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001C681-6B54-4829-86B0-20D0A0701332}">
  <a:tblStyle styleId="{1001C681-6B54-4829-86B0-20D0A0701332}" styleName="Table_0">
    <a:wholeTbl>
      <a:tcTxStyle b="off" i="off">
        <a:font>
          <a:latin typeface="Calibri"/>
          <a:ea typeface="Calibri"/>
          <a:cs typeface="Calibri"/>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BA34B22-2104-4666-9ACA-13B7B386EEFA}"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55ADB05-E06D-4AD6-9A1E-4DE8BE0D6BBB}"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20F4AF4-9CC7-46E6-9317-B899584D1E63}"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DCA8F409-5C2A-4D3C-9C86-1103801BB685}"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1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473612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ontereyinstitute.org/courses/Algebra1/COURSE_TEXT_RESOURCE/U10_L2_T1_text_container.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map.mathshell.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3327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Here students start to understand place value.</a:t>
            </a:r>
          </a:p>
        </p:txBody>
      </p:sp>
    </p:spTree>
    <p:extLst>
      <p:ext uri="{BB962C8B-B14F-4D97-AF65-F5344CB8AC3E}">
        <p14:creationId xmlns:p14="http://schemas.microsoft.com/office/powerpoint/2010/main" val="249824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600"/>
              </a:spcBef>
              <a:buClr>
                <a:schemeClr val="dk1"/>
              </a:buClr>
              <a:buSzPct val="91666"/>
              <a:buFont typeface="Arial"/>
              <a:buNone/>
            </a:pPr>
            <a:r>
              <a:rPr lang="en" sz="1200">
                <a:solidFill>
                  <a:schemeClr val="dk1"/>
                </a:solidFill>
              </a:rPr>
              <a:t>Multiply a whole number of up to four digits by a one-digit whole number, and multiply two two-digit numbers, using strategies based on place value and the properties of operations. Illustrate and explain the calculation by using equations, rectangular arrays, and/or area models. (4.NBT.5) Sometimes we lose sight of what is in the CCR because we’re so focused on what’s on the test, but the content standards give us some tips on how to build conceptual understanding that then bridges to higher level mathematics.</a:t>
            </a:r>
          </a:p>
          <a:p>
            <a:pPr>
              <a:spcBef>
                <a:spcPts val="0"/>
              </a:spcBef>
              <a:buNone/>
            </a:pPr>
            <a:endParaRPr>
              <a:solidFill>
                <a:schemeClr val="dk1"/>
              </a:solidFill>
            </a:endParaRPr>
          </a:p>
        </p:txBody>
      </p:sp>
    </p:spTree>
    <p:extLst>
      <p:ext uri="{BB962C8B-B14F-4D97-AF65-F5344CB8AC3E}">
        <p14:creationId xmlns:p14="http://schemas.microsoft.com/office/powerpoint/2010/main" val="357729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a:solidFill>
                  <a:schemeClr val="dk1"/>
                </a:solidFill>
              </a:rPr>
              <a:t> These instructional strategies help our students to make application of  MP7 – “Look for and make use of structure”. Students are already familiar with structure: we are building on what students already know. Shift - coherence. Ask Participants to briefly work through first example on worksheet.</a:t>
            </a:r>
          </a:p>
          <a:p>
            <a:pPr>
              <a:spcBef>
                <a:spcPts val="0"/>
              </a:spcBef>
              <a:buNone/>
            </a:pPr>
            <a:endParaRPr/>
          </a:p>
        </p:txBody>
      </p:sp>
    </p:spTree>
    <p:extLst>
      <p:ext uri="{BB962C8B-B14F-4D97-AF65-F5344CB8AC3E}">
        <p14:creationId xmlns:p14="http://schemas.microsoft.com/office/powerpoint/2010/main" val="2127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7981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Walk through this step-by-step on chart paper asking participants: What would I do next? (Then click to show solution</a:t>
            </a:r>
            <a:r>
              <a:rPr lang="en" dirty="0" smtClean="0"/>
              <a:t>).</a:t>
            </a:r>
            <a:r>
              <a:rPr lang="en" baseline="0" dirty="0" smtClean="0"/>
              <a:t> Can anyone tell me what the solution set would be for this? How do you know? Can you show us?</a:t>
            </a:r>
            <a:endParaRPr lang="en" dirty="0"/>
          </a:p>
        </p:txBody>
      </p:sp>
    </p:spTree>
    <p:extLst>
      <p:ext uri="{BB962C8B-B14F-4D97-AF65-F5344CB8AC3E}">
        <p14:creationId xmlns:p14="http://schemas.microsoft.com/office/powerpoint/2010/main" val="2995938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is the caution I would give you: Make sure students understand how area models and the distributive property work. Talk about Cindy’s </a:t>
            </a:r>
          </a:p>
        </p:txBody>
      </p:sp>
    </p:spTree>
    <p:extLst>
      <p:ext uri="{BB962C8B-B14F-4D97-AF65-F5344CB8AC3E}">
        <p14:creationId xmlns:p14="http://schemas.microsoft.com/office/powerpoint/2010/main" val="382723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Divide room up into 2 - 4 groups. Give handouts to each group and encourage working in pairs or groups of 3 (or four??) Ask Lynda about this. As participants solve one problem, give them another problem to work on. Choose participants to share out their solution strategies. Get at least one pair from each problem: more if time permits. Show slide that accompanies the problem as participants share out. Do Wall hanging problem first. Then, talk about scaffolding with patterns.</a:t>
            </a:r>
          </a:p>
        </p:txBody>
      </p:sp>
    </p:spTree>
    <p:extLst>
      <p:ext uri="{BB962C8B-B14F-4D97-AF65-F5344CB8AC3E}">
        <p14:creationId xmlns:p14="http://schemas.microsoft.com/office/powerpoint/2010/main" val="98107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200" u="sng">
                <a:solidFill>
                  <a:schemeClr val="hlink"/>
                </a:solidFill>
                <a:hlinkClick r:id="rId3"/>
              </a:rPr>
              <a:t>http://www.montereyinstitute.org/courses/Algebra1/COURSE_TEXT_RESOURCE/U10_L2_T1_text_container.html</a:t>
            </a:r>
          </a:p>
          <a:p>
            <a:pPr rtl="0">
              <a:spcBef>
                <a:spcPts val="0"/>
              </a:spcBef>
              <a:buNone/>
            </a:pPr>
            <a:endParaRPr sz="1200"/>
          </a:p>
          <a:p>
            <a:pPr rtl="0">
              <a:spcBef>
                <a:spcPts val="0"/>
              </a:spcBef>
              <a:buNone/>
            </a:pPr>
            <a:r>
              <a:rPr lang="en" sz="1200">
                <a:solidFill>
                  <a:schemeClr val="dk1"/>
                </a:solidFill>
              </a:rPr>
              <a:t>Monterey Institute Solution: Since each side of  the original 6 x 8 quilt has the border of width </a:t>
            </a:r>
            <a:r>
              <a:rPr lang="en" sz="1200" i="1">
                <a:solidFill>
                  <a:schemeClr val="dk1"/>
                </a:solidFill>
              </a:rPr>
              <a:t>x </a:t>
            </a:r>
            <a:r>
              <a:rPr lang="en" sz="1200">
                <a:solidFill>
                  <a:schemeClr val="dk1"/>
                </a:solidFill>
              </a:rPr>
              <a:t>added, the length of the quilt with the border will be 6 + 2</a:t>
            </a:r>
            <a:r>
              <a:rPr lang="en" sz="1200" i="1">
                <a:solidFill>
                  <a:schemeClr val="dk1"/>
                </a:solidFill>
              </a:rPr>
              <a:t>x</a:t>
            </a:r>
            <a:r>
              <a:rPr lang="en" sz="1200">
                <a:solidFill>
                  <a:schemeClr val="dk1"/>
                </a:solidFill>
              </a:rPr>
              <a:t>, and the width will be 8 + 2</a:t>
            </a:r>
            <a:r>
              <a:rPr lang="en" sz="1200" i="1">
                <a:solidFill>
                  <a:schemeClr val="dk1"/>
                </a:solidFill>
              </a:rPr>
              <a:t>x.</a:t>
            </a:r>
          </a:p>
          <a:p>
            <a:pPr lvl="0" algn="l" rtl="0">
              <a:lnSpc>
                <a:spcPct val="115000"/>
              </a:lnSpc>
              <a:spcBef>
                <a:spcPts val="0"/>
              </a:spcBef>
              <a:buClr>
                <a:schemeClr val="dk1"/>
              </a:buClr>
              <a:buSzPct val="91666"/>
              <a:buFont typeface="Arial"/>
              <a:buNone/>
            </a:pPr>
            <a:r>
              <a:rPr lang="en" sz="1200">
                <a:solidFill>
                  <a:schemeClr val="dk1"/>
                </a:solidFill>
              </a:rPr>
              <a:t>Area of border = (6 + 2</a:t>
            </a:r>
            <a:r>
              <a:rPr lang="en" sz="1200" i="1">
                <a:solidFill>
                  <a:schemeClr val="dk1"/>
                </a:solidFill>
              </a:rPr>
              <a:t>x</a:t>
            </a:r>
            <a:r>
              <a:rPr lang="en" sz="1200">
                <a:solidFill>
                  <a:schemeClr val="dk1"/>
                </a:solidFill>
              </a:rPr>
              <a:t>)(8 + 2</a:t>
            </a:r>
            <a:r>
              <a:rPr lang="en" sz="1200" i="1">
                <a:solidFill>
                  <a:schemeClr val="dk1"/>
                </a:solidFill>
              </a:rPr>
              <a:t>x</a:t>
            </a:r>
            <a:r>
              <a:rPr lang="en" sz="1200">
                <a:solidFill>
                  <a:schemeClr val="dk1"/>
                </a:solidFill>
              </a:rPr>
              <a:t>) – (6)(8)</a:t>
            </a:r>
          </a:p>
          <a:p>
            <a:pPr lvl="0" algn="l" rtl="0">
              <a:lnSpc>
                <a:spcPct val="115000"/>
              </a:lnSpc>
              <a:spcBef>
                <a:spcPts val="0"/>
              </a:spcBef>
              <a:buClr>
                <a:schemeClr val="dk1"/>
              </a:buClr>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Lynda’s solution: I can’t draw this – the border will be X inches all around. Dividing the border into areas, we’ll have 4 corners of x</a:t>
            </a:r>
            <a:r>
              <a:rPr lang="en" sz="1200" baseline="30000">
                <a:solidFill>
                  <a:schemeClr val="dk1"/>
                </a:solidFill>
              </a:rPr>
              <a:t>2</a:t>
            </a:r>
            <a:r>
              <a:rPr lang="en" sz="1200">
                <a:solidFill>
                  <a:schemeClr val="dk1"/>
                </a:solidFill>
              </a:rPr>
              <a:t> each (=4x</a:t>
            </a:r>
            <a:r>
              <a:rPr lang="en" sz="1200" baseline="30000">
                <a:solidFill>
                  <a:schemeClr val="dk1"/>
                </a:solidFill>
              </a:rPr>
              <a:t>2</a:t>
            </a:r>
            <a:r>
              <a:rPr lang="en" sz="1200">
                <a:solidFill>
                  <a:schemeClr val="dk1"/>
                </a:solidFill>
              </a:rPr>
              <a:t>) and 2 other pieces of 6x and 2 pieces of 8x. So all together, the border is 4x</a:t>
            </a:r>
            <a:r>
              <a:rPr lang="en" sz="1200" baseline="30000">
                <a:solidFill>
                  <a:schemeClr val="dk1"/>
                </a:solidFill>
              </a:rPr>
              <a:t>2</a:t>
            </a:r>
            <a:r>
              <a:rPr lang="en" sz="1200">
                <a:solidFill>
                  <a:schemeClr val="dk1"/>
                </a:solidFill>
              </a:rPr>
              <a:t> + 2 (6x) + 2 (8x) = 4x</a:t>
            </a:r>
            <a:r>
              <a:rPr lang="en" sz="1200" baseline="30000">
                <a:solidFill>
                  <a:schemeClr val="dk1"/>
                </a:solidFill>
              </a:rPr>
              <a:t>2</a:t>
            </a:r>
            <a:r>
              <a:rPr lang="en" sz="1200">
                <a:solidFill>
                  <a:schemeClr val="dk1"/>
                </a:solidFill>
              </a:rPr>
              <a:t> + 28x</a:t>
            </a:r>
          </a:p>
          <a:p>
            <a:pPr lvl="0" rtl="0">
              <a:lnSpc>
                <a:spcPct val="115000"/>
              </a:lnSpc>
              <a:spcBef>
                <a:spcPts val="0"/>
              </a:spcBef>
              <a:buClr>
                <a:schemeClr val="dk1"/>
              </a:buClr>
              <a:buSzPct val="91666"/>
              <a:buFont typeface="Arial"/>
              <a:buNone/>
            </a:pPr>
            <a:r>
              <a:rPr lang="en" sz="1200">
                <a:solidFill>
                  <a:schemeClr val="dk1"/>
                </a:solidFill>
              </a:rPr>
              <a:t>My piece of material is 72 sq. inches so</a:t>
            </a:r>
          </a:p>
          <a:p>
            <a:pPr lvl="0" rtl="0">
              <a:lnSpc>
                <a:spcPct val="115000"/>
              </a:lnSpc>
              <a:spcBef>
                <a:spcPts val="0"/>
              </a:spcBef>
              <a:buClr>
                <a:schemeClr val="dk1"/>
              </a:buClr>
              <a:buSzPct val="91666"/>
              <a:buFont typeface="Arial"/>
              <a:buNone/>
            </a:pPr>
            <a:r>
              <a:rPr lang="en" sz="1200">
                <a:solidFill>
                  <a:schemeClr val="dk1"/>
                </a:solidFill>
              </a:rPr>
              <a:t>4x</a:t>
            </a:r>
            <a:r>
              <a:rPr lang="en" sz="1200" baseline="30000">
                <a:solidFill>
                  <a:schemeClr val="dk1"/>
                </a:solidFill>
              </a:rPr>
              <a:t>2</a:t>
            </a:r>
            <a:r>
              <a:rPr lang="en" sz="1200">
                <a:solidFill>
                  <a:schemeClr val="dk1"/>
                </a:solidFill>
              </a:rPr>
              <a:t> + 28x = 72</a:t>
            </a:r>
          </a:p>
          <a:p>
            <a:pPr lvl="0" rtl="0">
              <a:lnSpc>
                <a:spcPct val="115000"/>
              </a:lnSpc>
              <a:spcBef>
                <a:spcPts val="0"/>
              </a:spcBef>
              <a:buClr>
                <a:schemeClr val="dk1"/>
              </a:buClr>
              <a:buSzPct val="91666"/>
              <a:buFont typeface="Arial"/>
              <a:buNone/>
            </a:pPr>
            <a:r>
              <a:rPr lang="en" sz="1200">
                <a:solidFill>
                  <a:schemeClr val="dk1"/>
                </a:solidFill>
              </a:rPr>
              <a:t>we can factor out 4 and get x</a:t>
            </a:r>
            <a:r>
              <a:rPr lang="en" sz="1200" baseline="30000">
                <a:solidFill>
                  <a:schemeClr val="dk1"/>
                </a:solidFill>
              </a:rPr>
              <a:t>2</a:t>
            </a:r>
            <a:r>
              <a:rPr lang="en" sz="1200">
                <a:solidFill>
                  <a:schemeClr val="dk1"/>
                </a:solidFill>
              </a:rPr>
              <a:t> + 7x = 18</a:t>
            </a:r>
          </a:p>
          <a:p>
            <a:pPr lvl="0" rtl="0">
              <a:lnSpc>
                <a:spcPct val="115000"/>
              </a:lnSpc>
              <a:spcBef>
                <a:spcPts val="0"/>
              </a:spcBef>
              <a:buClr>
                <a:schemeClr val="dk1"/>
              </a:buClr>
              <a:buSzPct val="91666"/>
              <a:buFont typeface="Arial"/>
              <a:buNone/>
            </a:pPr>
            <a:r>
              <a:rPr lang="en" sz="1200">
                <a:solidFill>
                  <a:schemeClr val="dk1"/>
                </a:solidFill>
              </a:rPr>
              <a:t>we can then factor:  x</a:t>
            </a:r>
            <a:r>
              <a:rPr lang="en" sz="1200" baseline="30000">
                <a:solidFill>
                  <a:schemeClr val="dk1"/>
                </a:solidFill>
              </a:rPr>
              <a:t>2</a:t>
            </a:r>
            <a:r>
              <a:rPr lang="en" sz="1200">
                <a:solidFill>
                  <a:schemeClr val="dk1"/>
                </a:solidFill>
              </a:rPr>
              <a:t> + 7x – 18 = 0  or  (x+9) (x-2)</a:t>
            </a:r>
          </a:p>
          <a:p>
            <a:pPr lvl="0" rtl="0">
              <a:lnSpc>
                <a:spcPct val="115000"/>
              </a:lnSpc>
              <a:spcBef>
                <a:spcPts val="0"/>
              </a:spcBef>
              <a:buClr>
                <a:schemeClr val="dk1"/>
              </a:buClr>
              <a:buSzPct val="91666"/>
              <a:buFont typeface="Arial"/>
              <a:buNone/>
            </a:pPr>
            <a:r>
              <a:rPr lang="en" sz="1200">
                <a:solidFill>
                  <a:schemeClr val="dk1"/>
                </a:solidFill>
              </a:rPr>
              <a:t>Set each factor =0 and we find that x has to be 2, so the material will be cut into 2” strips to make the border.</a:t>
            </a:r>
          </a:p>
          <a:p>
            <a:pPr lvl="0" algn="l" rtl="0">
              <a:lnSpc>
                <a:spcPct val="115000"/>
              </a:lnSpc>
              <a:spcBef>
                <a:spcPts val="0"/>
              </a:spcBef>
              <a:buClr>
                <a:schemeClr val="dk1"/>
              </a:buClr>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 </a:t>
            </a:r>
          </a:p>
          <a:p>
            <a:pPr>
              <a:spcBef>
                <a:spcPts val="0"/>
              </a:spcBef>
              <a:buNone/>
            </a:pPr>
            <a:endParaRPr sz="1200" i="1">
              <a:solidFill>
                <a:schemeClr val="dk1"/>
              </a:solidFill>
            </a:endParaRPr>
          </a:p>
        </p:txBody>
      </p:sp>
    </p:spTree>
    <p:extLst>
      <p:ext uri="{BB962C8B-B14F-4D97-AF65-F5344CB8AC3E}">
        <p14:creationId xmlns:p14="http://schemas.microsoft.com/office/powerpoint/2010/main" val="3977373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42120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4816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presentation is not the answer to quadratics. We won’t be exploring quadratic graphing, even though we would have like to, there isn’t enough time. But you will walk away with some resources and ideas that make quadratics accessible to a wide level of students, and for those students you have that are at a higher level, you can bridge the activities that we will work through today to graphing.</a:t>
            </a:r>
          </a:p>
        </p:txBody>
      </p:sp>
    </p:spTree>
    <p:extLst>
      <p:ext uri="{BB962C8B-B14F-4D97-AF65-F5344CB8AC3E}">
        <p14:creationId xmlns:p14="http://schemas.microsoft.com/office/powerpoint/2010/main" val="2878710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38443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0599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Run through these next 3 slides and discuss scaffolding</a:t>
            </a:r>
          </a:p>
        </p:txBody>
      </p:sp>
    </p:spTree>
    <p:extLst>
      <p:ext uri="{BB962C8B-B14F-4D97-AF65-F5344CB8AC3E}">
        <p14:creationId xmlns:p14="http://schemas.microsoft.com/office/powerpoint/2010/main" val="1628888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32117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In sum, we don’t want to think in terms of teaching Quadratics, we want to think about how we can bridge to quadratics by:</a:t>
            </a:r>
          </a:p>
        </p:txBody>
      </p:sp>
    </p:spTree>
    <p:extLst>
      <p:ext uri="{BB962C8B-B14F-4D97-AF65-F5344CB8AC3E}">
        <p14:creationId xmlns:p14="http://schemas.microsoft.com/office/powerpoint/2010/main" val="2211892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Let participants know that presentation will be available with handouts at COABE repository. Collect email addresses from anyone who would like to be emailed directly with resources.</a:t>
            </a:r>
          </a:p>
        </p:txBody>
      </p:sp>
    </p:spTree>
    <p:extLst>
      <p:ext uri="{BB962C8B-B14F-4D97-AF65-F5344CB8AC3E}">
        <p14:creationId xmlns:p14="http://schemas.microsoft.com/office/powerpoint/2010/main" val="4022442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Last four resources are from </a:t>
            </a:r>
            <a:r>
              <a:rPr lang="en" u="sng">
                <a:solidFill>
                  <a:schemeClr val="hlink"/>
                </a:solidFill>
                <a:hlinkClick r:id="rId3"/>
              </a:rPr>
              <a:t>http://map.mathshell.org</a:t>
            </a:r>
            <a:r>
              <a:rPr lang="en"/>
              <a:t> Example of scaffolding. Grades 6-12. Start with grade 6 to build conceptual understanding.</a:t>
            </a:r>
          </a:p>
        </p:txBody>
      </p:sp>
    </p:spTree>
    <p:extLst>
      <p:ext uri="{BB962C8B-B14F-4D97-AF65-F5344CB8AC3E}">
        <p14:creationId xmlns:p14="http://schemas.microsoft.com/office/powerpoint/2010/main" val="4040112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4971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6803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8589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9909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6502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I’m having students come to me because they’ve either heard that quadratics are on the test, or they saw quadratics on the test and they want me to teach them how to do it in 30 seconds or less. They want me to show them some rule or trick. But at the heart of the CCR is the expectation that our students will be able to tackle quadratics, or any other math situation, because they understand why procedures work. This means that they need to build understanding at lower levels of mathematics first before they can begin to understand what is happening in quadratics. Today we are going to demonstrate a few ways to help students to build that knowledge so they can understand what is happening when they are asked to factor a quadratic equation, define a pattern that has a quadratic relationship, or solve a real-life problem using a quadratic equation.</a:t>
            </a:r>
          </a:p>
        </p:txBody>
      </p:sp>
    </p:spTree>
    <p:extLst>
      <p:ext uri="{BB962C8B-B14F-4D97-AF65-F5344CB8AC3E}">
        <p14:creationId xmlns:p14="http://schemas.microsoft.com/office/powerpoint/2010/main" val="426106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rPr>
              <a:t>Some students may look at this and say something like, “I know 6 x 4 and 6 x 5, but I don’t know 6 x 7. When students say things like this it means that they are doing what many students (even those who know their times tables) do - they are acting under two false assumptions. (1) that math doesn’t have to make sense to you, you just have to memorize it and (12) there are no connections between all the math facts and formulas that you need to remember.</a:t>
            </a:r>
          </a:p>
          <a:p>
            <a:pPr lvl="0" rtl="0">
              <a:spcBef>
                <a:spcPts val="0"/>
              </a:spcBef>
              <a:buClr>
                <a:schemeClr val="dk1"/>
              </a:buClr>
              <a:buFont typeface="Arial"/>
              <a:buNone/>
            </a:pPr>
            <a:endParaRPr sz="1200">
              <a:solidFill>
                <a:schemeClr val="dk1"/>
              </a:solidFill>
            </a:endParaRPr>
          </a:p>
          <a:p>
            <a:pPr lvl="0" rtl="0">
              <a:spcBef>
                <a:spcPts val="0"/>
              </a:spcBef>
              <a:buClr>
                <a:schemeClr val="dk1"/>
              </a:buClr>
              <a:buSzPct val="91666"/>
              <a:buFont typeface="Arial"/>
              <a:buNone/>
            </a:pPr>
            <a:r>
              <a:rPr lang="en" sz="1200">
                <a:solidFill>
                  <a:schemeClr val="dk1"/>
                </a:solidFill>
              </a:rPr>
              <a:t>What we want is for students to have the flexibility, number sense and grasp of the purpose of mathematics to be able to do what is on the next slide.</a:t>
            </a:r>
          </a:p>
          <a:p>
            <a:pPr lvl="0" rtl="0">
              <a:lnSpc>
                <a:spcPct val="115000"/>
              </a:lnSpc>
              <a:spcBef>
                <a:spcPts val="600"/>
              </a:spcBef>
              <a:buClr>
                <a:schemeClr val="dk1"/>
              </a:buClr>
              <a:buSzPct val="91666"/>
              <a:buFont typeface="Arial"/>
              <a:buNone/>
            </a:pPr>
            <a:r>
              <a:rPr lang="en" sz="1200">
                <a:solidFill>
                  <a:schemeClr val="dk1"/>
                </a:solidFill>
              </a:rPr>
              <a:t>Relate area to the operations of multiplication and addition. (3.MD.7)</a:t>
            </a:r>
          </a:p>
          <a:p>
            <a:pPr lvl="0" rtl="0">
              <a:lnSpc>
                <a:spcPct val="115000"/>
              </a:lnSpc>
              <a:spcBef>
                <a:spcPts val="600"/>
              </a:spcBef>
              <a:buClr>
                <a:schemeClr val="dk1"/>
              </a:buClr>
              <a:buSzPct val="91666"/>
              <a:buFont typeface="Arial"/>
              <a:buNone/>
            </a:pPr>
            <a:r>
              <a:rPr lang="en" sz="1200">
                <a:solidFill>
                  <a:schemeClr val="dk1"/>
                </a:solidFill>
              </a:rPr>
              <a:t>Use tiling to show in a concrete case that the area of a rectangle with whole-number side lengths </a:t>
            </a:r>
            <a:r>
              <a:rPr lang="en" sz="1200" i="1">
                <a:solidFill>
                  <a:schemeClr val="dk1"/>
                </a:solidFill>
              </a:rPr>
              <a:t>a </a:t>
            </a:r>
            <a:r>
              <a:rPr lang="en" sz="1200">
                <a:solidFill>
                  <a:schemeClr val="dk1"/>
                </a:solidFill>
              </a:rPr>
              <a:t>and </a:t>
            </a:r>
            <a:r>
              <a:rPr lang="en" sz="1200" i="1">
                <a:solidFill>
                  <a:schemeClr val="dk1"/>
                </a:solidFill>
              </a:rPr>
              <a:t>b </a:t>
            </a:r>
            <a:r>
              <a:rPr lang="en" sz="1200">
                <a:solidFill>
                  <a:schemeClr val="dk1"/>
                </a:solidFill>
              </a:rPr>
              <a:t>+ </a:t>
            </a:r>
            <a:r>
              <a:rPr lang="en" sz="1200" i="1">
                <a:solidFill>
                  <a:schemeClr val="dk1"/>
                </a:solidFill>
              </a:rPr>
              <a:t>c </a:t>
            </a:r>
            <a:r>
              <a:rPr lang="en" sz="1200">
                <a:solidFill>
                  <a:schemeClr val="dk1"/>
                </a:solidFill>
              </a:rPr>
              <a:t>is the sum of </a:t>
            </a:r>
            <a:r>
              <a:rPr lang="en" sz="1200" i="1">
                <a:solidFill>
                  <a:schemeClr val="dk1"/>
                </a:solidFill>
              </a:rPr>
              <a:t>a </a:t>
            </a:r>
            <a:r>
              <a:rPr lang="en" sz="1200">
                <a:solidFill>
                  <a:schemeClr val="dk1"/>
                </a:solidFill>
              </a:rPr>
              <a:t>× </a:t>
            </a:r>
            <a:r>
              <a:rPr lang="en" sz="1200" i="1">
                <a:solidFill>
                  <a:schemeClr val="dk1"/>
                </a:solidFill>
              </a:rPr>
              <a:t>b </a:t>
            </a:r>
            <a:r>
              <a:rPr lang="en" sz="1200">
                <a:solidFill>
                  <a:schemeClr val="dk1"/>
                </a:solidFill>
              </a:rPr>
              <a:t>and </a:t>
            </a:r>
            <a:r>
              <a:rPr lang="en" sz="1200" i="1">
                <a:solidFill>
                  <a:schemeClr val="dk1"/>
                </a:solidFill>
              </a:rPr>
              <a:t>a </a:t>
            </a:r>
            <a:r>
              <a:rPr lang="en" sz="1200">
                <a:solidFill>
                  <a:schemeClr val="dk1"/>
                </a:solidFill>
              </a:rPr>
              <a:t>× </a:t>
            </a:r>
            <a:r>
              <a:rPr lang="en" sz="1200" i="1">
                <a:solidFill>
                  <a:schemeClr val="dk1"/>
                </a:solidFill>
              </a:rPr>
              <a:t>c</a:t>
            </a:r>
            <a:r>
              <a:rPr lang="en" sz="1200">
                <a:solidFill>
                  <a:schemeClr val="dk1"/>
                </a:solidFill>
              </a:rPr>
              <a:t>. Use area models to represent the distributive property in mathematical reasoning. (3.MD.7c)</a:t>
            </a:r>
          </a:p>
          <a:p>
            <a:pPr lvl="0" rtl="0">
              <a:spcBef>
                <a:spcPts val="0"/>
              </a:spcBef>
              <a:buClr>
                <a:schemeClr val="dk1"/>
              </a:buClr>
              <a:buFont typeface="Arial"/>
              <a:buNone/>
            </a:pPr>
            <a:endParaRPr sz="1200">
              <a:solidFill>
                <a:schemeClr val="dk1"/>
              </a:solidFill>
            </a:endParaRPr>
          </a:p>
          <a:p>
            <a:pPr>
              <a:spcBef>
                <a:spcPts val="0"/>
              </a:spcBef>
              <a:buNone/>
            </a:pPr>
            <a:endParaRPr/>
          </a:p>
        </p:txBody>
      </p:sp>
    </p:spTree>
    <p:extLst>
      <p:ext uri="{BB962C8B-B14F-4D97-AF65-F5344CB8AC3E}">
        <p14:creationId xmlns:p14="http://schemas.microsoft.com/office/powerpoint/2010/main" val="58466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600"/>
              </a:spcBef>
              <a:buClr>
                <a:schemeClr val="dk1"/>
              </a:buClr>
              <a:buSzPct val="91666"/>
              <a:buFont typeface="Arial"/>
              <a:buNone/>
            </a:pPr>
            <a:r>
              <a:rPr lang="en" sz="1200">
                <a:solidFill>
                  <a:schemeClr val="dk1"/>
                </a:solidFill>
              </a:rPr>
              <a:t>Teach our students to decompose numbers, introducing them to the distributive property early on in the learning process. We’re going to go back to this in a little bit with two digit multiplication. Before we do that, I’d like to share a student example of decomposing numbers and using the distributive property.</a:t>
            </a:r>
          </a:p>
          <a:p>
            <a:pPr lvl="0" rtl="0">
              <a:lnSpc>
                <a:spcPct val="115000"/>
              </a:lnSpc>
              <a:spcBef>
                <a:spcPts val="600"/>
              </a:spcBef>
              <a:buClr>
                <a:schemeClr val="dk1"/>
              </a:buClr>
              <a:buFont typeface="Arial"/>
              <a:buNone/>
            </a:pPr>
            <a:endParaRPr sz="1200">
              <a:solidFill>
                <a:schemeClr val="dk1"/>
              </a:solidFill>
            </a:endParaRPr>
          </a:p>
          <a:p>
            <a:pPr lvl="0" rtl="0">
              <a:lnSpc>
                <a:spcPct val="115000"/>
              </a:lnSpc>
              <a:spcBef>
                <a:spcPts val="600"/>
              </a:spcBef>
              <a:buClr>
                <a:schemeClr val="dk1"/>
              </a:buClr>
              <a:buSzPct val="91666"/>
              <a:buFont typeface="Arial"/>
              <a:buNone/>
            </a:pPr>
            <a:r>
              <a:rPr lang="en" sz="1200">
                <a:solidFill>
                  <a:schemeClr val="dk1"/>
                </a:solidFill>
              </a:rPr>
              <a:t>Use tiling to show in a concrete case that the area of a rectangle with whole-number side lengths </a:t>
            </a:r>
            <a:r>
              <a:rPr lang="en" sz="1200" i="1">
                <a:solidFill>
                  <a:schemeClr val="dk1"/>
                </a:solidFill>
              </a:rPr>
              <a:t>a </a:t>
            </a:r>
            <a:r>
              <a:rPr lang="en" sz="1200">
                <a:solidFill>
                  <a:schemeClr val="dk1"/>
                </a:solidFill>
              </a:rPr>
              <a:t>and </a:t>
            </a:r>
            <a:r>
              <a:rPr lang="en" sz="1200" i="1">
                <a:solidFill>
                  <a:schemeClr val="dk1"/>
                </a:solidFill>
              </a:rPr>
              <a:t>b </a:t>
            </a:r>
            <a:r>
              <a:rPr lang="en" sz="1200">
                <a:solidFill>
                  <a:schemeClr val="dk1"/>
                </a:solidFill>
              </a:rPr>
              <a:t>+ </a:t>
            </a:r>
            <a:r>
              <a:rPr lang="en" sz="1200" i="1">
                <a:solidFill>
                  <a:schemeClr val="dk1"/>
                </a:solidFill>
              </a:rPr>
              <a:t>c </a:t>
            </a:r>
            <a:r>
              <a:rPr lang="en" sz="1200">
                <a:solidFill>
                  <a:schemeClr val="dk1"/>
                </a:solidFill>
              </a:rPr>
              <a:t>is the sum of </a:t>
            </a:r>
            <a:r>
              <a:rPr lang="en" sz="1200" i="1">
                <a:solidFill>
                  <a:schemeClr val="dk1"/>
                </a:solidFill>
              </a:rPr>
              <a:t>a </a:t>
            </a:r>
            <a:r>
              <a:rPr lang="en" sz="1200">
                <a:solidFill>
                  <a:schemeClr val="dk1"/>
                </a:solidFill>
              </a:rPr>
              <a:t>× </a:t>
            </a:r>
            <a:r>
              <a:rPr lang="en" sz="1200" i="1">
                <a:solidFill>
                  <a:schemeClr val="dk1"/>
                </a:solidFill>
              </a:rPr>
              <a:t>b </a:t>
            </a:r>
            <a:r>
              <a:rPr lang="en" sz="1200">
                <a:solidFill>
                  <a:schemeClr val="dk1"/>
                </a:solidFill>
              </a:rPr>
              <a:t>and </a:t>
            </a:r>
            <a:r>
              <a:rPr lang="en" sz="1200" i="1">
                <a:solidFill>
                  <a:schemeClr val="dk1"/>
                </a:solidFill>
              </a:rPr>
              <a:t>a </a:t>
            </a:r>
            <a:r>
              <a:rPr lang="en" sz="1200">
                <a:solidFill>
                  <a:schemeClr val="dk1"/>
                </a:solidFill>
              </a:rPr>
              <a:t>× </a:t>
            </a:r>
            <a:r>
              <a:rPr lang="en" sz="1200" i="1">
                <a:solidFill>
                  <a:schemeClr val="dk1"/>
                </a:solidFill>
              </a:rPr>
              <a:t>c</a:t>
            </a:r>
            <a:r>
              <a:rPr lang="en" sz="1200">
                <a:solidFill>
                  <a:schemeClr val="dk1"/>
                </a:solidFill>
              </a:rPr>
              <a:t>. Use area models to represent the distributive property in mathematical reasoning. (3.MD.7c) Talk about Anthony “I see it. I got this!”</a:t>
            </a:r>
          </a:p>
          <a:p>
            <a:pPr lvl="0" rtl="0">
              <a:lnSpc>
                <a:spcPct val="115000"/>
              </a:lnSpc>
              <a:spcBef>
                <a:spcPts val="600"/>
              </a:spcBef>
              <a:buClr>
                <a:schemeClr val="dk1"/>
              </a:buClr>
              <a:buSzPct val="91666"/>
              <a:buFont typeface="Arial"/>
              <a:buNone/>
            </a:pPr>
            <a:r>
              <a:rPr lang="en" sz="1200">
                <a:solidFill>
                  <a:schemeClr val="dk1"/>
                </a:solidFill>
              </a:rPr>
              <a:t>The same can be said of multiplying a two digit number by a two digit number because this is where students really start to lose their conceptual understanding of place value. Model 15 x 13</a:t>
            </a:r>
          </a:p>
          <a:p>
            <a:pPr>
              <a:spcBef>
                <a:spcPts val="0"/>
              </a:spcBef>
              <a:buNone/>
            </a:pPr>
            <a:endParaRPr sz="1200">
              <a:solidFill>
                <a:schemeClr val="dk1"/>
              </a:solidFill>
            </a:endParaRPr>
          </a:p>
        </p:txBody>
      </p:sp>
    </p:spTree>
    <p:extLst>
      <p:ext uri="{BB962C8B-B14F-4D97-AF65-F5344CB8AC3E}">
        <p14:creationId xmlns:p14="http://schemas.microsoft.com/office/powerpoint/2010/main" val="356827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3093234"/>
            <a:ext cx="8458200" cy="7124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9" name="Shape 9"/>
          <p:cNvSpPr txBox="1">
            <a:spLocks noGrp="1"/>
          </p:cNvSpPr>
          <p:nvPr>
            <p:ph type="ctrTitle"/>
          </p:nvPr>
        </p:nvSpPr>
        <p:spPr>
          <a:xfrm>
            <a:off x="685800" y="1300757"/>
            <a:ext cx="7772400" cy="1684199"/>
          </a:xfrm>
          <a:prstGeom prst="rect">
            <a:avLst/>
          </a:prstGeom>
        </p:spPr>
        <p:txBody>
          <a:bodyPr lIns="91425" tIns="91425" rIns="91425" bIns="91425" anchor="b" anchorCtr="0"/>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a:endParaRPr/>
          </a:p>
        </p:txBody>
      </p:sp>
      <p:sp>
        <p:nvSpPr>
          <p:cNvPr id="10" name="Shape 10"/>
          <p:cNvSpPr txBox="1">
            <a:spLocks noGrp="1"/>
          </p:cNvSpPr>
          <p:nvPr>
            <p:ph type="subTitle" idx="1"/>
          </p:nvPr>
        </p:nvSpPr>
        <p:spPr>
          <a:xfrm>
            <a:off x="685800" y="3093357"/>
            <a:ext cx="7772400" cy="712499"/>
          </a:xfrm>
          <a:prstGeom prst="rect">
            <a:avLst/>
          </a:prstGeom>
        </p:spPr>
        <p:txBody>
          <a:bodyPr lIns="91425" tIns="91425" rIns="91425" bIns="91425" anchor="ctr" anchorCtr="0"/>
          <a:lstStyle>
            <a:lvl1pPr>
              <a:spcBef>
                <a:spcPts val="0"/>
              </a:spcBef>
              <a:buClr>
                <a:schemeClr val="lt2"/>
              </a:buClr>
              <a:buNone/>
              <a:defRPr b="1">
                <a:solidFill>
                  <a:schemeClr val="lt2"/>
                </a:solidFill>
              </a:defRPr>
            </a:lvl1pPr>
            <a:lvl2pPr>
              <a:spcBef>
                <a:spcPts val="0"/>
              </a:spcBef>
              <a:buClr>
                <a:schemeClr val="lt2"/>
              </a:buClr>
              <a:buSzPct val="100000"/>
              <a:buNone/>
              <a:defRPr sz="3000" b="1">
                <a:solidFill>
                  <a:schemeClr val="lt2"/>
                </a:solidFill>
              </a:defRPr>
            </a:lvl2pPr>
            <a:lvl3pPr>
              <a:spcBef>
                <a:spcPts val="0"/>
              </a:spcBef>
              <a:buClr>
                <a:schemeClr val="lt2"/>
              </a:buClr>
              <a:buSzPct val="100000"/>
              <a:buNone/>
              <a:defRPr sz="3000" b="1">
                <a:solidFill>
                  <a:schemeClr val="lt2"/>
                </a:solidFill>
              </a:defRPr>
            </a:lvl3pPr>
            <a:lvl4pPr>
              <a:spcBef>
                <a:spcPts val="0"/>
              </a:spcBef>
              <a:buClr>
                <a:schemeClr val="lt2"/>
              </a:buClr>
              <a:buSzPct val="100000"/>
              <a:buNone/>
              <a:defRPr sz="3000" b="1">
                <a:solidFill>
                  <a:schemeClr val="lt2"/>
                </a:solidFill>
              </a:defRPr>
            </a:lvl4pPr>
            <a:lvl5pPr>
              <a:spcBef>
                <a:spcPts val="0"/>
              </a:spcBef>
              <a:buClr>
                <a:schemeClr val="lt2"/>
              </a:buClr>
              <a:buSzPct val="100000"/>
              <a:buNone/>
              <a:defRPr sz="3000" b="1">
                <a:solidFill>
                  <a:schemeClr val="lt2"/>
                </a:solidFill>
              </a:defRPr>
            </a:lvl5pPr>
            <a:lvl6pPr>
              <a:spcBef>
                <a:spcPts val="0"/>
              </a:spcBef>
              <a:buClr>
                <a:schemeClr val="lt2"/>
              </a:buClr>
              <a:buSzPct val="100000"/>
              <a:buNone/>
              <a:defRPr sz="3000" b="1">
                <a:solidFill>
                  <a:schemeClr val="lt2"/>
                </a:solidFill>
              </a:defRPr>
            </a:lvl6pPr>
            <a:lvl7pPr>
              <a:spcBef>
                <a:spcPts val="0"/>
              </a:spcBef>
              <a:buClr>
                <a:schemeClr val="lt2"/>
              </a:buClr>
              <a:buSzPct val="100000"/>
              <a:buNone/>
              <a:defRPr sz="3000" b="1">
                <a:solidFill>
                  <a:schemeClr val="lt2"/>
                </a:solidFill>
              </a:defRPr>
            </a:lvl7pPr>
            <a:lvl8pPr>
              <a:spcBef>
                <a:spcPts val="0"/>
              </a:spcBef>
              <a:buClr>
                <a:schemeClr val="lt2"/>
              </a:buClr>
              <a:buSzPct val="100000"/>
              <a:buNone/>
              <a:defRPr sz="3000" b="1">
                <a:solidFill>
                  <a:schemeClr val="lt2"/>
                </a:solidFill>
              </a:defRPr>
            </a:lvl8pPr>
            <a:lvl9pPr>
              <a:spcBef>
                <a:spcPts val="0"/>
              </a:spcBef>
              <a:buClr>
                <a:schemeClr val="lt2"/>
              </a:buClr>
              <a:buSzPct val="100000"/>
              <a:buNone/>
              <a:defRPr sz="3000" b="1">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45" name="Shape 45"/>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p:nvPr/>
        </p:nvSpPr>
        <p:spPr>
          <a:xfrm>
            <a:off x="0" y="4406309"/>
            <a:ext cx="8686800" cy="5195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48" name="Shape 48"/>
          <p:cNvSpPr txBox="1">
            <a:spLocks noGrp="1"/>
          </p:cNvSpPr>
          <p:nvPr>
            <p:ph type="body" idx="1"/>
          </p:nvPr>
        </p:nvSpPr>
        <p:spPr>
          <a:xfrm>
            <a:off x="457200" y="4406309"/>
            <a:ext cx="8229600" cy="519599"/>
          </a:xfrm>
          <a:prstGeom prst="rect">
            <a:avLst/>
          </a:prstGeom>
        </p:spPr>
        <p:txBody>
          <a:bodyPr lIns="91425" tIns="91425" rIns="91425" bIns="91425" anchor="ctr" anchorCtr="0"/>
          <a:lstStyle>
            <a:lvl1pPr>
              <a:spcBef>
                <a:spcPts val="0"/>
              </a:spcBef>
              <a:buClr>
                <a:schemeClr val="lt1"/>
              </a:buClr>
              <a:buSzPct val="100000"/>
              <a:buNone/>
              <a:defRPr sz="2400" b="1">
                <a:solidFill>
                  <a:schemeClr val="lt1"/>
                </a:solidFill>
              </a:defRPr>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3" name="Shape 13"/>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460499"/>
            <a:ext cx="82296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5"/>
        <p:cNvGrpSpPr/>
        <p:nvPr/>
      </p:nvGrpSpPr>
      <p:grpSpPr>
        <a:xfrm>
          <a:off x="0" y="0"/>
          <a:ext cx="0" cy="0"/>
          <a:chOff x="0" y="0"/>
          <a:chExt cx="0" cy="0"/>
        </a:xfrm>
      </p:grpSpPr>
      <p:sp>
        <p:nvSpPr>
          <p:cNvPr id="16" name="Shape 16"/>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460499"/>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56667" y="1461908"/>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
        <p:cNvGrpSpPr/>
        <p:nvPr/>
      </p:nvGrpSpPr>
      <p:grpSpPr>
        <a:xfrm>
          <a:off x="0" y="0"/>
          <a:ext cx="0" cy="0"/>
          <a:chOff x="0" y="0"/>
          <a:chExt cx="0" cy="0"/>
        </a:xfrm>
      </p:grpSpPr>
      <p:sp>
        <p:nvSpPr>
          <p:cNvPr id="21" name="Shape 21"/>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3"/>
        <p:cNvGrpSpPr/>
        <p:nvPr/>
      </p:nvGrpSpPr>
      <p:grpSpPr>
        <a:xfrm>
          <a:off x="0" y="0"/>
          <a:ext cx="0" cy="0"/>
          <a:chOff x="0" y="0"/>
          <a:chExt cx="0" cy="0"/>
        </a:xfrm>
      </p:grpSpPr>
      <p:sp>
        <p:nvSpPr>
          <p:cNvPr id="24" name="Shape 24"/>
          <p:cNvSpPr/>
          <p:nvPr/>
        </p:nvSpPr>
        <p:spPr>
          <a:xfrm>
            <a:off x="0" y="4406309"/>
            <a:ext cx="8686800" cy="5195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ctr" anchorCtr="0"/>
          <a:lstStyle>
            <a:lvl1pPr>
              <a:spcBef>
                <a:spcPts val="0"/>
              </a:spcBef>
              <a:buClr>
                <a:schemeClr val="lt1"/>
              </a:buClr>
              <a:buSzPct val="100000"/>
              <a:buNone/>
              <a:defRPr sz="2400" b="1">
                <a:solidFill>
                  <a:schemeClr val="lt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p:nvPr/>
        </p:nvSpPr>
        <p:spPr>
          <a:xfrm rot="10800000" flipH="1">
            <a:off x="0" y="3093234"/>
            <a:ext cx="8458200" cy="7124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32" name="Shape 32"/>
          <p:cNvSpPr txBox="1">
            <a:spLocks noGrp="1"/>
          </p:cNvSpPr>
          <p:nvPr>
            <p:ph type="ctrTitle"/>
          </p:nvPr>
        </p:nvSpPr>
        <p:spPr>
          <a:xfrm>
            <a:off x="685800" y="1300757"/>
            <a:ext cx="7772400" cy="1684199"/>
          </a:xfrm>
          <a:prstGeom prst="rect">
            <a:avLst/>
          </a:prstGeom>
        </p:spPr>
        <p:txBody>
          <a:bodyPr lIns="91425" tIns="91425" rIns="91425" bIns="91425" anchor="b" anchorCtr="0"/>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a:endParaRPr/>
          </a:p>
        </p:txBody>
      </p:sp>
      <p:sp>
        <p:nvSpPr>
          <p:cNvPr id="33" name="Shape 33"/>
          <p:cNvSpPr txBox="1">
            <a:spLocks noGrp="1"/>
          </p:cNvSpPr>
          <p:nvPr>
            <p:ph type="subTitle" idx="1"/>
          </p:nvPr>
        </p:nvSpPr>
        <p:spPr>
          <a:xfrm>
            <a:off x="685800" y="3093357"/>
            <a:ext cx="7772400" cy="712499"/>
          </a:xfrm>
          <a:prstGeom prst="rect">
            <a:avLst/>
          </a:prstGeom>
        </p:spPr>
        <p:txBody>
          <a:bodyPr lIns="91425" tIns="91425" rIns="91425" bIns="91425" anchor="ctr" anchorCtr="0"/>
          <a:lstStyle>
            <a:lvl1pPr>
              <a:spcBef>
                <a:spcPts val="0"/>
              </a:spcBef>
              <a:buClr>
                <a:schemeClr val="lt2"/>
              </a:buClr>
              <a:buNone/>
              <a:defRPr b="1">
                <a:solidFill>
                  <a:schemeClr val="lt2"/>
                </a:solidFill>
              </a:defRPr>
            </a:lvl1pPr>
            <a:lvl2pPr>
              <a:spcBef>
                <a:spcPts val="0"/>
              </a:spcBef>
              <a:buClr>
                <a:schemeClr val="lt2"/>
              </a:buClr>
              <a:buSzPct val="100000"/>
              <a:buNone/>
              <a:defRPr sz="3000" b="1">
                <a:solidFill>
                  <a:schemeClr val="lt2"/>
                </a:solidFill>
              </a:defRPr>
            </a:lvl2pPr>
            <a:lvl3pPr>
              <a:spcBef>
                <a:spcPts val="0"/>
              </a:spcBef>
              <a:buClr>
                <a:schemeClr val="lt2"/>
              </a:buClr>
              <a:buSzPct val="100000"/>
              <a:buNone/>
              <a:defRPr sz="3000" b="1">
                <a:solidFill>
                  <a:schemeClr val="lt2"/>
                </a:solidFill>
              </a:defRPr>
            </a:lvl3pPr>
            <a:lvl4pPr>
              <a:spcBef>
                <a:spcPts val="0"/>
              </a:spcBef>
              <a:buClr>
                <a:schemeClr val="lt2"/>
              </a:buClr>
              <a:buSzPct val="100000"/>
              <a:buNone/>
              <a:defRPr sz="3000" b="1">
                <a:solidFill>
                  <a:schemeClr val="lt2"/>
                </a:solidFill>
              </a:defRPr>
            </a:lvl4pPr>
            <a:lvl5pPr>
              <a:spcBef>
                <a:spcPts val="0"/>
              </a:spcBef>
              <a:buClr>
                <a:schemeClr val="lt2"/>
              </a:buClr>
              <a:buSzPct val="100000"/>
              <a:buNone/>
              <a:defRPr sz="3000" b="1">
                <a:solidFill>
                  <a:schemeClr val="lt2"/>
                </a:solidFill>
              </a:defRPr>
            </a:lvl5pPr>
            <a:lvl6pPr>
              <a:spcBef>
                <a:spcPts val="0"/>
              </a:spcBef>
              <a:buClr>
                <a:schemeClr val="lt2"/>
              </a:buClr>
              <a:buSzPct val="100000"/>
              <a:buNone/>
              <a:defRPr sz="3000" b="1">
                <a:solidFill>
                  <a:schemeClr val="lt2"/>
                </a:solidFill>
              </a:defRPr>
            </a:lvl6pPr>
            <a:lvl7pPr>
              <a:spcBef>
                <a:spcPts val="0"/>
              </a:spcBef>
              <a:buClr>
                <a:schemeClr val="lt2"/>
              </a:buClr>
              <a:buSzPct val="100000"/>
              <a:buNone/>
              <a:defRPr sz="3000" b="1">
                <a:solidFill>
                  <a:schemeClr val="lt2"/>
                </a:solidFill>
              </a:defRPr>
            </a:lvl7pPr>
            <a:lvl8pPr>
              <a:spcBef>
                <a:spcPts val="0"/>
              </a:spcBef>
              <a:buClr>
                <a:schemeClr val="lt2"/>
              </a:buClr>
              <a:buSzPct val="100000"/>
              <a:buNone/>
              <a:defRPr sz="3000" b="1">
                <a:solidFill>
                  <a:schemeClr val="lt2"/>
                </a:solidFill>
              </a:defRPr>
            </a:lvl8pPr>
            <a:lvl9pPr>
              <a:spcBef>
                <a:spcPts val="0"/>
              </a:spcBef>
              <a:buClr>
                <a:schemeClr val="lt2"/>
              </a:buClr>
              <a:buSzPct val="100000"/>
              <a:buNone/>
              <a:defRPr sz="3000" b="1">
                <a:solidFill>
                  <a:schemeClr val="l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4"/>
        <p:cNvGrpSpPr/>
        <p:nvPr/>
      </p:nvGrpSpPr>
      <p:grpSpPr>
        <a:xfrm>
          <a:off x="0" y="0"/>
          <a:ext cx="0" cy="0"/>
          <a:chOff x="0" y="0"/>
          <a:chExt cx="0" cy="0"/>
        </a:xfrm>
      </p:grpSpPr>
      <p:sp>
        <p:nvSpPr>
          <p:cNvPr id="35" name="Shape 35"/>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body" idx="1"/>
          </p:nvPr>
        </p:nvSpPr>
        <p:spPr>
          <a:xfrm>
            <a:off x="457200" y="1460499"/>
            <a:ext cx="82296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1" name="Shape 41"/>
          <p:cNvSpPr txBox="1">
            <a:spLocks noGrp="1"/>
          </p:cNvSpPr>
          <p:nvPr>
            <p:ph type="body" idx="1"/>
          </p:nvPr>
        </p:nvSpPr>
        <p:spPr>
          <a:xfrm>
            <a:off x="457200" y="1460499"/>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2" name="Shape 42"/>
          <p:cNvSpPr txBox="1">
            <a:spLocks noGrp="1"/>
          </p:cNvSpPr>
          <p:nvPr>
            <p:ph type="body" idx="2"/>
          </p:nvPr>
        </p:nvSpPr>
        <p:spPr>
          <a:xfrm>
            <a:off x="4656667" y="1461908"/>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7"/>
            <a:ext cx="8229600" cy="1141499"/>
          </a:xfrm>
          <a:prstGeom prst="rect">
            <a:avLst/>
          </a:prstGeom>
          <a:noFill/>
          <a:ln>
            <a:noFill/>
          </a:ln>
        </p:spPr>
        <p:txBody>
          <a:bodyPr lIns="91425" tIns="91425" rIns="91425" bIns="91425" anchor="b" anchorCtr="0"/>
          <a:lstStyle>
            <a:lvl1pPr>
              <a:spcBef>
                <a:spcPts val="0"/>
              </a:spcBef>
              <a:buClr>
                <a:schemeClr val="lt1"/>
              </a:buClr>
              <a:buSzPct val="100000"/>
              <a:buNone/>
              <a:defRPr sz="4800" b="1">
                <a:solidFill>
                  <a:schemeClr val="lt1"/>
                </a:solidFill>
              </a:defRPr>
            </a:lvl1pPr>
            <a:lvl2pPr>
              <a:spcBef>
                <a:spcPts val="0"/>
              </a:spcBef>
              <a:buClr>
                <a:schemeClr val="lt1"/>
              </a:buClr>
              <a:buSzPct val="100000"/>
              <a:buNone/>
              <a:defRPr sz="4800" b="1">
                <a:solidFill>
                  <a:schemeClr val="lt1"/>
                </a:solidFill>
              </a:defRPr>
            </a:lvl2pPr>
            <a:lvl3pPr>
              <a:spcBef>
                <a:spcPts val="0"/>
              </a:spcBef>
              <a:buClr>
                <a:schemeClr val="lt1"/>
              </a:buClr>
              <a:buSzPct val="100000"/>
              <a:buNone/>
              <a:defRPr sz="4800" b="1">
                <a:solidFill>
                  <a:schemeClr val="lt1"/>
                </a:solidFill>
              </a:defRPr>
            </a:lvl3pPr>
            <a:lvl4pPr>
              <a:spcBef>
                <a:spcPts val="0"/>
              </a:spcBef>
              <a:buClr>
                <a:schemeClr val="lt1"/>
              </a:buClr>
              <a:buSzPct val="100000"/>
              <a:buNone/>
              <a:defRPr sz="4800" b="1">
                <a:solidFill>
                  <a:schemeClr val="lt1"/>
                </a:solidFill>
              </a:defRPr>
            </a:lvl4pPr>
            <a:lvl5pPr>
              <a:spcBef>
                <a:spcPts val="0"/>
              </a:spcBef>
              <a:buClr>
                <a:schemeClr val="lt1"/>
              </a:buClr>
              <a:buSzPct val="100000"/>
              <a:buNone/>
              <a:defRPr sz="4800" b="1">
                <a:solidFill>
                  <a:schemeClr val="lt1"/>
                </a:solidFill>
              </a:defRPr>
            </a:lvl5pPr>
            <a:lvl6pPr>
              <a:spcBef>
                <a:spcPts val="0"/>
              </a:spcBef>
              <a:buClr>
                <a:schemeClr val="lt1"/>
              </a:buClr>
              <a:buSzPct val="100000"/>
              <a:buNone/>
              <a:defRPr sz="4800" b="1">
                <a:solidFill>
                  <a:schemeClr val="lt1"/>
                </a:solidFill>
              </a:defRPr>
            </a:lvl6pPr>
            <a:lvl7pPr>
              <a:spcBef>
                <a:spcPts val="0"/>
              </a:spcBef>
              <a:buClr>
                <a:schemeClr val="lt1"/>
              </a:buClr>
              <a:buSzPct val="100000"/>
              <a:buNone/>
              <a:defRPr sz="4800" b="1">
                <a:solidFill>
                  <a:schemeClr val="lt1"/>
                </a:solidFill>
              </a:defRPr>
            </a:lvl7pPr>
            <a:lvl8pPr>
              <a:spcBef>
                <a:spcPts val="0"/>
              </a:spcBef>
              <a:buClr>
                <a:schemeClr val="lt1"/>
              </a:buClr>
              <a:buSzPct val="100000"/>
              <a:buNone/>
              <a:defRPr sz="4800" b="1">
                <a:solidFill>
                  <a:schemeClr val="lt1"/>
                </a:solidFill>
              </a:defRPr>
            </a:lvl8pPr>
            <a:lvl9pPr>
              <a:spcBef>
                <a:spcPts val="0"/>
              </a:spcBef>
              <a:buClr>
                <a:schemeClr val="lt1"/>
              </a:buClr>
              <a:buSzPct val="100000"/>
              <a:buNone/>
              <a:defRPr sz="4800" b="1">
                <a:solidFill>
                  <a:schemeClr val="lt1"/>
                </a:solidFill>
              </a:defRPr>
            </a:lvl9pPr>
          </a:lstStyle>
          <a:p>
            <a:endParaRPr/>
          </a:p>
        </p:txBody>
      </p:sp>
      <p:sp>
        <p:nvSpPr>
          <p:cNvPr id="6" name="Shape 6"/>
          <p:cNvSpPr txBox="1">
            <a:spLocks noGrp="1"/>
          </p:cNvSpPr>
          <p:nvPr>
            <p:ph type="body" idx="1"/>
          </p:nvPr>
        </p:nvSpPr>
        <p:spPr>
          <a:xfrm>
            <a:off x="457200" y="1460499"/>
            <a:ext cx="8229600" cy="3465299"/>
          </a:xfrm>
          <a:prstGeom prst="rect">
            <a:avLst/>
          </a:prstGeom>
          <a:noFill/>
          <a:ln>
            <a:noFill/>
          </a:ln>
        </p:spPr>
        <p:txBody>
          <a:bodyPr lIns="91425" tIns="91425" rIns="91425" bIns="91425" anchor="t" anchorCtr="0"/>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05977"/>
            <a:ext cx="8229600" cy="1141499"/>
          </a:xfrm>
          <a:prstGeom prst="rect">
            <a:avLst/>
          </a:prstGeom>
          <a:noFill/>
          <a:ln>
            <a:noFill/>
          </a:ln>
        </p:spPr>
        <p:txBody>
          <a:bodyPr lIns="91425" tIns="91425" rIns="91425" bIns="91425" anchor="b" anchorCtr="0"/>
          <a:lstStyle>
            <a:lvl1pPr>
              <a:spcBef>
                <a:spcPts val="0"/>
              </a:spcBef>
              <a:buClr>
                <a:schemeClr val="lt1"/>
              </a:buClr>
              <a:buSzPct val="100000"/>
              <a:buNone/>
              <a:defRPr sz="4800" b="1">
                <a:solidFill>
                  <a:schemeClr val="lt1"/>
                </a:solidFill>
              </a:defRPr>
            </a:lvl1pPr>
            <a:lvl2pPr>
              <a:spcBef>
                <a:spcPts val="0"/>
              </a:spcBef>
              <a:buClr>
                <a:schemeClr val="lt1"/>
              </a:buClr>
              <a:buSzPct val="100000"/>
              <a:buNone/>
              <a:defRPr sz="4800" b="1">
                <a:solidFill>
                  <a:schemeClr val="lt1"/>
                </a:solidFill>
              </a:defRPr>
            </a:lvl2pPr>
            <a:lvl3pPr>
              <a:spcBef>
                <a:spcPts val="0"/>
              </a:spcBef>
              <a:buClr>
                <a:schemeClr val="lt1"/>
              </a:buClr>
              <a:buSzPct val="100000"/>
              <a:buNone/>
              <a:defRPr sz="4800" b="1">
                <a:solidFill>
                  <a:schemeClr val="lt1"/>
                </a:solidFill>
              </a:defRPr>
            </a:lvl3pPr>
            <a:lvl4pPr>
              <a:spcBef>
                <a:spcPts val="0"/>
              </a:spcBef>
              <a:buClr>
                <a:schemeClr val="lt1"/>
              </a:buClr>
              <a:buSzPct val="100000"/>
              <a:buNone/>
              <a:defRPr sz="4800" b="1">
                <a:solidFill>
                  <a:schemeClr val="lt1"/>
                </a:solidFill>
              </a:defRPr>
            </a:lvl4pPr>
            <a:lvl5pPr>
              <a:spcBef>
                <a:spcPts val="0"/>
              </a:spcBef>
              <a:buClr>
                <a:schemeClr val="lt1"/>
              </a:buClr>
              <a:buSzPct val="100000"/>
              <a:buNone/>
              <a:defRPr sz="4800" b="1">
                <a:solidFill>
                  <a:schemeClr val="lt1"/>
                </a:solidFill>
              </a:defRPr>
            </a:lvl5pPr>
            <a:lvl6pPr>
              <a:spcBef>
                <a:spcPts val="0"/>
              </a:spcBef>
              <a:buClr>
                <a:schemeClr val="lt1"/>
              </a:buClr>
              <a:buSzPct val="100000"/>
              <a:buNone/>
              <a:defRPr sz="4800" b="1">
                <a:solidFill>
                  <a:schemeClr val="lt1"/>
                </a:solidFill>
              </a:defRPr>
            </a:lvl6pPr>
            <a:lvl7pPr>
              <a:spcBef>
                <a:spcPts val="0"/>
              </a:spcBef>
              <a:buClr>
                <a:schemeClr val="lt1"/>
              </a:buClr>
              <a:buSzPct val="100000"/>
              <a:buNone/>
              <a:defRPr sz="4800" b="1">
                <a:solidFill>
                  <a:schemeClr val="lt1"/>
                </a:solidFill>
              </a:defRPr>
            </a:lvl7pPr>
            <a:lvl8pPr>
              <a:spcBef>
                <a:spcPts val="0"/>
              </a:spcBef>
              <a:buClr>
                <a:schemeClr val="lt1"/>
              </a:buClr>
              <a:buSzPct val="100000"/>
              <a:buNone/>
              <a:defRPr sz="4800" b="1">
                <a:solidFill>
                  <a:schemeClr val="lt1"/>
                </a:solidFill>
              </a:defRPr>
            </a:lvl8pPr>
            <a:lvl9pPr>
              <a:spcBef>
                <a:spcPts val="0"/>
              </a:spcBef>
              <a:buClr>
                <a:schemeClr val="lt1"/>
              </a:buClr>
              <a:buSzPct val="100000"/>
              <a:buNone/>
              <a:defRPr sz="4800" b="1">
                <a:solidFill>
                  <a:schemeClr val="lt1"/>
                </a:solidFill>
              </a:defRPr>
            </a:lvl9pPr>
          </a:lstStyle>
          <a:p>
            <a:endParaRPr/>
          </a:p>
        </p:txBody>
      </p:sp>
      <p:sp>
        <p:nvSpPr>
          <p:cNvPr id="29" name="Shape 29"/>
          <p:cNvSpPr txBox="1">
            <a:spLocks noGrp="1"/>
          </p:cNvSpPr>
          <p:nvPr>
            <p:ph type="body" idx="1"/>
          </p:nvPr>
        </p:nvSpPr>
        <p:spPr>
          <a:xfrm>
            <a:off x="457200" y="1460499"/>
            <a:ext cx="8229600" cy="3465299"/>
          </a:xfrm>
          <a:prstGeom prst="rect">
            <a:avLst/>
          </a:prstGeom>
          <a:noFill/>
          <a:ln>
            <a:noFill/>
          </a:ln>
        </p:spPr>
        <p:txBody>
          <a:bodyPr lIns="91425" tIns="91425" rIns="91425" bIns="91425" anchor="t" anchorCtr="0"/>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map.mathshell.org/materials/lessons.php?taskid=484&amp;subpage=concept" TargetMode="External"/><Relationship Id="rId13" Type="http://schemas.openxmlformats.org/officeDocument/2006/relationships/hyperlink" Target="www.map.mathshell.org" TargetMode="External"/><Relationship Id="rId3" Type="http://schemas.openxmlformats.org/officeDocument/2006/relationships/hyperlink" Target="www.adultnumeracynetwork.org" TargetMode="External"/><Relationship Id="rId7" Type="http://schemas.openxmlformats.org/officeDocument/2006/relationships/hyperlink" Target="http://empower.terc.edu/books/seekingpatternsbuildingrules.html" TargetMode="External"/><Relationship Id="rId12" Type="http://schemas.openxmlformats.org/officeDocument/2006/relationships/hyperlink" Target="http://map.mathshell.org/materials/download.php?fileid=1512"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www.visualpatterns.org" TargetMode="External"/><Relationship Id="rId11" Type="http://schemas.openxmlformats.org/officeDocument/2006/relationships/hyperlink" Target="http://map.mathshell.org/materials/lessons.php?taskid=430&amp;subpage=concept" TargetMode="External"/><Relationship Id="rId5" Type="http://schemas.openxmlformats.org/officeDocument/2006/relationships/hyperlink" Target="www.cunycci.pbworks.com" TargetMode="External"/><Relationship Id="rId10" Type="http://schemas.openxmlformats.org/officeDocument/2006/relationships/hyperlink" Target="http://map.mathshell.org/materials/lessons.php?taskid=431&amp;subpage=concept" TargetMode="External"/><Relationship Id="rId4" Type="http://schemas.openxmlformats.org/officeDocument/2006/relationships/hyperlink" Target="www.collectedny.org" TargetMode="External"/><Relationship Id="rId9" Type="http://schemas.openxmlformats.org/officeDocument/2006/relationships/hyperlink" Target="http://map.mathshell.org/materials/lessons.php?taskid=580&amp;subpage=concep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ginsburg@rci.rutgers.edu"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mailto:patricia.helmuth@scboce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gedtestingservice.com/uploads/files/62153313239a5146bd1f9390c44901cb.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in.gov/dwd/abe/files/TASC%20_EducatorTraining.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hiset.ets.org/s/pdf/college_career_readiness.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subTitle" idx="1"/>
          </p:nvPr>
        </p:nvSpPr>
        <p:spPr>
          <a:xfrm>
            <a:off x="685800" y="3093357"/>
            <a:ext cx="7772400" cy="712499"/>
          </a:xfrm>
          <a:prstGeom prst="rect">
            <a:avLst/>
          </a:prstGeom>
        </p:spPr>
        <p:txBody>
          <a:bodyPr lIns="91425" tIns="91425" rIns="91425" bIns="91425" anchor="ctr" anchorCtr="0">
            <a:noAutofit/>
          </a:bodyPr>
          <a:lstStyle/>
          <a:p>
            <a:pPr>
              <a:spcBef>
                <a:spcPts val="0"/>
              </a:spcBef>
              <a:buNone/>
            </a:pPr>
            <a:r>
              <a:rPr lang="en">
                <a:solidFill>
                  <a:srgbClr val="6AA84F"/>
                </a:solidFill>
              </a:rPr>
              <a:t>COABE 2015 Conference</a:t>
            </a:r>
          </a:p>
        </p:txBody>
      </p:sp>
      <p:sp>
        <p:nvSpPr>
          <p:cNvPr id="52" name="Shape 52"/>
          <p:cNvSpPr txBox="1"/>
          <p:nvPr/>
        </p:nvSpPr>
        <p:spPr>
          <a:xfrm rot="-552841">
            <a:off x="536459" y="700481"/>
            <a:ext cx="8387929" cy="2407662"/>
          </a:xfrm>
          <a:prstGeom prst="rect">
            <a:avLst/>
          </a:prstGeom>
          <a:noFill/>
          <a:ln>
            <a:noFill/>
          </a:ln>
        </p:spPr>
        <p:txBody>
          <a:bodyPr lIns="91425" tIns="91425" rIns="91425" bIns="91425" anchor="t" anchorCtr="0">
            <a:noAutofit/>
          </a:bodyPr>
          <a:lstStyle/>
          <a:p>
            <a:pPr>
              <a:spcBef>
                <a:spcPts val="0"/>
              </a:spcBef>
              <a:buNone/>
            </a:pPr>
            <a:r>
              <a:rPr lang="en" sz="3600">
                <a:latin typeface="Comic Sans MS"/>
                <a:ea typeface="Comic Sans MS"/>
                <a:cs typeface="Comic Sans MS"/>
                <a:sym typeface="Comic Sans MS"/>
              </a:rPr>
              <a:t>You </a:t>
            </a:r>
            <a:r>
              <a:rPr lang="en" sz="4800">
                <a:solidFill>
                  <a:srgbClr val="6AA84F"/>
                </a:solidFill>
                <a:latin typeface="Comic Sans MS"/>
                <a:ea typeface="Comic Sans MS"/>
                <a:cs typeface="Comic Sans MS"/>
                <a:sym typeface="Comic Sans MS"/>
              </a:rPr>
              <a:t>CAN</a:t>
            </a:r>
            <a:r>
              <a:rPr lang="en" sz="3600">
                <a:latin typeface="Comic Sans MS"/>
                <a:ea typeface="Comic Sans MS"/>
                <a:cs typeface="Comic Sans MS"/>
                <a:sym typeface="Comic Sans MS"/>
              </a:rPr>
              <a:t> Teach Quadratics with Visual Models and Engaging Activities</a:t>
            </a:r>
          </a:p>
        </p:txBody>
      </p:sp>
      <p:sp>
        <p:nvSpPr>
          <p:cNvPr id="53" name="Shape 53"/>
          <p:cNvSpPr txBox="1"/>
          <p:nvPr/>
        </p:nvSpPr>
        <p:spPr>
          <a:xfrm>
            <a:off x="3314175" y="4397400"/>
            <a:ext cx="7608000" cy="655800"/>
          </a:xfrm>
          <a:prstGeom prst="rect">
            <a:avLst/>
          </a:prstGeom>
          <a:noFill/>
          <a:ln>
            <a:noFill/>
          </a:ln>
        </p:spPr>
        <p:txBody>
          <a:bodyPr lIns="91425" tIns="91425" rIns="91425" bIns="91425" anchor="t" anchorCtr="0">
            <a:noAutofit/>
          </a:bodyPr>
          <a:lstStyle/>
          <a:p>
            <a:pPr>
              <a:spcBef>
                <a:spcPts val="0"/>
              </a:spcBef>
              <a:buNone/>
            </a:pPr>
            <a:r>
              <a:rPr lang="en" sz="2400" b="1">
                <a:latin typeface="Handlee"/>
                <a:ea typeface="Handlee"/>
                <a:cs typeface="Handlee"/>
                <a:sym typeface="Handlee"/>
              </a:rPr>
              <a:t>Lynda Ginsburg</a:t>
            </a:r>
            <a:r>
              <a:rPr lang="en" sz="2400"/>
              <a:t> and </a:t>
            </a:r>
            <a:r>
              <a:rPr lang="en" sz="2400" b="1">
                <a:latin typeface="Handlee"/>
                <a:ea typeface="Handlee"/>
                <a:cs typeface="Handlee"/>
                <a:sym typeface="Handlee"/>
              </a:rPr>
              <a:t>Patricia Helmuth</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Decomposing and Distributing</a:t>
            </a:r>
          </a:p>
        </p:txBody>
      </p:sp>
      <p:pic>
        <p:nvPicPr>
          <p:cNvPr id="120" name="Shape 120"/>
          <p:cNvPicPr preferRelativeResize="0"/>
          <p:nvPr/>
        </p:nvPicPr>
        <p:blipFill>
          <a:blip r:embed="rId3">
            <a:alphaModFix/>
          </a:blip>
          <a:stretch>
            <a:fillRect/>
          </a:stretch>
        </p:blipFill>
        <p:spPr>
          <a:xfrm>
            <a:off x="2271625" y="49450"/>
            <a:ext cx="3272100" cy="4295400"/>
          </a:xfrm>
          <a:prstGeom prst="rect">
            <a:avLst/>
          </a:prstGeom>
          <a:noFill/>
          <a:ln w="28575" cap="flat">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aphicFrame>
        <p:nvGraphicFramePr>
          <p:cNvPr id="125" name="Shape 125"/>
          <p:cNvGraphicFramePr/>
          <p:nvPr/>
        </p:nvGraphicFramePr>
        <p:xfrm>
          <a:off x="1225825" y="1218200"/>
          <a:ext cx="4070100" cy="2722625"/>
        </p:xfrm>
        <a:graphic>
          <a:graphicData uri="http://schemas.openxmlformats.org/drawingml/2006/table">
            <a:tbl>
              <a:tblPr>
                <a:noFill/>
                <a:tableStyleId>{0BA34B22-2104-4666-9ACA-13B7B386EEFA}</a:tableStyleId>
              </a:tblPr>
              <a:tblGrid>
                <a:gridCol w="2835800"/>
                <a:gridCol w="1234300"/>
              </a:tblGrid>
              <a:tr h="1799025">
                <a:tc>
                  <a:txBody>
                    <a:bodyPr/>
                    <a:lstStyle/>
                    <a:p>
                      <a:pPr>
                        <a:spcBef>
                          <a:spcPts val="0"/>
                        </a:spcBef>
                        <a:buNone/>
                      </a:pPr>
                      <a:endParaRPr/>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CFE2F3"/>
                    </a:solidFill>
                  </a:tcPr>
                </a:tc>
                <a:tc>
                  <a:txBody>
                    <a:bodyPr/>
                    <a:lstStyle/>
                    <a:p>
                      <a:pPr>
                        <a:spcBef>
                          <a:spcPts val="0"/>
                        </a:spcBef>
                        <a:buNone/>
                      </a:pPr>
                      <a:endParaRPr/>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FFF2CC"/>
                    </a:solidFill>
                  </a:tcPr>
                </a:tc>
              </a:tr>
              <a:tr h="923600">
                <a:tc>
                  <a:txBody>
                    <a:bodyPr/>
                    <a:lstStyle/>
                    <a:p>
                      <a:pPr>
                        <a:spcBef>
                          <a:spcPts val="0"/>
                        </a:spcBef>
                        <a:buNone/>
                      </a:pPr>
                      <a:endParaRPr/>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F4CCCC"/>
                    </a:solidFill>
                  </a:tcPr>
                </a:tc>
                <a:tc>
                  <a:txBody>
                    <a:bodyPr/>
                    <a:lstStyle/>
                    <a:p>
                      <a:pPr>
                        <a:spcBef>
                          <a:spcPts val="0"/>
                        </a:spcBef>
                        <a:buNone/>
                      </a:pPr>
                      <a:endParaRPr sz="2400"/>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B4A7D6"/>
                    </a:solidFill>
                  </a:tcPr>
                </a:tc>
              </a:tr>
            </a:tbl>
          </a:graphicData>
        </a:graphic>
      </p:graphicFrame>
      <p:sp>
        <p:nvSpPr>
          <p:cNvPr id="126" name="Shape 126"/>
          <p:cNvSpPr txBox="1"/>
          <p:nvPr/>
        </p:nvSpPr>
        <p:spPr>
          <a:xfrm>
            <a:off x="1880900" y="776275"/>
            <a:ext cx="3704699" cy="379499"/>
          </a:xfrm>
          <a:prstGeom prst="rect">
            <a:avLst/>
          </a:prstGeom>
          <a:noFill/>
          <a:ln>
            <a:noFill/>
          </a:ln>
        </p:spPr>
        <p:txBody>
          <a:bodyPr lIns="91425" tIns="91425" rIns="91425" bIns="91425" anchor="t" anchorCtr="0">
            <a:noAutofit/>
          </a:bodyPr>
          <a:lstStyle/>
          <a:p>
            <a:pPr>
              <a:spcBef>
                <a:spcPts val="0"/>
              </a:spcBef>
              <a:buNone/>
            </a:pPr>
            <a:r>
              <a:rPr lang="en" sz="2400"/>
              <a:t>10           +                 3</a:t>
            </a:r>
          </a:p>
        </p:txBody>
      </p:sp>
      <p:sp>
        <p:nvSpPr>
          <p:cNvPr id="127" name="Shape 127"/>
          <p:cNvSpPr txBox="1"/>
          <p:nvPr/>
        </p:nvSpPr>
        <p:spPr>
          <a:xfrm>
            <a:off x="737575" y="1839200"/>
            <a:ext cx="795900" cy="612299"/>
          </a:xfrm>
          <a:prstGeom prst="rect">
            <a:avLst/>
          </a:prstGeom>
          <a:noFill/>
          <a:ln>
            <a:noFill/>
          </a:ln>
        </p:spPr>
        <p:txBody>
          <a:bodyPr lIns="91425" tIns="91425" rIns="91425" bIns="91425" anchor="ctr" anchorCtr="0">
            <a:noAutofit/>
          </a:bodyPr>
          <a:lstStyle/>
          <a:p>
            <a:pPr lvl="0" rtl="0">
              <a:spcBef>
                <a:spcPts val="0"/>
              </a:spcBef>
              <a:buNone/>
            </a:pPr>
            <a:r>
              <a:rPr lang="en" sz="2400"/>
              <a:t>10</a:t>
            </a:r>
          </a:p>
        </p:txBody>
      </p:sp>
      <p:sp>
        <p:nvSpPr>
          <p:cNvPr id="128" name="Shape 128"/>
          <p:cNvSpPr txBox="1"/>
          <p:nvPr/>
        </p:nvSpPr>
        <p:spPr>
          <a:xfrm>
            <a:off x="608425" y="3066575"/>
            <a:ext cx="617399" cy="538499"/>
          </a:xfrm>
          <a:prstGeom prst="rect">
            <a:avLst/>
          </a:prstGeom>
          <a:noFill/>
          <a:ln>
            <a:noFill/>
          </a:ln>
        </p:spPr>
        <p:txBody>
          <a:bodyPr lIns="91425" tIns="91425" rIns="91425" bIns="91425" anchor="ctr" anchorCtr="0">
            <a:noAutofit/>
          </a:bodyPr>
          <a:lstStyle/>
          <a:p>
            <a:pPr lvl="0" rtl="0">
              <a:spcBef>
                <a:spcPts val="0"/>
              </a:spcBef>
              <a:buNone/>
            </a:pPr>
            <a:r>
              <a:rPr lang="en" sz="2400"/>
              <a:t>   4</a:t>
            </a:r>
          </a:p>
        </p:txBody>
      </p:sp>
      <p:sp>
        <p:nvSpPr>
          <p:cNvPr id="129" name="Shape 129"/>
          <p:cNvSpPr txBox="1"/>
          <p:nvPr/>
        </p:nvSpPr>
        <p:spPr>
          <a:xfrm>
            <a:off x="882400" y="2451500"/>
            <a:ext cx="367200" cy="379499"/>
          </a:xfrm>
          <a:prstGeom prst="rect">
            <a:avLst/>
          </a:prstGeom>
          <a:noFill/>
          <a:ln>
            <a:noFill/>
          </a:ln>
        </p:spPr>
        <p:txBody>
          <a:bodyPr lIns="91425" tIns="91425" rIns="91425" bIns="91425" anchor="t" anchorCtr="0">
            <a:noAutofit/>
          </a:bodyPr>
          <a:lstStyle/>
          <a:p>
            <a:pPr>
              <a:spcBef>
                <a:spcPts val="0"/>
              </a:spcBef>
              <a:buNone/>
            </a:pPr>
            <a:r>
              <a:rPr lang="en" sz="2400"/>
              <a:t>+</a:t>
            </a:r>
          </a:p>
        </p:txBody>
      </p:sp>
      <p:sp>
        <p:nvSpPr>
          <p:cNvPr id="130" name="Shape 130"/>
          <p:cNvSpPr txBox="1"/>
          <p:nvPr/>
        </p:nvSpPr>
        <p:spPr>
          <a:xfrm>
            <a:off x="6613075" y="1126525"/>
            <a:ext cx="2098500" cy="2814299"/>
          </a:xfrm>
          <a:prstGeom prst="rect">
            <a:avLst/>
          </a:prstGeom>
          <a:noFill/>
          <a:ln>
            <a:noFill/>
          </a:ln>
        </p:spPr>
        <p:txBody>
          <a:bodyPr lIns="91425" tIns="91425" rIns="91425" bIns="91425" anchor="t" anchorCtr="0">
            <a:noAutofit/>
          </a:bodyPr>
          <a:lstStyle/>
          <a:p>
            <a:pPr lvl="0" rtl="0">
              <a:spcBef>
                <a:spcPts val="0"/>
              </a:spcBef>
              <a:buNone/>
            </a:pPr>
            <a:r>
              <a:rPr lang="en" sz="2400"/>
              <a:t>     10 + 4</a:t>
            </a:r>
          </a:p>
          <a:p>
            <a:pPr>
              <a:spcBef>
                <a:spcPts val="0"/>
              </a:spcBef>
              <a:buNone/>
            </a:pPr>
            <a:r>
              <a:rPr lang="en" sz="2400"/>
              <a:t>  </a:t>
            </a:r>
            <a:r>
              <a:rPr lang="en" sz="2400" u="sng"/>
              <a:t>x 10 + 3</a:t>
            </a:r>
          </a:p>
        </p:txBody>
      </p:sp>
      <p:sp>
        <p:nvSpPr>
          <p:cNvPr id="131" name="Shape 131"/>
          <p:cNvSpPr txBox="1"/>
          <p:nvPr/>
        </p:nvSpPr>
        <p:spPr>
          <a:xfrm>
            <a:off x="4439850" y="3192225"/>
            <a:ext cx="617399" cy="612299"/>
          </a:xfrm>
          <a:prstGeom prst="rect">
            <a:avLst/>
          </a:prstGeom>
          <a:noFill/>
          <a:ln>
            <a:noFill/>
          </a:ln>
        </p:spPr>
        <p:txBody>
          <a:bodyPr lIns="91425" tIns="91425" rIns="91425" bIns="91425" anchor="t" anchorCtr="0">
            <a:noAutofit/>
          </a:bodyPr>
          <a:lstStyle/>
          <a:p>
            <a:pPr>
              <a:spcBef>
                <a:spcPts val="0"/>
              </a:spcBef>
              <a:buNone/>
            </a:pPr>
            <a:r>
              <a:rPr lang="en" sz="2400"/>
              <a:t>12</a:t>
            </a:r>
          </a:p>
        </p:txBody>
      </p:sp>
      <p:sp>
        <p:nvSpPr>
          <p:cNvPr id="132" name="Shape 132"/>
          <p:cNvSpPr txBox="1"/>
          <p:nvPr/>
        </p:nvSpPr>
        <p:spPr>
          <a:xfrm>
            <a:off x="4439850" y="1904737"/>
            <a:ext cx="617399" cy="538499"/>
          </a:xfrm>
          <a:prstGeom prst="rect">
            <a:avLst/>
          </a:prstGeom>
          <a:noFill/>
          <a:ln>
            <a:noFill/>
          </a:ln>
        </p:spPr>
        <p:txBody>
          <a:bodyPr lIns="91425" tIns="91425" rIns="91425" bIns="91425" anchor="t" anchorCtr="0">
            <a:noAutofit/>
          </a:bodyPr>
          <a:lstStyle/>
          <a:p>
            <a:pPr>
              <a:spcBef>
                <a:spcPts val="0"/>
              </a:spcBef>
              <a:buNone/>
            </a:pPr>
            <a:r>
              <a:rPr lang="en" sz="2400"/>
              <a:t>30</a:t>
            </a:r>
          </a:p>
        </p:txBody>
      </p:sp>
      <p:sp>
        <p:nvSpPr>
          <p:cNvPr id="133" name="Shape 133"/>
          <p:cNvSpPr txBox="1"/>
          <p:nvPr/>
        </p:nvSpPr>
        <p:spPr>
          <a:xfrm>
            <a:off x="2048525" y="3192200"/>
            <a:ext cx="1014299" cy="612299"/>
          </a:xfrm>
          <a:prstGeom prst="rect">
            <a:avLst/>
          </a:prstGeom>
          <a:noFill/>
          <a:ln>
            <a:noFill/>
          </a:ln>
        </p:spPr>
        <p:txBody>
          <a:bodyPr lIns="91425" tIns="91425" rIns="91425" bIns="91425" anchor="t" anchorCtr="0">
            <a:noAutofit/>
          </a:bodyPr>
          <a:lstStyle/>
          <a:p>
            <a:pPr>
              <a:spcBef>
                <a:spcPts val="0"/>
              </a:spcBef>
              <a:buNone/>
            </a:pPr>
            <a:r>
              <a:rPr lang="en" sz="2400"/>
              <a:t>40</a:t>
            </a:r>
          </a:p>
        </p:txBody>
      </p:sp>
      <p:sp>
        <p:nvSpPr>
          <p:cNvPr id="134" name="Shape 134"/>
          <p:cNvSpPr txBox="1"/>
          <p:nvPr/>
        </p:nvSpPr>
        <p:spPr>
          <a:xfrm>
            <a:off x="2048525" y="1913000"/>
            <a:ext cx="1014299" cy="745800"/>
          </a:xfrm>
          <a:prstGeom prst="rect">
            <a:avLst/>
          </a:prstGeom>
          <a:noFill/>
          <a:ln>
            <a:noFill/>
          </a:ln>
        </p:spPr>
        <p:txBody>
          <a:bodyPr lIns="91425" tIns="91425" rIns="91425" bIns="91425" anchor="t" anchorCtr="0">
            <a:noAutofit/>
          </a:bodyPr>
          <a:lstStyle/>
          <a:p>
            <a:pPr>
              <a:spcBef>
                <a:spcPts val="0"/>
              </a:spcBef>
              <a:buNone/>
            </a:pPr>
            <a:r>
              <a:rPr lang="en" sz="2400"/>
              <a:t>100</a:t>
            </a:r>
          </a:p>
        </p:txBody>
      </p:sp>
      <p:sp>
        <p:nvSpPr>
          <p:cNvPr id="135" name="Shape 135"/>
          <p:cNvSpPr txBox="1"/>
          <p:nvPr/>
        </p:nvSpPr>
        <p:spPr>
          <a:xfrm>
            <a:off x="6941225" y="1979000"/>
            <a:ext cx="1342499" cy="2038499"/>
          </a:xfrm>
          <a:prstGeom prst="rect">
            <a:avLst/>
          </a:prstGeom>
          <a:noFill/>
          <a:ln>
            <a:noFill/>
          </a:ln>
        </p:spPr>
        <p:txBody>
          <a:bodyPr lIns="91425" tIns="91425" rIns="91425" bIns="91425" anchor="t" anchorCtr="0">
            <a:noAutofit/>
          </a:bodyPr>
          <a:lstStyle/>
          <a:p>
            <a:pPr lvl="0" rtl="0">
              <a:spcBef>
                <a:spcPts val="0"/>
              </a:spcBef>
              <a:buNone/>
            </a:pPr>
            <a:r>
              <a:rPr lang="en" sz="2400"/>
              <a:t>       12</a:t>
            </a:r>
          </a:p>
          <a:p>
            <a:pPr lvl="0" rtl="0">
              <a:spcBef>
                <a:spcPts val="0"/>
              </a:spcBef>
              <a:buNone/>
            </a:pPr>
            <a:r>
              <a:rPr lang="en" sz="2400"/>
              <a:t>       30</a:t>
            </a:r>
          </a:p>
          <a:p>
            <a:pPr lvl="0" rtl="0">
              <a:spcBef>
                <a:spcPts val="0"/>
              </a:spcBef>
              <a:buNone/>
            </a:pPr>
            <a:r>
              <a:rPr lang="en" sz="2400"/>
              <a:t>       40</a:t>
            </a:r>
          </a:p>
          <a:p>
            <a:pPr lvl="0" rtl="0">
              <a:spcBef>
                <a:spcPts val="0"/>
              </a:spcBef>
              <a:buNone/>
            </a:pPr>
            <a:r>
              <a:rPr lang="en" sz="2400"/>
              <a:t>   </a:t>
            </a:r>
            <a:r>
              <a:rPr lang="en" sz="2400" u="sng"/>
              <a:t>  100</a:t>
            </a:r>
          </a:p>
          <a:p>
            <a:pPr>
              <a:spcBef>
                <a:spcPts val="0"/>
              </a:spcBef>
              <a:buNone/>
            </a:pPr>
            <a:r>
              <a:rPr lang="en" sz="2400"/>
              <a:t>     182</a:t>
            </a:r>
          </a:p>
        </p:txBody>
      </p:sp>
      <p:sp>
        <p:nvSpPr>
          <p:cNvPr id="136" name="Shape 136"/>
          <p:cNvSpPr txBox="1"/>
          <p:nvPr/>
        </p:nvSpPr>
        <p:spPr>
          <a:xfrm>
            <a:off x="2048525" y="0"/>
            <a:ext cx="3000000" cy="745800"/>
          </a:xfrm>
          <a:prstGeom prst="rect">
            <a:avLst/>
          </a:prstGeom>
          <a:noFill/>
          <a:ln>
            <a:noFill/>
          </a:ln>
        </p:spPr>
        <p:txBody>
          <a:bodyPr lIns="91425" tIns="91425" rIns="91425" bIns="91425" anchor="ctr" anchorCtr="0">
            <a:noAutofit/>
          </a:bodyPr>
          <a:lstStyle/>
          <a:p>
            <a:pPr lvl="0" rtl="0">
              <a:spcBef>
                <a:spcPts val="0"/>
              </a:spcBef>
              <a:buNone/>
            </a:pPr>
            <a:r>
              <a:rPr lang="en" sz="2800">
                <a:latin typeface="Calibri"/>
                <a:ea typeface="Calibri"/>
                <a:cs typeface="Calibri"/>
                <a:sym typeface="Calibri"/>
              </a:rPr>
              <a:t>(10 + 3)(10 +4)</a:t>
            </a:r>
          </a:p>
        </p:txBody>
      </p:sp>
      <p:sp>
        <p:nvSpPr>
          <p:cNvPr id="137" name="Shape 137"/>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Understanding vs. FOIL</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childTnLst>
                                </p:cTn>
                              </p:par>
                              <p:par>
                                <p:cTn id="13" presetID="10" presetClass="entr" presetSubtype="0"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1000"/>
                                        <p:tgtEl>
                                          <p:spTgt spid="128"/>
                                        </p:tgtEl>
                                      </p:cBhvr>
                                    </p:animEffect>
                                  </p:childTnLst>
                                </p:cTn>
                              </p:par>
                              <p:par>
                                <p:cTn id="16" presetID="10" presetClass="entr" presetSubtype="0" fill="hold" nodeType="with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1000"/>
                                        <p:tgtEl>
                                          <p:spTgt spid="1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1000"/>
                                        <p:tgtEl>
                                          <p:spTgt spid="1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fade">
                                      <p:cBhvr>
                                        <p:cTn id="28" dur="1000"/>
                                        <p:tgtEl>
                                          <p:spTgt spid="1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3"/>
                                        </p:tgtEl>
                                        <p:attrNameLst>
                                          <p:attrName>style.visibility</p:attrName>
                                        </p:attrNameLst>
                                      </p:cBhvr>
                                      <p:to>
                                        <p:strVal val="visible"/>
                                      </p:to>
                                    </p:set>
                                    <p:animEffect transition="in" filter="fade">
                                      <p:cBhvr>
                                        <p:cTn id="38" dur="1000"/>
                                        <p:tgtEl>
                                          <p:spTgt spid="1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fade">
                                      <p:cBhvr>
                                        <p:cTn id="43" dur="1000"/>
                                        <p:tgtEl>
                                          <p:spTgt spid="1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5"/>
                                        </p:tgtEl>
                                        <p:attrNameLst>
                                          <p:attrName>style.visibility</p:attrName>
                                        </p:attrNameLst>
                                      </p:cBhvr>
                                      <p:to>
                                        <p:strVal val="visible"/>
                                      </p:to>
                                    </p:set>
                                    <p:animEffect transition="in" filter="fade">
                                      <p:cBhvr>
                                        <p:cTn id="48"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Shape 142"/>
          <p:cNvGraphicFramePr/>
          <p:nvPr/>
        </p:nvGraphicFramePr>
        <p:xfrm>
          <a:off x="1225825" y="1218200"/>
          <a:ext cx="4070100" cy="2722625"/>
        </p:xfrm>
        <a:graphic>
          <a:graphicData uri="http://schemas.openxmlformats.org/drawingml/2006/table">
            <a:tbl>
              <a:tblPr>
                <a:noFill/>
                <a:tableStyleId>{555ADB05-E06D-4AD6-9A1E-4DE8BE0D6BBB}</a:tableStyleId>
              </a:tblPr>
              <a:tblGrid>
                <a:gridCol w="2270575"/>
                <a:gridCol w="1799525"/>
              </a:tblGrid>
              <a:tr h="1799025">
                <a:tc>
                  <a:txBody>
                    <a:bodyPr/>
                    <a:lstStyle/>
                    <a:p>
                      <a:pPr lvl="0" rtl="0">
                        <a:spcBef>
                          <a:spcPts val="0"/>
                        </a:spcBef>
                        <a:buNone/>
                      </a:pPr>
                      <a:endParaRPr/>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CFE2F3"/>
                    </a:solidFill>
                  </a:tcPr>
                </a:tc>
                <a:tc>
                  <a:txBody>
                    <a:bodyPr/>
                    <a:lstStyle/>
                    <a:p>
                      <a:pPr lvl="0" rtl="0">
                        <a:spcBef>
                          <a:spcPts val="0"/>
                        </a:spcBef>
                        <a:buNone/>
                      </a:pPr>
                      <a:endParaRPr/>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FFF2CC"/>
                    </a:solidFill>
                  </a:tcPr>
                </a:tc>
              </a:tr>
              <a:tr h="923600">
                <a:tc>
                  <a:txBody>
                    <a:bodyPr/>
                    <a:lstStyle/>
                    <a:p>
                      <a:pPr lvl="0" rtl="0">
                        <a:spcBef>
                          <a:spcPts val="0"/>
                        </a:spcBef>
                        <a:buNone/>
                      </a:pPr>
                      <a:endParaRPr/>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F4CCCC"/>
                    </a:solidFill>
                  </a:tcPr>
                </a:tc>
                <a:tc>
                  <a:txBody>
                    <a:bodyPr/>
                    <a:lstStyle/>
                    <a:p>
                      <a:pPr lvl="0" rtl="0">
                        <a:spcBef>
                          <a:spcPts val="0"/>
                        </a:spcBef>
                        <a:buNone/>
                      </a:pPr>
                      <a:endParaRPr sz="2400"/>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B4A7D6"/>
                    </a:solidFill>
                  </a:tcPr>
                </a:tc>
              </a:tr>
            </a:tbl>
          </a:graphicData>
        </a:graphic>
      </p:graphicFrame>
      <p:sp>
        <p:nvSpPr>
          <p:cNvPr id="143" name="Shape 143"/>
          <p:cNvSpPr txBox="1"/>
          <p:nvPr/>
        </p:nvSpPr>
        <p:spPr>
          <a:xfrm>
            <a:off x="1880900" y="776275"/>
            <a:ext cx="3704699" cy="379499"/>
          </a:xfrm>
          <a:prstGeom prst="rect">
            <a:avLst/>
          </a:prstGeom>
          <a:noFill/>
          <a:ln>
            <a:noFill/>
          </a:ln>
        </p:spPr>
        <p:txBody>
          <a:bodyPr lIns="91425" tIns="91425" rIns="91425" bIns="91425" anchor="t" anchorCtr="0">
            <a:noAutofit/>
          </a:bodyPr>
          <a:lstStyle/>
          <a:p>
            <a:pPr lvl="0" rtl="0">
              <a:spcBef>
                <a:spcPts val="0"/>
              </a:spcBef>
              <a:buNone/>
            </a:pPr>
            <a:r>
              <a:rPr lang="en" sz="2400"/>
              <a:t>x           +                 3</a:t>
            </a:r>
          </a:p>
        </p:txBody>
      </p:sp>
      <p:sp>
        <p:nvSpPr>
          <p:cNvPr id="144" name="Shape 144"/>
          <p:cNvSpPr txBox="1"/>
          <p:nvPr/>
        </p:nvSpPr>
        <p:spPr>
          <a:xfrm>
            <a:off x="737575" y="1839200"/>
            <a:ext cx="795900" cy="612299"/>
          </a:xfrm>
          <a:prstGeom prst="rect">
            <a:avLst/>
          </a:prstGeom>
          <a:noFill/>
          <a:ln>
            <a:noFill/>
          </a:ln>
        </p:spPr>
        <p:txBody>
          <a:bodyPr lIns="91425" tIns="91425" rIns="91425" bIns="91425" anchor="ctr" anchorCtr="0">
            <a:noAutofit/>
          </a:bodyPr>
          <a:lstStyle/>
          <a:p>
            <a:pPr lvl="0" rtl="0">
              <a:spcBef>
                <a:spcPts val="0"/>
              </a:spcBef>
              <a:buNone/>
            </a:pPr>
            <a:r>
              <a:rPr lang="en" sz="2400"/>
              <a:t> x</a:t>
            </a:r>
          </a:p>
        </p:txBody>
      </p:sp>
      <p:sp>
        <p:nvSpPr>
          <p:cNvPr id="145" name="Shape 145"/>
          <p:cNvSpPr txBox="1"/>
          <p:nvPr/>
        </p:nvSpPr>
        <p:spPr>
          <a:xfrm>
            <a:off x="608425" y="3066575"/>
            <a:ext cx="617399" cy="538499"/>
          </a:xfrm>
          <a:prstGeom prst="rect">
            <a:avLst/>
          </a:prstGeom>
          <a:noFill/>
          <a:ln>
            <a:noFill/>
          </a:ln>
        </p:spPr>
        <p:txBody>
          <a:bodyPr lIns="91425" tIns="91425" rIns="91425" bIns="91425" anchor="ctr" anchorCtr="0">
            <a:noAutofit/>
          </a:bodyPr>
          <a:lstStyle/>
          <a:p>
            <a:pPr lvl="0" rtl="0">
              <a:spcBef>
                <a:spcPts val="0"/>
              </a:spcBef>
              <a:buNone/>
            </a:pPr>
            <a:r>
              <a:rPr lang="en" sz="2400"/>
              <a:t>   4</a:t>
            </a:r>
          </a:p>
        </p:txBody>
      </p:sp>
      <p:sp>
        <p:nvSpPr>
          <p:cNvPr id="146" name="Shape 146"/>
          <p:cNvSpPr txBox="1"/>
          <p:nvPr/>
        </p:nvSpPr>
        <p:spPr>
          <a:xfrm>
            <a:off x="882400" y="2451500"/>
            <a:ext cx="367200" cy="379499"/>
          </a:xfrm>
          <a:prstGeom prst="rect">
            <a:avLst/>
          </a:prstGeom>
          <a:noFill/>
          <a:ln>
            <a:noFill/>
          </a:ln>
        </p:spPr>
        <p:txBody>
          <a:bodyPr lIns="91425" tIns="91425" rIns="91425" bIns="91425" anchor="t" anchorCtr="0">
            <a:noAutofit/>
          </a:bodyPr>
          <a:lstStyle/>
          <a:p>
            <a:pPr lvl="0" rtl="0">
              <a:spcBef>
                <a:spcPts val="0"/>
              </a:spcBef>
              <a:buNone/>
            </a:pPr>
            <a:r>
              <a:rPr lang="en" sz="2400"/>
              <a:t>+</a:t>
            </a:r>
          </a:p>
        </p:txBody>
      </p:sp>
      <p:sp>
        <p:nvSpPr>
          <p:cNvPr id="147" name="Shape 147"/>
          <p:cNvSpPr txBox="1"/>
          <p:nvPr/>
        </p:nvSpPr>
        <p:spPr>
          <a:xfrm>
            <a:off x="5648400" y="1312175"/>
            <a:ext cx="3252300" cy="1227299"/>
          </a:xfrm>
          <a:prstGeom prst="rect">
            <a:avLst/>
          </a:prstGeom>
          <a:noFill/>
          <a:ln>
            <a:noFill/>
          </a:ln>
        </p:spPr>
        <p:txBody>
          <a:bodyPr lIns="91425" tIns="91425" rIns="91425" bIns="91425" anchor="t" anchorCtr="0">
            <a:noAutofit/>
          </a:bodyPr>
          <a:lstStyle/>
          <a:p>
            <a:pPr lvl="0" rtl="0">
              <a:spcBef>
                <a:spcPts val="0"/>
              </a:spcBef>
              <a:buNone/>
            </a:pPr>
            <a:r>
              <a:rPr lang="en" sz="2400"/>
              <a:t>x · x  + 3x + 4x + 12</a:t>
            </a:r>
          </a:p>
        </p:txBody>
      </p:sp>
      <p:sp>
        <p:nvSpPr>
          <p:cNvPr id="148" name="Shape 148"/>
          <p:cNvSpPr txBox="1"/>
          <p:nvPr/>
        </p:nvSpPr>
        <p:spPr>
          <a:xfrm>
            <a:off x="4146837" y="3192200"/>
            <a:ext cx="617399" cy="612299"/>
          </a:xfrm>
          <a:prstGeom prst="rect">
            <a:avLst/>
          </a:prstGeom>
          <a:noFill/>
          <a:ln>
            <a:noFill/>
          </a:ln>
        </p:spPr>
        <p:txBody>
          <a:bodyPr lIns="91425" tIns="91425" rIns="91425" bIns="91425" anchor="t" anchorCtr="0">
            <a:noAutofit/>
          </a:bodyPr>
          <a:lstStyle/>
          <a:p>
            <a:pPr lvl="0" rtl="0">
              <a:spcBef>
                <a:spcPts val="0"/>
              </a:spcBef>
              <a:buNone/>
            </a:pPr>
            <a:r>
              <a:rPr lang="en" sz="2400"/>
              <a:t>12</a:t>
            </a:r>
          </a:p>
        </p:txBody>
      </p:sp>
      <p:sp>
        <p:nvSpPr>
          <p:cNvPr id="149" name="Shape 149"/>
          <p:cNvSpPr txBox="1"/>
          <p:nvPr/>
        </p:nvSpPr>
        <p:spPr>
          <a:xfrm>
            <a:off x="4146837" y="1876100"/>
            <a:ext cx="617399" cy="538499"/>
          </a:xfrm>
          <a:prstGeom prst="rect">
            <a:avLst/>
          </a:prstGeom>
          <a:noFill/>
          <a:ln>
            <a:noFill/>
          </a:ln>
        </p:spPr>
        <p:txBody>
          <a:bodyPr lIns="91425" tIns="91425" rIns="91425" bIns="91425" anchor="t" anchorCtr="0">
            <a:noAutofit/>
          </a:bodyPr>
          <a:lstStyle/>
          <a:p>
            <a:pPr lvl="0" algn="ctr" rtl="0">
              <a:spcBef>
                <a:spcPts val="0"/>
              </a:spcBef>
              <a:buNone/>
            </a:pPr>
            <a:r>
              <a:rPr lang="en" sz="2400"/>
              <a:t>3x</a:t>
            </a:r>
          </a:p>
        </p:txBody>
      </p:sp>
      <p:sp>
        <p:nvSpPr>
          <p:cNvPr id="150" name="Shape 150"/>
          <p:cNvSpPr txBox="1"/>
          <p:nvPr/>
        </p:nvSpPr>
        <p:spPr>
          <a:xfrm>
            <a:off x="2178775" y="3192200"/>
            <a:ext cx="1014299" cy="612299"/>
          </a:xfrm>
          <a:prstGeom prst="rect">
            <a:avLst/>
          </a:prstGeom>
          <a:noFill/>
          <a:ln>
            <a:noFill/>
          </a:ln>
        </p:spPr>
        <p:txBody>
          <a:bodyPr lIns="91425" tIns="91425" rIns="91425" bIns="91425" anchor="t" anchorCtr="0">
            <a:noAutofit/>
          </a:bodyPr>
          <a:lstStyle/>
          <a:p>
            <a:pPr lvl="0" rtl="0">
              <a:spcBef>
                <a:spcPts val="0"/>
              </a:spcBef>
              <a:buNone/>
            </a:pPr>
            <a:r>
              <a:rPr lang="en" sz="2400"/>
              <a:t>4x</a:t>
            </a:r>
          </a:p>
        </p:txBody>
      </p:sp>
      <p:sp>
        <p:nvSpPr>
          <p:cNvPr id="151" name="Shape 151"/>
          <p:cNvSpPr txBox="1"/>
          <p:nvPr/>
        </p:nvSpPr>
        <p:spPr>
          <a:xfrm>
            <a:off x="2178775" y="1913000"/>
            <a:ext cx="1014299" cy="745800"/>
          </a:xfrm>
          <a:prstGeom prst="rect">
            <a:avLst/>
          </a:prstGeom>
          <a:noFill/>
          <a:ln>
            <a:noFill/>
          </a:ln>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x · x</a:t>
            </a:r>
            <a:r>
              <a:rPr lang="en" sz="2400"/>
              <a:t> </a:t>
            </a:r>
          </a:p>
        </p:txBody>
      </p:sp>
      <p:sp>
        <p:nvSpPr>
          <p:cNvPr id="152" name="Shape 152"/>
          <p:cNvSpPr txBox="1"/>
          <p:nvPr/>
        </p:nvSpPr>
        <p:spPr>
          <a:xfrm>
            <a:off x="2211775" y="101550"/>
            <a:ext cx="3000000" cy="612299"/>
          </a:xfrm>
          <a:prstGeom prst="rect">
            <a:avLst/>
          </a:prstGeom>
          <a:noFill/>
          <a:ln>
            <a:noFill/>
          </a:ln>
        </p:spPr>
        <p:txBody>
          <a:bodyPr lIns="91425" tIns="91425" rIns="91425" bIns="91425" anchor="ctr" anchorCtr="0">
            <a:noAutofit/>
          </a:bodyPr>
          <a:lstStyle/>
          <a:p>
            <a:pPr lvl="0" rtl="0">
              <a:spcBef>
                <a:spcPts val="0"/>
              </a:spcBef>
              <a:buNone/>
            </a:pPr>
            <a:r>
              <a:rPr lang="en" sz="2800">
                <a:latin typeface="Calibri"/>
                <a:ea typeface="Calibri"/>
                <a:cs typeface="Calibri"/>
                <a:sym typeface="Calibri"/>
              </a:rPr>
              <a:t>(x + 3)(x +4)</a:t>
            </a:r>
          </a:p>
        </p:txBody>
      </p:sp>
      <p:sp>
        <p:nvSpPr>
          <p:cNvPr id="153" name="Shape 153"/>
          <p:cNvSpPr txBox="1"/>
          <p:nvPr/>
        </p:nvSpPr>
        <p:spPr>
          <a:xfrm>
            <a:off x="5718000" y="477350"/>
            <a:ext cx="3425999" cy="1187100"/>
          </a:xfrm>
          <a:prstGeom prst="rect">
            <a:avLst/>
          </a:prstGeom>
          <a:noFill/>
          <a:ln>
            <a:noFill/>
          </a:ln>
        </p:spPr>
        <p:txBody>
          <a:bodyPr lIns="91425" tIns="91425" rIns="91425" bIns="91425" anchor="t" anchorCtr="0">
            <a:noAutofit/>
          </a:bodyPr>
          <a:lstStyle/>
          <a:p>
            <a:pPr>
              <a:spcBef>
                <a:spcPts val="0"/>
              </a:spcBef>
              <a:buNone/>
            </a:pPr>
            <a:r>
              <a:rPr lang="en" sz="2400"/>
              <a:t>Add the areas:</a:t>
            </a:r>
          </a:p>
        </p:txBody>
      </p:sp>
      <p:sp>
        <p:nvSpPr>
          <p:cNvPr id="154" name="Shape 154"/>
          <p:cNvSpPr txBox="1"/>
          <p:nvPr/>
        </p:nvSpPr>
        <p:spPr>
          <a:xfrm>
            <a:off x="5718000" y="2197850"/>
            <a:ext cx="2764500" cy="1187100"/>
          </a:xfrm>
          <a:prstGeom prst="rect">
            <a:avLst/>
          </a:prstGeom>
          <a:noFill/>
          <a:ln>
            <a:noFill/>
          </a:ln>
        </p:spPr>
        <p:txBody>
          <a:bodyPr lIns="91425" tIns="91425" rIns="91425" bIns="91425" anchor="t" anchorCtr="0">
            <a:noAutofit/>
          </a:bodyPr>
          <a:lstStyle/>
          <a:p>
            <a:pPr>
              <a:spcBef>
                <a:spcPts val="0"/>
              </a:spcBef>
              <a:buNone/>
            </a:pPr>
            <a:r>
              <a:rPr lang="en" sz="2400"/>
              <a:t>Simplify:</a:t>
            </a:r>
          </a:p>
        </p:txBody>
      </p:sp>
      <p:sp>
        <p:nvSpPr>
          <p:cNvPr id="155" name="Shape 155"/>
          <p:cNvSpPr txBox="1"/>
          <p:nvPr/>
        </p:nvSpPr>
        <p:spPr>
          <a:xfrm>
            <a:off x="6045975" y="2999375"/>
            <a:ext cx="3704699" cy="6728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2400"/>
              <a:t>x</a:t>
            </a:r>
            <a:r>
              <a:rPr lang="en" sz="2400" baseline="30000"/>
              <a:t>2</a:t>
            </a:r>
            <a:r>
              <a:rPr lang="en" sz="2400"/>
              <a:t> + 7x + 12</a:t>
            </a:r>
          </a:p>
        </p:txBody>
      </p:sp>
      <p:sp>
        <p:nvSpPr>
          <p:cNvPr id="156" name="Shape 156"/>
          <p:cNvSpPr txBox="1">
            <a:spLocks noGrp="1"/>
          </p:cNvSpPr>
          <p:nvPr>
            <p:ph type="body" idx="1"/>
          </p:nvPr>
        </p:nvSpPr>
        <p:spPr>
          <a:xfrm>
            <a:off x="135650" y="4406300"/>
            <a:ext cx="8885400" cy="519599"/>
          </a:xfrm>
          <a:prstGeom prst="rect">
            <a:avLst/>
          </a:prstGeom>
        </p:spPr>
        <p:txBody>
          <a:bodyPr lIns="91425" tIns="91425" rIns="91425" bIns="91425" anchor="ctr" anchorCtr="0">
            <a:noAutofit/>
          </a:bodyPr>
          <a:lstStyle/>
          <a:p>
            <a:pPr lvl="0" rtl="0">
              <a:spcBef>
                <a:spcPts val="0"/>
              </a:spcBef>
              <a:buNone/>
            </a:pPr>
            <a:endParaRPr sz="1800">
              <a:solidFill>
                <a:srgbClr val="F3F3F3"/>
              </a:solidFill>
              <a:latin typeface="Handlee"/>
              <a:ea typeface="Handlee"/>
              <a:cs typeface="Handlee"/>
              <a:sym typeface="Handlee"/>
            </a:endParaRPr>
          </a:p>
          <a:p>
            <a:pPr lvl="0" rtl="0">
              <a:spcBef>
                <a:spcPts val="0"/>
              </a:spcBef>
              <a:buNone/>
            </a:pPr>
            <a:r>
              <a:rPr lang="en" sz="1800">
                <a:solidFill>
                  <a:srgbClr val="F3F3F3"/>
                </a:solidFill>
              </a:rPr>
              <a:t>“Apply and extend </a:t>
            </a:r>
          </a:p>
          <a:p>
            <a:pPr lvl="0" rtl="0">
              <a:spcBef>
                <a:spcPts val="0"/>
              </a:spcBef>
              <a:buClr>
                <a:schemeClr val="dk1"/>
              </a:buClr>
              <a:buSzPct val="61111"/>
              <a:buFont typeface="Arial"/>
              <a:buNone/>
            </a:pPr>
            <a:r>
              <a:rPr lang="en" sz="1800">
                <a:solidFill>
                  <a:srgbClr val="F3F3F3"/>
                </a:solidFill>
              </a:rPr>
              <a:t>previous understandings of arithmetic to algebraic expressions”</a:t>
            </a:r>
          </a:p>
          <a:p>
            <a:pPr lvl="0">
              <a:spcBef>
                <a:spcPts val="0"/>
              </a:spcBef>
              <a:buNone/>
            </a:pPr>
            <a:r>
              <a:rPr lang="en" sz="1800">
                <a:solidFill>
                  <a:srgbClr val="F3F3F3"/>
                </a:solidFill>
                <a:latin typeface="Handlee"/>
                <a:ea typeface="Handlee"/>
                <a:cs typeface="Handlee"/>
                <a:sym typeface="Handlee"/>
              </a:rPr>
              <a: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1000"/>
                                        <p:tgtEl>
                                          <p:spTgt spid="144"/>
                                        </p:tgtEl>
                                      </p:cBhvr>
                                    </p:animEffect>
                                  </p:childTnLst>
                                </p:cTn>
                              </p:par>
                              <p:par>
                                <p:cTn id="13" presetID="10" presetClass="entr" presetSubtype="0" fill="hold" nodeType="with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1000"/>
                                        <p:tgtEl>
                                          <p:spTgt spid="145"/>
                                        </p:tgtEl>
                                      </p:cBhvr>
                                    </p:animEffect>
                                  </p:childTnLst>
                                </p:cTn>
                              </p:par>
                              <p:par>
                                <p:cTn id="16" presetID="10" presetClass="entr" presetSubtype="0" fill="hold" nodeType="with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1000"/>
                                        <p:tgtEl>
                                          <p:spTgt spid="145"/>
                                        </p:tgtEl>
                                      </p:cBhvr>
                                    </p:animEffect>
                                  </p:childTnLst>
                                </p:cTn>
                              </p:par>
                              <p:par>
                                <p:cTn id="19" presetID="10" presetClass="entr" presetSubtype="0" fill="hold" nodeType="with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1000"/>
                                        <p:tgtEl>
                                          <p:spTgt spid="14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fade">
                                      <p:cBhvr>
                                        <p:cTn id="26" dur="1000"/>
                                        <p:tgtEl>
                                          <p:spTgt spid="1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1000"/>
                                        <p:tgtEl>
                                          <p:spTgt spid="1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0"/>
                                        </p:tgtEl>
                                        <p:attrNameLst>
                                          <p:attrName>style.visibility</p:attrName>
                                        </p:attrNameLst>
                                      </p:cBhvr>
                                      <p:to>
                                        <p:strVal val="visible"/>
                                      </p:to>
                                    </p:set>
                                    <p:animEffect transition="in" filter="fade">
                                      <p:cBhvr>
                                        <p:cTn id="36" dur="1000"/>
                                        <p:tgtEl>
                                          <p:spTgt spid="1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1"/>
                                        </p:tgtEl>
                                        <p:attrNameLst>
                                          <p:attrName>style.visibility</p:attrName>
                                        </p:attrNameLst>
                                      </p:cBhvr>
                                      <p:to>
                                        <p:strVal val="visible"/>
                                      </p:to>
                                    </p:set>
                                    <p:animEffect transition="in" filter="fade">
                                      <p:cBhvr>
                                        <p:cTn id="41" dur="1000"/>
                                        <p:tgtEl>
                                          <p:spTgt spid="15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fade">
                                      <p:cBhvr>
                                        <p:cTn id="46" dur="1000"/>
                                        <p:tgtEl>
                                          <p:spTgt spid="1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fade">
                                      <p:cBhvr>
                                        <p:cTn id="51" dur="1000"/>
                                        <p:tgtEl>
                                          <p:spTgt spid="1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54"/>
                                        </p:tgtEl>
                                        <p:attrNameLst>
                                          <p:attrName>style.visibility</p:attrName>
                                        </p:attrNameLst>
                                      </p:cBhvr>
                                      <p:to>
                                        <p:strVal val="visible"/>
                                      </p:to>
                                    </p:set>
                                    <p:animEffect transition="in" filter="fade">
                                      <p:cBhvr>
                                        <p:cTn id="56" dur="1000"/>
                                        <p:tgtEl>
                                          <p:spTgt spid="15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5"/>
                                        </p:tgtEl>
                                        <p:attrNameLst>
                                          <p:attrName>style.visibility</p:attrName>
                                        </p:attrNameLst>
                                      </p:cBhvr>
                                      <p:to>
                                        <p:strVal val="visible"/>
                                      </p:to>
                                    </p:set>
                                    <p:animEffect transition="in" filter="fade">
                                      <p:cBhvr>
                                        <p:cTn id="61"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Understanding vs. FOIL</a:t>
            </a:r>
          </a:p>
        </p:txBody>
      </p:sp>
      <p:pic>
        <p:nvPicPr>
          <p:cNvPr id="162" name="Shape 162"/>
          <p:cNvPicPr preferRelativeResize="0"/>
          <p:nvPr/>
        </p:nvPicPr>
        <p:blipFill>
          <a:blip r:embed="rId3">
            <a:alphaModFix/>
          </a:blip>
          <a:stretch>
            <a:fillRect/>
          </a:stretch>
        </p:blipFill>
        <p:spPr>
          <a:xfrm>
            <a:off x="2471700" y="0"/>
            <a:ext cx="3951899" cy="4353900"/>
          </a:xfrm>
          <a:prstGeom prst="rect">
            <a:avLst/>
          </a:prstGeom>
          <a:noFill/>
          <a:ln w="28575" cap="flat">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Factoring is the Reverse Process of Multiplication</a:t>
            </a:r>
          </a:p>
        </p:txBody>
      </p:sp>
      <p:graphicFrame>
        <p:nvGraphicFramePr>
          <p:cNvPr id="168" name="Shape 168"/>
          <p:cNvGraphicFramePr/>
          <p:nvPr/>
        </p:nvGraphicFramePr>
        <p:xfrm>
          <a:off x="1225825" y="1218200"/>
          <a:ext cx="4070100" cy="2722625"/>
        </p:xfrm>
        <a:graphic>
          <a:graphicData uri="http://schemas.openxmlformats.org/drawingml/2006/table">
            <a:tbl>
              <a:tblPr>
                <a:noFill/>
                <a:tableStyleId>{220F4AF4-9CC7-46E6-9317-B899584D1E63}</a:tableStyleId>
              </a:tblPr>
              <a:tblGrid>
                <a:gridCol w="2270575"/>
                <a:gridCol w="1799525"/>
              </a:tblGrid>
              <a:tr h="1799025">
                <a:tc>
                  <a:txBody>
                    <a:bodyPr/>
                    <a:lstStyle/>
                    <a:p>
                      <a:pPr lvl="0" rtl="0">
                        <a:spcBef>
                          <a:spcPts val="0"/>
                        </a:spcBef>
                        <a:buNone/>
                      </a:pPr>
                      <a:endParaRPr/>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CFE2F3"/>
                    </a:solidFill>
                  </a:tcPr>
                </a:tc>
                <a:tc>
                  <a:txBody>
                    <a:bodyPr/>
                    <a:lstStyle/>
                    <a:p>
                      <a:pPr lvl="0" rtl="0">
                        <a:spcBef>
                          <a:spcPts val="0"/>
                        </a:spcBef>
                        <a:buNone/>
                      </a:pPr>
                      <a:endParaRPr/>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FFF2CC"/>
                    </a:solidFill>
                  </a:tcPr>
                </a:tc>
              </a:tr>
              <a:tr h="923600">
                <a:tc>
                  <a:txBody>
                    <a:bodyPr/>
                    <a:lstStyle/>
                    <a:p>
                      <a:pPr lvl="0" rtl="0">
                        <a:spcBef>
                          <a:spcPts val="0"/>
                        </a:spcBef>
                        <a:buNone/>
                      </a:pPr>
                      <a:endParaRPr/>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F4CCCC"/>
                    </a:solidFill>
                  </a:tcPr>
                </a:tc>
                <a:tc>
                  <a:txBody>
                    <a:bodyPr/>
                    <a:lstStyle/>
                    <a:p>
                      <a:pPr lvl="0" rtl="0">
                        <a:spcBef>
                          <a:spcPts val="0"/>
                        </a:spcBef>
                        <a:buNone/>
                      </a:pPr>
                      <a:endParaRPr sz="2400"/>
                    </a:p>
                  </a:txBody>
                  <a:tcPr marL="91425" marR="91425" marT="91425" marB="91425">
                    <a:lnL w="38100" cap="flat">
                      <a:solidFill>
                        <a:srgbClr val="0000FF"/>
                      </a:solidFill>
                      <a:prstDash val="solid"/>
                      <a:round/>
                      <a:headEnd type="none" w="med" len="med"/>
                      <a:tailEnd type="none" w="med" len="med"/>
                    </a:lnL>
                    <a:lnR w="38100" cap="flat">
                      <a:solidFill>
                        <a:srgbClr val="0000FF"/>
                      </a:solidFill>
                      <a:prstDash val="solid"/>
                      <a:round/>
                      <a:headEnd type="none" w="med" len="med"/>
                      <a:tailEnd type="none" w="med" len="med"/>
                    </a:lnR>
                    <a:lnT w="38100" cap="flat">
                      <a:solidFill>
                        <a:srgbClr val="0000FF"/>
                      </a:solidFill>
                      <a:prstDash val="solid"/>
                      <a:round/>
                      <a:headEnd type="none" w="med" len="med"/>
                      <a:tailEnd type="none" w="med" len="med"/>
                    </a:lnT>
                    <a:lnB w="38100" cap="flat">
                      <a:solidFill>
                        <a:srgbClr val="0000FF"/>
                      </a:solidFill>
                      <a:prstDash val="solid"/>
                      <a:round/>
                      <a:headEnd type="none" w="med" len="med"/>
                      <a:tailEnd type="none" w="med" len="med"/>
                    </a:lnB>
                    <a:solidFill>
                      <a:srgbClr val="B4A7D6"/>
                    </a:solidFill>
                  </a:tcPr>
                </a:tc>
              </a:tr>
            </a:tbl>
          </a:graphicData>
        </a:graphic>
      </p:graphicFrame>
      <p:sp>
        <p:nvSpPr>
          <p:cNvPr id="169" name="Shape 169"/>
          <p:cNvSpPr txBox="1"/>
          <p:nvPr/>
        </p:nvSpPr>
        <p:spPr>
          <a:xfrm>
            <a:off x="1880900" y="776275"/>
            <a:ext cx="3704699" cy="379499"/>
          </a:xfrm>
          <a:prstGeom prst="rect">
            <a:avLst/>
          </a:prstGeom>
          <a:noFill/>
          <a:ln>
            <a:noFill/>
          </a:ln>
        </p:spPr>
        <p:txBody>
          <a:bodyPr lIns="91425" tIns="91425" rIns="91425" bIns="91425" anchor="t" anchorCtr="0">
            <a:noAutofit/>
          </a:bodyPr>
          <a:lstStyle/>
          <a:p>
            <a:pPr lvl="0" rtl="0">
              <a:spcBef>
                <a:spcPts val="0"/>
              </a:spcBef>
              <a:buNone/>
            </a:pPr>
            <a:r>
              <a:rPr lang="en" sz="2400"/>
              <a:t>x           +                 3</a:t>
            </a:r>
          </a:p>
        </p:txBody>
      </p:sp>
      <p:sp>
        <p:nvSpPr>
          <p:cNvPr id="170" name="Shape 170"/>
          <p:cNvSpPr txBox="1"/>
          <p:nvPr/>
        </p:nvSpPr>
        <p:spPr>
          <a:xfrm>
            <a:off x="737575" y="1839200"/>
            <a:ext cx="795900" cy="612299"/>
          </a:xfrm>
          <a:prstGeom prst="rect">
            <a:avLst/>
          </a:prstGeom>
          <a:noFill/>
          <a:ln>
            <a:noFill/>
          </a:ln>
        </p:spPr>
        <p:txBody>
          <a:bodyPr lIns="91425" tIns="91425" rIns="91425" bIns="91425" anchor="ctr" anchorCtr="0">
            <a:noAutofit/>
          </a:bodyPr>
          <a:lstStyle/>
          <a:p>
            <a:pPr lvl="0" rtl="0">
              <a:spcBef>
                <a:spcPts val="0"/>
              </a:spcBef>
              <a:buNone/>
            </a:pPr>
            <a:r>
              <a:rPr lang="en" sz="2400"/>
              <a:t> x</a:t>
            </a:r>
          </a:p>
        </p:txBody>
      </p:sp>
      <p:sp>
        <p:nvSpPr>
          <p:cNvPr id="171" name="Shape 171"/>
          <p:cNvSpPr txBox="1"/>
          <p:nvPr/>
        </p:nvSpPr>
        <p:spPr>
          <a:xfrm>
            <a:off x="608425" y="3066575"/>
            <a:ext cx="617399" cy="538499"/>
          </a:xfrm>
          <a:prstGeom prst="rect">
            <a:avLst/>
          </a:prstGeom>
          <a:noFill/>
          <a:ln>
            <a:noFill/>
          </a:ln>
        </p:spPr>
        <p:txBody>
          <a:bodyPr lIns="91425" tIns="91425" rIns="91425" bIns="91425" anchor="ctr" anchorCtr="0">
            <a:noAutofit/>
          </a:bodyPr>
          <a:lstStyle/>
          <a:p>
            <a:pPr lvl="0" rtl="0">
              <a:spcBef>
                <a:spcPts val="0"/>
              </a:spcBef>
              <a:buNone/>
            </a:pPr>
            <a:r>
              <a:rPr lang="en" sz="2400"/>
              <a:t>   5</a:t>
            </a:r>
          </a:p>
        </p:txBody>
      </p:sp>
      <p:sp>
        <p:nvSpPr>
          <p:cNvPr id="172" name="Shape 172"/>
          <p:cNvSpPr txBox="1"/>
          <p:nvPr/>
        </p:nvSpPr>
        <p:spPr>
          <a:xfrm>
            <a:off x="882400" y="2451500"/>
            <a:ext cx="367200" cy="379499"/>
          </a:xfrm>
          <a:prstGeom prst="rect">
            <a:avLst/>
          </a:prstGeom>
          <a:noFill/>
          <a:ln>
            <a:noFill/>
          </a:ln>
        </p:spPr>
        <p:txBody>
          <a:bodyPr lIns="91425" tIns="91425" rIns="91425" bIns="91425" anchor="t" anchorCtr="0">
            <a:noAutofit/>
          </a:bodyPr>
          <a:lstStyle/>
          <a:p>
            <a:pPr lvl="0" rtl="0">
              <a:spcBef>
                <a:spcPts val="0"/>
              </a:spcBef>
              <a:buNone/>
            </a:pPr>
            <a:r>
              <a:rPr lang="en" sz="2400"/>
              <a:t>+</a:t>
            </a:r>
          </a:p>
        </p:txBody>
      </p:sp>
      <p:sp>
        <p:nvSpPr>
          <p:cNvPr id="173" name="Shape 173"/>
          <p:cNvSpPr txBox="1"/>
          <p:nvPr/>
        </p:nvSpPr>
        <p:spPr>
          <a:xfrm>
            <a:off x="4146837" y="3192200"/>
            <a:ext cx="617399" cy="612299"/>
          </a:xfrm>
          <a:prstGeom prst="rect">
            <a:avLst/>
          </a:prstGeom>
          <a:noFill/>
          <a:ln>
            <a:noFill/>
          </a:ln>
        </p:spPr>
        <p:txBody>
          <a:bodyPr lIns="91425" tIns="91425" rIns="91425" bIns="91425" anchor="t" anchorCtr="0">
            <a:noAutofit/>
          </a:bodyPr>
          <a:lstStyle/>
          <a:p>
            <a:pPr lvl="0" rtl="0">
              <a:spcBef>
                <a:spcPts val="0"/>
              </a:spcBef>
              <a:buNone/>
            </a:pPr>
            <a:r>
              <a:rPr lang="en" sz="2400"/>
              <a:t>15</a:t>
            </a:r>
          </a:p>
        </p:txBody>
      </p:sp>
      <p:sp>
        <p:nvSpPr>
          <p:cNvPr id="174" name="Shape 174"/>
          <p:cNvSpPr txBox="1"/>
          <p:nvPr/>
        </p:nvSpPr>
        <p:spPr>
          <a:xfrm>
            <a:off x="4146837" y="1876100"/>
            <a:ext cx="617399" cy="538499"/>
          </a:xfrm>
          <a:prstGeom prst="rect">
            <a:avLst/>
          </a:prstGeom>
          <a:noFill/>
          <a:ln>
            <a:noFill/>
          </a:ln>
        </p:spPr>
        <p:txBody>
          <a:bodyPr lIns="91425" tIns="91425" rIns="91425" bIns="91425" anchor="t" anchorCtr="0">
            <a:noAutofit/>
          </a:bodyPr>
          <a:lstStyle/>
          <a:p>
            <a:pPr lvl="0" algn="ctr" rtl="0">
              <a:spcBef>
                <a:spcPts val="0"/>
              </a:spcBef>
              <a:buNone/>
            </a:pPr>
            <a:r>
              <a:rPr lang="en" sz="2400"/>
              <a:t>3x</a:t>
            </a:r>
          </a:p>
        </p:txBody>
      </p:sp>
      <p:sp>
        <p:nvSpPr>
          <p:cNvPr id="175" name="Shape 175"/>
          <p:cNvSpPr txBox="1"/>
          <p:nvPr/>
        </p:nvSpPr>
        <p:spPr>
          <a:xfrm>
            <a:off x="2178775" y="3192200"/>
            <a:ext cx="1014299" cy="612299"/>
          </a:xfrm>
          <a:prstGeom prst="rect">
            <a:avLst/>
          </a:prstGeom>
          <a:noFill/>
          <a:ln>
            <a:noFill/>
          </a:ln>
        </p:spPr>
        <p:txBody>
          <a:bodyPr lIns="91425" tIns="91425" rIns="91425" bIns="91425" anchor="t" anchorCtr="0">
            <a:noAutofit/>
          </a:bodyPr>
          <a:lstStyle/>
          <a:p>
            <a:pPr lvl="0" rtl="0">
              <a:spcBef>
                <a:spcPts val="0"/>
              </a:spcBef>
              <a:buNone/>
            </a:pPr>
            <a:r>
              <a:rPr lang="en" sz="2400"/>
              <a:t>5x</a:t>
            </a:r>
          </a:p>
        </p:txBody>
      </p:sp>
      <p:sp>
        <p:nvSpPr>
          <p:cNvPr id="176" name="Shape 176"/>
          <p:cNvSpPr txBox="1"/>
          <p:nvPr/>
        </p:nvSpPr>
        <p:spPr>
          <a:xfrm>
            <a:off x="2178775" y="1913000"/>
            <a:ext cx="1014299" cy="745800"/>
          </a:xfrm>
          <a:prstGeom prst="rect">
            <a:avLst/>
          </a:prstGeom>
          <a:noFill/>
          <a:ln>
            <a:noFill/>
          </a:ln>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x²</a:t>
            </a:r>
            <a:r>
              <a:rPr lang="en" sz="2400"/>
              <a:t> </a:t>
            </a:r>
          </a:p>
        </p:txBody>
      </p:sp>
      <p:sp>
        <p:nvSpPr>
          <p:cNvPr id="177" name="Shape 177"/>
          <p:cNvSpPr txBox="1"/>
          <p:nvPr/>
        </p:nvSpPr>
        <p:spPr>
          <a:xfrm>
            <a:off x="0" y="0"/>
            <a:ext cx="8686800" cy="714000"/>
          </a:xfrm>
          <a:prstGeom prst="rect">
            <a:avLst/>
          </a:prstGeom>
          <a:noFill/>
          <a:ln>
            <a:noFill/>
          </a:ln>
        </p:spPr>
        <p:txBody>
          <a:bodyPr lIns="91425" tIns="91425" rIns="91425" bIns="91425" anchor="ctr" anchorCtr="0">
            <a:noAutofit/>
          </a:bodyPr>
          <a:lstStyle/>
          <a:p>
            <a:pPr lvl="0" rtl="0">
              <a:spcBef>
                <a:spcPts val="0"/>
              </a:spcBef>
              <a:buNone/>
            </a:pPr>
            <a:r>
              <a:rPr lang="en" sz="1800" b="1">
                <a:solidFill>
                  <a:schemeClr val="dk1"/>
                </a:solidFill>
                <a:latin typeface="Calibri"/>
                <a:ea typeface="Calibri"/>
                <a:cs typeface="Calibri"/>
                <a:sym typeface="Calibri"/>
              </a:rPr>
              <a:t>Use an area model to factor and solve the following Quadratic Equation: x² + 8x + 15 = 0</a:t>
            </a:r>
          </a:p>
        </p:txBody>
      </p:sp>
      <p:sp>
        <p:nvSpPr>
          <p:cNvPr id="178" name="Shape 178"/>
          <p:cNvSpPr txBox="1"/>
          <p:nvPr/>
        </p:nvSpPr>
        <p:spPr>
          <a:xfrm>
            <a:off x="5855675" y="1684350"/>
            <a:ext cx="2984399" cy="2916599"/>
          </a:xfrm>
          <a:prstGeom prst="rect">
            <a:avLst/>
          </a:prstGeom>
          <a:noFill/>
          <a:ln>
            <a:noFill/>
          </a:ln>
        </p:spPr>
        <p:txBody>
          <a:bodyPr lIns="91425" tIns="91425" rIns="91425" bIns="91425" anchor="t" anchorCtr="0">
            <a:noAutofit/>
          </a:bodyPr>
          <a:lstStyle/>
          <a:p>
            <a:pPr rtl="0">
              <a:spcBef>
                <a:spcPts val="0"/>
              </a:spcBef>
              <a:buNone/>
            </a:pPr>
            <a:r>
              <a:rPr lang="en" sz="2400"/>
              <a:t>(x + 3) (x + 5) = 0</a:t>
            </a:r>
          </a:p>
          <a:p>
            <a:pPr rtl="0">
              <a:spcBef>
                <a:spcPts val="0"/>
              </a:spcBef>
              <a:buNone/>
            </a:pPr>
            <a:endParaRPr sz="2400"/>
          </a:p>
          <a:p>
            <a:pPr>
              <a:spcBef>
                <a:spcPts val="0"/>
              </a:spcBef>
              <a:buNone/>
            </a:pPr>
            <a:r>
              <a:rPr lang="en" sz="2400"/>
              <a:t>Solutions: -3 and -5</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par>
                                <p:cTn id="8" presetID="10"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fade">
                                      <p:cBhvr>
                                        <p:cTn id="10" dur="1000"/>
                                        <p:tgtEl>
                                          <p:spTgt spid="169"/>
                                        </p:tgtEl>
                                      </p:cBhvr>
                                    </p:animEffect>
                                  </p:childTnLst>
                                </p:cTn>
                              </p:par>
                              <p:par>
                                <p:cTn id="11" presetID="10" presetClass="entr" presetSubtype="0" fill="hold"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1000"/>
                                        <p:tgtEl>
                                          <p:spTgt spid="170"/>
                                        </p:tgtEl>
                                      </p:cBhvr>
                                    </p:animEffect>
                                  </p:childTnLst>
                                </p:cTn>
                              </p:par>
                              <p:par>
                                <p:cTn id="14" presetID="10" presetClass="entr" presetSubtype="0" fill="hold" nodeType="withEffect">
                                  <p:stCondLst>
                                    <p:cond delay="0"/>
                                  </p:stCondLst>
                                  <p:childTnLst>
                                    <p:set>
                                      <p:cBhvr>
                                        <p:cTn id="15" dur="1" fill="hold">
                                          <p:stCondLst>
                                            <p:cond delay="0"/>
                                          </p:stCondLst>
                                        </p:cTn>
                                        <p:tgtEl>
                                          <p:spTgt spid="171"/>
                                        </p:tgtEl>
                                        <p:attrNameLst>
                                          <p:attrName>style.visibility</p:attrName>
                                        </p:attrNameLst>
                                      </p:cBhvr>
                                      <p:to>
                                        <p:strVal val="visible"/>
                                      </p:to>
                                    </p:set>
                                    <p:animEffect transition="in" filter="fade">
                                      <p:cBhvr>
                                        <p:cTn id="16" dur="1000"/>
                                        <p:tgtEl>
                                          <p:spTgt spid="171"/>
                                        </p:tgtEl>
                                      </p:cBhvr>
                                    </p:animEffect>
                                  </p:childTnLst>
                                </p:cTn>
                              </p:par>
                              <p:par>
                                <p:cTn id="17" presetID="10" presetClass="entr" presetSubtype="0" fill="hold" nodeType="with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fade">
                                      <p:cBhvr>
                                        <p:cTn id="19" dur="1000"/>
                                        <p:tgtEl>
                                          <p:spTgt spid="172"/>
                                        </p:tgtEl>
                                      </p:cBhvr>
                                    </p:animEffect>
                                  </p:childTnLst>
                                </p:cTn>
                              </p:par>
                              <p:par>
                                <p:cTn id="20" presetID="10" presetClass="entr" presetSubtype="0" fill="hold"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1000"/>
                                        <p:tgtEl>
                                          <p:spTgt spid="173"/>
                                        </p:tgtEl>
                                      </p:cBhvr>
                                    </p:animEffect>
                                  </p:childTnLst>
                                </p:cTn>
                              </p:par>
                              <p:par>
                                <p:cTn id="23" presetID="10" presetClass="entr" presetSubtype="0" fill="hold" nodeType="withEffect">
                                  <p:stCondLst>
                                    <p:cond delay="0"/>
                                  </p:stCondLst>
                                  <p:childTnLst>
                                    <p:set>
                                      <p:cBhvr>
                                        <p:cTn id="24" dur="1" fill="hold">
                                          <p:stCondLst>
                                            <p:cond delay="0"/>
                                          </p:stCondLst>
                                        </p:cTn>
                                        <p:tgtEl>
                                          <p:spTgt spid="174"/>
                                        </p:tgtEl>
                                        <p:attrNameLst>
                                          <p:attrName>style.visibility</p:attrName>
                                        </p:attrNameLst>
                                      </p:cBhvr>
                                      <p:to>
                                        <p:strVal val="visible"/>
                                      </p:to>
                                    </p:set>
                                    <p:animEffect transition="in" filter="fade">
                                      <p:cBhvr>
                                        <p:cTn id="25" dur="1000"/>
                                        <p:tgtEl>
                                          <p:spTgt spid="174"/>
                                        </p:tgtEl>
                                      </p:cBhvr>
                                    </p:animEffect>
                                  </p:childTnLst>
                                </p:cTn>
                              </p:par>
                              <p:par>
                                <p:cTn id="26" presetID="10" presetClass="entr" presetSubtype="0" fill="hold" nodeType="withEffect">
                                  <p:stCondLst>
                                    <p:cond delay="0"/>
                                  </p:stCondLst>
                                  <p:childTnLst>
                                    <p:set>
                                      <p:cBhvr>
                                        <p:cTn id="27" dur="1" fill="hold">
                                          <p:stCondLst>
                                            <p:cond delay="0"/>
                                          </p:stCondLst>
                                        </p:cTn>
                                        <p:tgtEl>
                                          <p:spTgt spid="175"/>
                                        </p:tgtEl>
                                        <p:attrNameLst>
                                          <p:attrName>style.visibility</p:attrName>
                                        </p:attrNameLst>
                                      </p:cBhvr>
                                      <p:to>
                                        <p:strVal val="visible"/>
                                      </p:to>
                                    </p:set>
                                    <p:animEffect transition="in" filter="fade">
                                      <p:cBhvr>
                                        <p:cTn id="28" dur="1000"/>
                                        <p:tgtEl>
                                          <p:spTgt spid="175"/>
                                        </p:tgtEl>
                                      </p:cBhvr>
                                    </p:animEffect>
                                  </p:childTnLst>
                                </p:cTn>
                              </p:par>
                              <p:par>
                                <p:cTn id="29" presetID="10" presetClass="entr" presetSubtype="0"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fade">
                                      <p:cBhvr>
                                        <p:cTn id="31" dur="1000"/>
                                        <p:tgtEl>
                                          <p:spTgt spid="17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8"/>
                                        </p:tgtEl>
                                        <p:attrNameLst>
                                          <p:attrName>style.visibility</p:attrName>
                                        </p:attrNameLst>
                                      </p:cBhvr>
                                      <p:to>
                                        <p:strVal val="visible"/>
                                      </p:to>
                                    </p:set>
                                    <p:animEffect transition="in" filter="fade">
                                      <p:cBhvr>
                                        <p:cTn id="36"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Student Example</a:t>
            </a:r>
          </a:p>
        </p:txBody>
      </p:sp>
      <p:pic>
        <p:nvPicPr>
          <p:cNvPr id="184" name="Shape 184"/>
          <p:cNvPicPr preferRelativeResize="0"/>
          <p:nvPr/>
        </p:nvPicPr>
        <p:blipFill>
          <a:blip r:embed="rId3">
            <a:alphaModFix/>
          </a:blip>
          <a:stretch>
            <a:fillRect/>
          </a:stretch>
        </p:blipFill>
        <p:spPr>
          <a:xfrm rot="-5400000">
            <a:off x="2123974" y="449099"/>
            <a:ext cx="4202700" cy="3506399"/>
          </a:xfrm>
          <a:prstGeom prst="rect">
            <a:avLst/>
          </a:prstGeom>
          <a:noFill/>
          <a:ln w="28575" cap="flat">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MORE MATH ADVENTURES</a:t>
            </a:r>
          </a:p>
        </p:txBody>
      </p:sp>
      <p:sp>
        <p:nvSpPr>
          <p:cNvPr id="190" name="Shape 190"/>
          <p:cNvSpPr txBox="1"/>
          <p:nvPr/>
        </p:nvSpPr>
        <p:spPr>
          <a:xfrm>
            <a:off x="645300" y="222050"/>
            <a:ext cx="7675500" cy="3758099"/>
          </a:xfrm>
          <a:prstGeom prst="rect">
            <a:avLst/>
          </a:prstGeom>
          <a:noFill/>
          <a:ln>
            <a:noFill/>
          </a:ln>
        </p:spPr>
        <p:txBody>
          <a:bodyPr lIns="91425" tIns="91425" rIns="91425" bIns="91425" anchor="t" anchorCtr="0">
            <a:noAutofit/>
          </a:bodyPr>
          <a:lstStyle/>
          <a:p>
            <a:pPr rtl="0">
              <a:spcBef>
                <a:spcPts val="0"/>
              </a:spcBef>
              <a:buNone/>
            </a:pPr>
            <a:r>
              <a:rPr lang="en" sz="1800"/>
              <a:t>There are two activities to work on:</a:t>
            </a:r>
          </a:p>
          <a:p>
            <a:pPr rtl="0">
              <a:spcBef>
                <a:spcPts val="0"/>
              </a:spcBef>
              <a:buNone/>
            </a:pPr>
            <a:endParaRPr sz="1800"/>
          </a:p>
          <a:p>
            <a:pPr rtl="0">
              <a:spcBef>
                <a:spcPts val="0"/>
              </a:spcBef>
              <a:buNone/>
            </a:pPr>
            <a:endParaRPr sz="1800"/>
          </a:p>
          <a:p>
            <a:pPr rtl="0">
              <a:spcBef>
                <a:spcPts val="0"/>
              </a:spcBef>
              <a:buNone/>
            </a:pPr>
            <a:endParaRPr sz="1800"/>
          </a:p>
          <a:p>
            <a:pPr marL="457200" lvl="0" indent="-342900" rtl="0">
              <a:spcBef>
                <a:spcPts val="0"/>
              </a:spcBef>
              <a:buClr>
                <a:srgbClr val="000000"/>
              </a:buClr>
              <a:buSzPct val="100000"/>
              <a:buFont typeface="Arial"/>
              <a:buChar char="●"/>
            </a:pPr>
            <a:r>
              <a:rPr lang="en" sz="1800"/>
              <a:t>GROUP ONE: The Wall Hanging Dilemma</a:t>
            </a:r>
          </a:p>
          <a:p>
            <a:pPr lvl="0" rtl="0">
              <a:spcBef>
                <a:spcPts val="0"/>
              </a:spcBef>
              <a:buNone/>
            </a:pPr>
            <a:endParaRPr sz="1800"/>
          </a:p>
          <a:p>
            <a:pPr marL="457200" lvl="0" indent="-342900" rtl="0">
              <a:spcBef>
                <a:spcPts val="0"/>
              </a:spcBef>
              <a:buClr>
                <a:srgbClr val="000000"/>
              </a:buClr>
              <a:buSzPct val="100000"/>
              <a:buFont typeface="Arial"/>
              <a:buChar char="●"/>
            </a:pPr>
            <a:r>
              <a:rPr lang="en" sz="1800"/>
              <a:t>GROUP TWO: Patterns</a:t>
            </a:r>
          </a:p>
          <a:p>
            <a:pPr rtl="0">
              <a:spcBef>
                <a:spcPts val="0"/>
              </a:spcBef>
              <a:buNone/>
            </a:pPr>
            <a:endParaRPr sz="1800"/>
          </a:p>
          <a:p>
            <a:pPr rtl="0">
              <a:spcBef>
                <a:spcPts val="0"/>
              </a:spcBef>
              <a:buNone/>
            </a:pPr>
            <a:endParaRPr sz="1800"/>
          </a:p>
          <a:p>
            <a:pPr lvl="0" rtl="0">
              <a:spcBef>
                <a:spcPts val="0"/>
              </a:spcBef>
              <a:buNone/>
            </a:pPr>
            <a:r>
              <a:rPr lang="en" sz="1800"/>
              <a:t>Work in pairs or groups of three. </a:t>
            </a:r>
          </a:p>
          <a:p>
            <a:pPr lvl="0">
              <a:spcBef>
                <a:spcPts val="0"/>
              </a:spcBef>
              <a:buNone/>
            </a:pPr>
            <a:endParaRPr sz="180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94"/>
        <p:cNvGrpSpPr/>
        <p:nvPr/>
      </p:nvGrpSpPr>
      <p:grpSpPr>
        <a:xfrm>
          <a:off x="0" y="0"/>
          <a:ext cx="0" cy="0"/>
          <a:chOff x="0" y="0"/>
          <a:chExt cx="0" cy="0"/>
        </a:xfrm>
      </p:grpSpPr>
      <p:pic>
        <p:nvPicPr>
          <p:cNvPr id="195" name="Shape 195"/>
          <p:cNvPicPr preferRelativeResize="0"/>
          <p:nvPr/>
        </p:nvPicPr>
        <p:blipFill>
          <a:blip r:embed="rId3">
            <a:alphaModFix/>
          </a:blip>
          <a:stretch>
            <a:fillRect/>
          </a:stretch>
        </p:blipFill>
        <p:spPr>
          <a:xfrm>
            <a:off x="1994650" y="1288175"/>
            <a:ext cx="4231400" cy="3115775"/>
          </a:xfrm>
          <a:prstGeom prst="rect">
            <a:avLst/>
          </a:prstGeom>
          <a:noFill/>
          <a:ln>
            <a:noFill/>
          </a:ln>
        </p:spPr>
      </p:pic>
      <p:sp>
        <p:nvSpPr>
          <p:cNvPr id="196" name="Shape 196"/>
          <p:cNvSpPr txBox="1">
            <a:spLocks noGrp="1"/>
          </p:cNvSpPr>
          <p:nvPr>
            <p:ph type="body" idx="1"/>
          </p:nvPr>
        </p:nvSpPr>
        <p:spPr>
          <a:xfrm>
            <a:off x="457200" y="4448784"/>
            <a:ext cx="8229600" cy="519599"/>
          </a:xfrm>
          <a:prstGeom prst="rect">
            <a:avLst/>
          </a:prstGeom>
        </p:spPr>
        <p:txBody>
          <a:bodyPr lIns="91425" tIns="91425" rIns="91425" bIns="91425" anchor="ctr" anchorCtr="0">
            <a:noAutofit/>
          </a:bodyPr>
          <a:lstStyle/>
          <a:p>
            <a:pPr>
              <a:spcBef>
                <a:spcPts val="0"/>
              </a:spcBef>
              <a:buNone/>
            </a:pPr>
            <a:r>
              <a:rPr lang="en"/>
              <a:t>Everyday Context</a:t>
            </a:r>
          </a:p>
        </p:txBody>
      </p:sp>
      <p:sp>
        <p:nvSpPr>
          <p:cNvPr id="197" name="Shape 197"/>
          <p:cNvSpPr txBox="1"/>
          <p:nvPr/>
        </p:nvSpPr>
        <p:spPr>
          <a:xfrm>
            <a:off x="0" y="87275"/>
            <a:ext cx="8925900" cy="11129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rPr>
              <a:t>I have a 6” by 8” cloth embroidery to create a wall hanging. I want to make a border all around it. I have some material to use for the border that is 72 square inches that I will cut into strips for the border. I want to use all of my material but I don’t know how wide to cut the strips for the border. The border must be the same width on all four sides.</a:t>
            </a:r>
          </a:p>
        </p:txBody>
      </p:sp>
      <p:graphicFrame>
        <p:nvGraphicFramePr>
          <p:cNvPr id="198" name="Shape 198"/>
          <p:cNvGraphicFramePr/>
          <p:nvPr/>
        </p:nvGraphicFramePr>
        <p:xfrm>
          <a:off x="2151587" y="1482175"/>
          <a:ext cx="3926250" cy="2643120"/>
        </p:xfrm>
        <a:graphic>
          <a:graphicData uri="http://schemas.openxmlformats.org/drawingml/2006/table">
            <a:tbl>
              <a:tblPr>
                <a:noFill/>
                <a:tableStyleId>{DCA8F409-5C2A-4D3C-9C86-1103801BB685}</a:tableStyleId>
              </a:tblPr>
              <a:tblGrid>
                <a:gridCol w="441600"/>
                <a:gridCol w="3052850"/>
                <a:gridCol w="431800"/>
              </a:tblGrid>
              <a:tr h="509675">
                <a:tc>
                  <a:txBody>
                    <a:bodyPr/>
                    <a:lstStyle/>
                    <a:p>
                      <a:pPr>
                        <a:spcBef>
                          <a:spcPts val="0"/>
                        </a:spcBef>
                        <a:buNone/>
                      </a:pPr>
                      <a:endParaRPr b="1"/>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solidFill>
                      <a:srgbClr val="FFF2CC"/>
                    </a:solidFill>
                  </a:tcPr>
                </a:tc>
                <a:tc>
                  <a:txBody>
                    <a:bodyPr/>
                    <a:lstStyle/>
                    <a:p>
                      <a:pPr>
                        <a:spcBef>
                          <a:spcPts val="0"/>
                        </a:spcBef>
                        <a:buNone/>
                      </a:pPr>
                      <a:r>
                        <a:rPr lang="en" b="1"/>
                        <a:t>x                                                     x</a:t>
                      </a: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solidFill>
                      <a:srgbClr val="FFF2CC"/>
                    </a:solidFill>
                  </a:tcPr>
                </a:tc>
                <a:tc>
                  <a:txBody>
                    <a:bodyPr/>
                    <a:lstStyle/>
                    <a:p>
                      <a:pPr>
                        <a:spcBef>
                          <a:spcPts val="0"/>
                        </a:spcBef>
                        <a:buNone/>
                      </a:pPr>
                      <a:endParaRPr b="1"/>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solidFill>
                      <a:srgbClr val="FFF2CC"/>
                    </a:solidFill>
                  </a:tcPr>
                </a:tc>
              </a:tr>
              <a:tr h="1675475">
                <a:tc>
                  <a:txBody>
                    <a:bodyPr/>
                    <a:lstStyle/>
                    <a:p>
                      <a:pPr algn="ctr" rtl="0">
                        <a:spcBef>
                          <a:spcPts val="0"/>
                        </a:spcBef>
                        <a:buNone/>
                      </a:pPr>
                      <a:r>
                        <a:rPr lang="en" b="1"/>
                        <a:t>x</a:t>
                      </a:r>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a:spcBef>
                          <a:spcPts val="0"/>
                        </a:spcBef>
                        <a:buNone/>
                      </a:pPr>
                      <a:r>
                        <a:rPr lang="en" b="1"/>
                        <a:t>x</a:t>
                      </a: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solidFill>
                      <a:srgbClr val="FFF2CC"/>
                    </a:solidFill>
                  </a:tcPr>
                </a:tc>
                <a:tc>
                  <a:txBody>
                    <a:bodyPr/>
                    <a:lstStyle/>
                    <a:p>
                      <a:pPr rtl="0">
                        <a:spcBef>
                          <a:spcPts val="0"/>
                        </a:spcBef>
                        <a:buNone/>
                      </a:pPr>
                      <a:r>
                        <a:rPr lang="en" b="1"/>
                        <a:t>                 </a:t>
                      </a:r>
                      <a:r>
                        <a:rPr lang="en" sz="1800" b="1"/>
                        <a:t>   8”</a:t>
                      </a:r>
                    </a:p>
                    <a:p>
                      <a:pPr rtl="0">
                        <a:spcBef>
                          <a:spcPts val="0"/>
                        </a:spcBef>
                        <a:buNone/>
                      </a:pPr>
                      <a:endParaRPr b="1"/>
                    </a:p>
                    <a:p>
                      <a:pPr>
                        <a:spcBef>
                          <a:spcPts val="0"/>
                        </a:spcBef>
                        <a:buNone/>
                      </a:pPr>
                      <a:r>
                        <a:rPr lang="en" sz="1800" b="1"/>
                        <a:t> 6”</a:t>
                      </a: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tcPr>
                </a:tc>
                <a:tc>
                  <a:txBody>
                    <a:bodyPr/>
                    <a:lstStyle/>
                    <a:p>
                      <a:pPr algn="ctr" rtl="0">
                        <a:spcBef>
                          <a:spcPts val="0"/>
                        </a:spcBef>
                        <a:buNone/>
                      </a:pPr>
                      <a:r>
                        <a:rPr lang="en" b="1"/>
                        <a:t>x</a:t>
                      </a:r>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rtl="0">
                        <a:spcBef>
                          <a:spcPts val="0"/>
                        </a:spcBef>
                        <a:buNone/>
                      </a:pPr>
                      <a:endParaRPr b="1"/>
                    </a:p>
                    <a:p>
                      <a:pPr algn="ctr">
                        <a:spcBef>
                          <a:spcPts val="0"/>
                        </a:spcBef>
                        <a:buNone/>
                      </a:pPr>
                      <a:r>
                        <a:rPr lang="en" b="1"/>
                        <a:t>x</a:t>
                      </a: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solidFill>
                      <a:srgbClr val="FFF2CC"/>
                    </a:solidFill>
                  </a:tcPr>
                </a:tc>
              </a:tr>
              <a:tr h="457075">
                <a:tc>
                  <a:txBody>
                    <a:bodyPr/>
                    <a:lstStyle/>
                    <a:p>
                      <a:pPr>
                        <a:spcBef>
                          <a:spcPts val="0"/>
                        </a:spcBef>
                        <a:buNone/>
                      </a:pPr>
                      <a:endParaRPr b="1"/>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solidFill>
                      <a:srgbClr val="FFF2CC"/>
                    </a:solidFill>
                  </a:tcPr>
                </a:tc>
                <a:tc>
                  <a:txBody>
                    <a:bodyPr/>
                    <a:lstStyle/>
                    <a:p>
                      <a:pPr>
                        <a:spcBef>
                          <a:spcPts val="0"/>
                        </a:spcBef>
                        <a:buNone/>
                      </a:pPr>
                      <a:r>
                        <a:rPr lang="en" b="1"/>
                        <a:t>x                                             x            </a:t>
                      </a:r>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solidFill>
                      <a:srgbClr val="FFF2CC"/>
                    </a:solidFill>
                  </a:tcPr>
                </a:tc>
                <a:tc>
                  <a:txBody>
                    <a:bodyPr/>
                    <a:lstStyle/>
                    <a:p>
                      <a:pPr>
                        <a:spcBef>
                          <a:spcPts val="0"/>
                        </a:spcBef>
                        <a:buNone/>
                      </a:pPr>
                      <a:endParaRPr b="1"/>
                    </a:p>
                  </a:txBody>
                  <a:tcPr marL="91425" marR="91425" marT="91425" marB="91425">
                    <a:lnL w="38100" cap="flat">
                      <a:solidFill>
                        <a:srgbClr val="000000"/>
                      </a:solidFill>
                      <a:prstDash val="solid"/>
                      <a:round/>
                      <a:headEnd type="none" w="med" len="med"/>
                      <a:tailEnd type="none" w="med" len="med"/>
                    </a:lnL>
                    <a:lnR w="38100" cap="flat">
                      <a:solidFill>
                        <a:srgbClr val="000000"/>
                      </a:solidFill>
                      <a:prstDash val="solid"/>
                      <a:round/>
                      <a:headEnd type="none" w="med" len="med"/>
                      <a:tailEnd type="none" w="med" len="med"/>
                    </a:lnR>
                    <a:lnT w="38100" cap="flat">
                      <a:solidFill>
                        <a:srgbClr val="000000"/>
                      </a:solidFill>
                      <a:prstDash val="solid"/>
                      <a:round/>
                      <a:headEnd type="none" w="med" len="med"/>
                      <a:tailEnd type="none" w="med" len="med"/>
                    </a:lnT>
                    <a:lnB w="38100" cap="flat">
                      <a:solidFill>
                        <a:srgbClr val="000000"/>
                      </a:solidFill>
                      <a:prstDash val="solid"/>
                      <a:round/>
                      <a:headEnd type="none" w="med" len="med"/>
                      <a:tailEnd type="none" w="med" len="med"/>
                    </a:lnB>
                    <a:solidFill>
                      <a:srgbClr val="FFF2C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solidFill>
                  <a:srgbClr val="F3F3F3"/>
                </a:solidFill>
              </a:rPr>
              <a:t>Visual Patterns</a:t>
            </a:r>
          </a:p>
        </p:txBody>
      </p:sp>
      <p:pic>
        <p:nvPicPr>
          <p:cNvPr id="204" name="Shape 204"/>
          <p:cNvPicPr preferRelativeResize="0"/>
          <p:nvPr/>
        </p:nvPicPr>
        <p:blipFill>
          <a:blip r:embed="rId3">
            <a:alphaModFix/>
          </a:blip>
          <a:stretch>
            <a:fillRect/>
          </a:stretch>
        </p:blipFill>
        <p:spPr>
          <a:xfrm>
            <a:off x="523887" y="485925"/>
            <a:ext cx="7991400" cy="2914799"/>
          </a:xfrm>
          <a:prstGeom prst="rect">
            <a:avLst/>
          </a:prstGeom>
          <a:noFill/>
          <a:ln>
            <a:noFill/>
          </a:ln>
        </p:spPr>
      </p:pic>
      <p:sp>
        <p:nvSpPr>
          <p:cNvPr id="205" name="Shape 205"/>
          <p:cNvSpPr txBox="1"/>
          <p:nvPr/>
        </p:nvSpPr>
        <p:spPr>
          <a:xfrm>
            <a:off x="0" y="3195000"/>
            <a:ext cx="8565899" cy="637200"/>
          </a:xfrm>
          <a:prstGeom prst="rect">
            <a:avLst/>
          </a:prstGeom>
          <a:noFill/>
          <a:ln>
            <a:noFill/>
          </a:ln>
        </p:spPr>
        <p:txBody>
          <a:bodyPr lIns="91425" tIns="91425" rIns="91425" bIns="91425" anchor="ctr" anchorCtr="0">
            <a:noAutofit/>
          </a:bodyPr>
          <a:lstStyle/>
          <a:p>
            <a:pPr lvl="0" rtl="0">
              <a:spcBef>
                <a:spcPts val="0"/>
              </a:spcBef>
              <a:buNone/>
            </a:pPr>
            <a:r>
              <a:rPr lang="en" sz="1800" b="1">
                <a:solidFill>
                  <a:schemeClr val="dk1"/>
                </a:solidFill>
              </a:rPr>
              <a:t>        Figure 1                           Figure 2                                      Figure 3</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Productive Struggle</a:t>
            </a:r>
          </a:p>
        </p:txBody>
      </p:sp>
      <p:pic>
        <p:nvPicPr>
          <p:cNvPr id="211" name="Shape 211"/>
          <p:cNvPicPr preferRelativeResize="0"/>
          <p:nvPr/>
        </p:nvPicPr>
        <p:blipFill>
          <a:blip r:embed="rId3">
            <a:alphaModFix/>
          </a:blip>
          <a:stretch>
            <a:fillRect/>
          </a:stretch>
        </p:blipFill>
        <p:spPr>
          <a:xfrm rot="5400000">
            <a:off x="-229450" y="641500"/>
            <a:ext cx="4190100" cy="3142500"/>
          </a:xfrm>
          <a:prstGeom prst="rect">
            <a:avLst/>
          </a:prstGeom>
          <a:noFill/>
          <a:ln w="28575" cap="flat">
            <a:solidFill>
              <a:srgbClr val="000000"/>
            </a:solidFill>
            <a:prstDash val="solid"/>
            <a:round/>
            <a:headEnd type="none" w="med" len="med"/>
            <a:tailEnd type="none" w="med" len="med"/>
          </a:ln>
        </p:spPr>
      </p:pic>
      <p:pic>
        <p:nvPicPr>
          <p:cNvPr id="212" name="Shape 212"/>
          <p:cNvPicPr preferRelativeResize="0"/>
          <p:nvPr/>
        </p:nvPicPr>
        <p:blipFill>
          <a:blip r:embed="rId4">
            <a:alphaModFix/>
          </a:blip>
          <a:stretch>
            <a:fillRect/>
          </a:stretch>
        </p:blipFill>
        <p:spPr>
          <a:xfrm rot="5400000">
            <a:off x="4257850" y="-247187"/>
            <a:ext cx="3857699" cy="5143499"/>
          </a:xfrm>
          <a:prstGeom prst="rect">
            <a:avLst/>
          </a:prstGeom>
          <a:noFill/>
          <a:ln w="28575" cap="flat">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Agenda</a:t>
            </a:r>
          </a:p>
        </p:txBody>
      </p:sp>
      <p:sp>
        <p:nvSpPr>
          <p:cNvPr id="59" name="Shape 59"/>
          <p:cNvSpPr txBox="1">
            <a:spLocks noGrp="1"/>
          </p:cNvSpPr>
          <p:nvPr>
            <p:ph type="body" idx="1"/>
          </p:nvPr>
        </p:nvSpPr>
        <p:spPr>
          <a:xfrm>
            <a:off x="457200" y="1619924"/>
            <a:ext cx="8229600" cy="3465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Why Quadratics?</a:t>
            </a:r>
          </a:p>
          <a:p>
            <a:pPr marL="457200" lvl="0" indent="-419100" rtl="0">
              <a:spcBef>
                <a:spcPts val="0"/>
              </a:spcBef>
              <a:buClr>
                <a:schemeClr val="dk2"/>
              </a:buClr>
              <a:buSzPct val="100000"/>
              <a:buFont typeface="Arial"/>
              <a:buChar char="●"/>
            </a:pPr>
            <a:r>
              <a:rPr lang="en"/>
              <a:t>Factoring Quadratics </a:t>
            </a:r>
          </a:p>
          <a:p>
            <a:pPr marL="457200" lvl="0" indent="-419100" rtl="0">
              <a:spcBef>
                <a:spcPts val="0"/>
              </a:spcBef>
              <a:buClr>
                <a:schemeClr val="dk2"/>
              </a:buClr>
              <a:buSzPct val="100000"/>
              <a:buFont typeface="Arial"/>
              <a:buChar char="●"/>
            </a:pPr>
            <a:r>
              <a:rPr lang="en"/>
              <a:t>Real-life Problem Solving with Quadratics </a:t>
            </a:r>
          </a:p>
          <a:p>
            <a:pPr marL="457200" lvl="0" indent="-419100">
              <a:spcBef>
                <a:spcPts val="0"/>
              </a:spcBef>
              <a:buClr>
                <a:schemeClr val="dk2"/>
              </a:buClr>
              <a:buSzPct val="100000"/>
              <a:buFont typeface="Arial"/>
              <a:buChar char="●"/>
            </a:pPr>
            <a:r>
              <a:rPr lang="en"/>
              <a:t>Visual Patterns with Quadratic Relationship</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Construct Viable Arguments</a:t>
            </a:r>
          </a:p>
        </p:txBody>
      </p:sp>
      <p:pic>
        <p:nvPicPr>
          <p:cNvPr id="218" name="Shape 218"/>
          <p:cNvPicPr preferRelativeResize="0"/>
          <p:nvPr/>
        </p:nvPicPr>
        <p:blipFill>
          <a:blip r:embed="rId3">
            <a:alphaModFix/>
          </a:blip>
          <a:stretch>
            <a:fillRect/>
          </a:stretch>
        </p:blipFill>
        <p:spPr>
          <a:xfrm>
            <a:off x="786772" y="145675"/>
            <a:ext cx="7310100" cy="4131299"/>
          </a:xfrm>
          <a:prstGeom prst="rect">
            <a:avLst/>
          </a:prstGeom>
          <a:noFill/>
          <a:ln w="28575" cap="flat">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Visual Patterns - Scaffolding - Linear Equations </a:t>
            </a:r>
          </a:p>
        </p:txBody>
      </p:sp>
      <p:pic>
        <p:nvPicPr>
          <p:cNvPr id="224" name="Shape 224"/>
          <p:cNvPicPr preferRelativeResize="0"/>
          <p:nvPr/>
        </p:nvPicPr>
        <p:blipFill>
          <a:blip r:embed="rId3">
            <a:alphaModFix/>
          </a:blip>
          <a:stretch>
            <a:fillRect/>
          </a:stretch>
        </p:blipFill>
        <p:spPr>
          <a:xfrm>
            <a:off x="1762300" y="1109300"/>
            <a:ext cx="5448300" cy="2133599"/>
          </a:xfrm>
          <a:prstGeom prst="rect">
            <a:avLst/>
          </a:prstGeom>
          <a:noFill/>
          <a:ln w="28575" cap="flat">
            <a:solidFill>
              <a:srgbClr val="000000"/>
            </a:solidFill>
            <a:prstDash val="solid"/>
            <a:round/>
            <a:headEnd type="none" w="med" len="med"/>
            <a:tailEnd type="none" w="med" len="med"/>
          </a:ln>
        </p:spPr>
      </p:pic>
      <p:sp>
        <p:nvSpPr>
          <p:cNvPr id="225" name="Shape 225"/>
          <p:cNvSpPr txBox="1"/>
          <p:nvPr/>
        </p:nvSpPr>
        <p:spPr>
          <a:xfrm>
            <a:off x="5207650" y="3828225"/>
            <a:ext cx="3479100" cy="438299"/>
          </a:xfrm>
          <a:prstGeom prst="rect">
            <a:avLst/>
          </a:prstGeom>
          <a:noFill/>
          <a:ln>
            <a:noFill/>
          </a:ln>
        </p:spPr>
        <p:txBody>
          <a:bodyPr lIns="91425" tIns="91425" rIns="91425" bIns="91425" anchor="t" anchorCtr="0">
            <a:noAutofit/>
          </a:bodyPr>
          <a:lstStyle/>
          <a:p>
            <a:pPr>
              <a:spcBef>
                <a:spcPts val="0"/>
              </a:spcBef>
              <a:buNone/>
            </a:pPr>
            <a:r>
              <a:rPr lang="en"/>
              <a:t>http://www.visualpatterns.org</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Visual Patterns - Scaffolding</a:t>
            </a:r>
          </a:p>
        </p:txBody>
      </p:sp>
      <p:pic>
        <p:nvPicPr>
          <p:cNvPr id="231" name="Shape 231"/>
          <p:cNvPicPr preferRelativeResize="0"/>
          <p:nvPr/>
        </p:nvPicPr>
        <p:blipFill>
          <a:blip r:embed="rId3">
            <a:alphaModFix/>
          </a:blip>
          <a:stretch>
            <a:fillRect/>
          </a:stretch>
        </p:blipFill>
        <p:spPr>
          <a:xfrm>
            <a:off x="1404027" y="769727"/>
            <a:ext cx="6335949" cy="2082274"/>
          </a:xfrm>
          <a:prstGeom prst="rect">
            <a:avLst/>
          </a:prstGeom>
          <a:noFill/>
          <a:ln>
            <a:noFill/>
          </a:ln>
        </p:spPr>
      </p:pic>
      <p:sp>
        <p:nvSpPr>
          <p:cNvPr id="232" name="Shape 232"/>
          <p:cNvSpPr txBox="1"/>
          <p:nvPr/>
        </p:nvSpPr>
        <p:spPr>
          <a:xfrm>
            <a:off x="1430900" y="2851975"/>
            <a:ext cx="6335999" cy="411599"/>
          </a:xfrm>
          <a:prstGeom prst="rect">
            <a:avLst/>
          </a:prstGeom>
          <a:noFill/>
          <a:ln>
            <a:noFill/>
          </a:ln>
        </p:spPr>
        <p:txBody>
          <a:bodyPr lIns="91425" tIns="91425" rIns="91425" bIns="91425" anchor="t" anchorCtr="0">
            <a:noAutofit/>
          </a:bodyPr>
          <a:lstStyle/>
          <a:p>
            <a:pPr>
              <a:spcBef>
                <a:spcPts val="0"/>
              </a:spcBef>
              <a:buNone/>
            </a:pPr>
            <a:r>
              <a:rPr lang="en" sz="1800" b="1"/>
              <a:t>Figure 2                         Figure 3                      Figure 4</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Visual Patterns - Standard Quadratic Form</a:t>
            </a:r>
          </a:p>
        </p:txBody>
      </p:sp>
      <p:pic>
        <p:nvPicPr>
          <p:cNvPr id="238" name="Shape 238"/>
          <p:cNvPicPr preferRelativeResize="0"/>
          <p:nvPr/>
        </p:nvPicPr>
        <p:blipFill>
          <a:blip r:embed="rId3">
            <a:alphaModFix/>
          </a:blip>
          <a:stretch>
            <a:fillRect/>
          </a:stretch>
        </p:blipFill>
        <p:spPr>
          <a:xfrm>
            <a:off x="293525" y="1173400"/>
            <a:ext cx="8349600" cy="2087400"/>
          </a:xfrm>
          <a:prstGeom prst="rect">
            <a:avLst/>
          </a:prstGeom>
          <a:noFill/>
          <a:ln>
            <a:noFill/>
          </a:ln>
        </p:spPr>
      </p:pic>
      <p:sp>
        <p:nvSpPr>
          <p:cNvPr id="239" name="Shape 239"/>
          <p:cNvSpPr txBox="1"/>
          <p:nvPr/>
        </p:nvSpPr>
        <p:spPr>
          <a:xfrm>
            <a:off x="313625" y="3263625"/>
            <a:ext cx="8349600" cy="342899"/>
          </a:xfrm>
          <a:prstGeom prst="rect">
            <a:avLst/>
          </a:prstGeom>
          <a:noFill/>
          <a:ln>
            <a:noFill/>
          </a:ln>
        </p:spPr>
        <p:txBody>
          <a:bodyPr lIns="91425" tIns="91425" rIns="91425" bIns="91425" anchor="t" anchorCtr="0">
            <a:noAutofit/>
          </a:bodyPr>
          <a:lstStyle/>
          <a:p>
            <a:pPr>
              <a:spcBef>
                <a:spcPts val="0"/>
              </a:spcBef>
              <a:buNone/>
            </a:pPr>
            <a:r>
              <a:rPr lang="en" sz="1800" b="1"/>
              <a:t>Figure 1          Figure 2 </a:t>
            </a:r>
            <a:r>
              <a:rPr lang="en"/>
              <a:t>                       </a:t>
            </a:r>
            <a:r>
              <a:rPr lang="en" sz="1800" b="1"/>
              <a:t>Figure 3                          Figure 4</a:t>
            </a:r>
            <a:r>
              <a:rPr lang="en"/>
              <a:t>    </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Bridging to Quadratics</a:t>
            </a:r>
          </a:p>
        </p:txBody>
      </p:sp>
      <p:sp>
        <p:nvSpPr>
          <p:cNvPr id="245" name="Shape 245"/>
          <p:cNvSpPr txBox="1"/>
          <p:nvPr/>
        </p:nvSpPr>
        <p:spPr>
          <a:xfrm>
            <a:off x="219300" y="493200"/>
            <a:ext cx="8467499" cy="3867000"/>
          </a:xfrm>
          <a:prstGeom prst="rect">
            <a:avLst/>
          </a:prstGeom>
          <a:noFill/>
          <a:ln>
            <a:noFill/>
          </a:ln>
        </p:spPr>
        <p:txBody>
          <a:bodyPr lIns="91425" tIns="91425" rIns="91425" bIns="91425" anchor="t" anchorCtr="0">
            <a:noAutofit/>
          </a:bodyPr>
          <a:lstStyle/>
          <a:p>
            <a:pPr lvl="0" rtl="0">
              <a:spcBef>
                <a:spcPts val="0"/>
              </a:spcBef>
              <a:buNone/>
            </a:pPr>
            <a:endParaRPr/>
          </a:p>
          <a:p>
            <a:pPr marL="457200" lvl="0" indent="-381000" rtl="0">
              <a:spcBef>
                <a:spcPts val="0"/>
              </a:spcBef>
              <a:buClr>
                <a:srgbClr val="000000"/>
              </a:buClr>
              <a:buSzPct val="100000"/>
              <a:buFont typeface="Arial"/>
              <a:buChar char="●"/>
            </a:pPr>
            <a:r>
              <a:rPr lang="en" sz="2400"/>
              <a:t>Conceptual Understanding of Fundamental Mathematics</a:t>
            </a:r>
          </a:p>
          <a:p>
            <a:pPr marL="457200" lvl="0" indent="-381000" rtl="0">
              <a:spcBef>
                <a:spcPts val="0"/>
              </a:spcBef>
              <a:buClr>
                <a:srgbClr val="000000"/>
              </a:buClr>
              <a:buSzPct val="100000"/>
              <a:buFont typeface="Arial"/>
              <a:buChar char="●"/>
            </a:pPr>
            <a:r>
              <a:rPr lang="en" sz="2400"/>
              <a:t>Scaffolded Instruction</a:t>
            </a:r>
          </a:p>
          <a:p>
            <a:pPr marL="457200" lvl="0" indent="-381000" rtl="0">
              <a:spcBef>
                <a:spcPts val="0"/>
              </a:spcBef>
              <a:buClr>
                <a:srgbClr val="000000"/>
              </a:buClr>
              <a:buSzPct val="100000"/>
              <a:buFont typeface="Arial"/>
              <a:buChar char="●"/>
            </a:pPr>
            <a:r>
              <a:rPr lang="en" sz="2400"/>
              <a:t>Hands on Learning </a:t>
            </a:r>
          </a:p>
          <a:p>
            <a:pPr marL="457200" lvl="0" indent="-381000" rtl="0">
              <a:spcBef>
                <a:spcPts val="0"/>
              </a:spcBef>
              <a:buClr>
                <a:srgbClr val="000000"/>
              </a:buClr>
              <a:buSzPct val="100000"/>
              <a:buFont typeface="Arial"/>
              <a:buChar char="●"/>
            </a:pPr>
            <a:r>
              <a:rPr lang="en" sz="2400"/>
              <a:t>Visual Models</a:t>
            </a:r>
          </a:p>
          <a:p>
            <a:pPr marL="457200" lvl="0" indent="-381000" rtl="0">
              <a:spcBef>
                <a:spcPts val="0"/>
              </a:spcBef>
              <a:buClr>
                <a:srgbClr val="000000"/>
              </a:buClr>
              <a:buSzPct val="100000"/>
              <a:buFont typeface="Arial"/>
              <a:buChar char="●"/>
            </a:pPr>
            <a:r>
              <a:rPr lang="en" sz="2400"/>
              <a:t>Facilitate Productive Struggle</a:t>
            </a:r>
          </a:p>
          <a:p>
            <a:pPr marL="457200" lvl="0" indent="-381000" rtl="0">
              <a:spcBef>
                <a:spcPts val="0"/>
              </a:spcBef>
              <a:buClr>
                <a:srgbClr val="000000"/>
              </a:buClr>
              <a:buSzPct val="100000"/>
              <a:buFont typeface="Arial"/>
              <a:buChar char="●"/>
            </a:pPr>
            <a:r>
              <a:rPr lang="en" sz="2400"/>
              <a:t>What is my student thinking?</a:t>
            </a:r>
          </a:p>
          <a:p>
            <a:pPr marL="457200" lvl="0" indent="-381000" rtl="0">
              <a:spcBef>
                <a:spcPts val="0"/>
              </a:spcBef>
              <a:buClr>
                <a:srgbClr val="000000"/>
              </a:buClr>
              <a:buSzPct val="100000"/>
              <a:buFont typeface="Arial"/>
              <a:buChar char="●"/>
            </a:pPr>
            <a:r>
              <a:rPr lang="en" sz="2400"/>
              <a:t>Meta-cognitive skills</a:t>
            </a:r>
          </a:p>
          <a:p>
            <a:pPr marL="457200" lvl="0" indent="-381000">
              <a:spcBef>
                <a:spcPts val="0"/>
              </a:spcBef>
              <a:buClr>
                <a:srgbClr val="000000"/>
              </a:buClr>
              <a:buSzPct val="100000"/>
              <a:buFont typeface="Arial"/>
              <a:buChar char="●"/>
            </a:pPr>
            <a:r>
              <a:rPr lang="en" sz="2400"/>
              <a:t>Sharing Solution Strategies</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Questions</a:t>
            </a:r>
          </a:p>
        </p:txBody>
      </p:sp>
      <p:pic>
        <p:nvPicPr>
          <p:cNvPr id="251" name="Shape 251"/>
          <p:cNvPicPr preferRelativeResize="0"/>
          <p:nvPr/>
        </p:nvPicPr>
        <p:blipFill>
          <a:blip r:embed="rId3">
            <a:alphaModFix/>
          </a:blip>
          <a:stretch>
            <a:fillRect/>
          </a:stretch>
        </p:blipFill>
        <p:spPr>
          <a:xfrm>
            <a:off x="1749025" y="165125"/>
            <a:ext cx="5273699" cy="3978600"/>
          </a:xfrm>
          <a:prstGeom prst="rect">
            <a:avLst/>
          </a:prstGeom>
          <a:noFill/>
          <a:ln w="38100" cap="flat">
            <a:solidFill>
              <a:srgbClr val="0F243E"/>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lvl="0">
              <a:spcBef>
                <a:spcPts val="0"/>
              </a:spcBef>
              <a:buNone/>
            </a:pPr>
            <a:r>
              <a:rPr lang="en"/>
              <a:t>Resources</a:t>
            </a:r>
          </a:p>
        </p:txBody>
      </p:sp>
      <p:sp>
        <p:nvSpPr>
          <p:cNvPr id="257" name="Shape 257"/>
          <p:cNvSpPr txBox="1"/>
          <p:nvPr/>
        </p:nvSpPr>
        <p:spPr>
          <a:xfrm>
            <a:off x="309900" y="318625"/>
            <a:ext cx="8292900" cy="3832200"/>
          </a:xfrm>
          <a:prstGeom prst="rect">
            <a:avLst/>
          </a:prstGeom>
          <a:noFill/>
          <a:ln>
            <a:noFill/>
          </a:ln>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u="sng">
                <a:solidFill>
                  <a:schemeClr val="hlink"/>
                </a:solidFill>
                <a:hlinkClick r:id="rId3"/>
              </a:rPr>
              <a:t>www.adultnumeracynetwork.org</a:t>
            </a:r>
          </a:p>
          <a:p>
            <a:pPr marL="457200" lvl="0" indent="-381000" rtl="0">
              <a:spcBef>
                <a:spcPts val="0"/>
              </a:spcBef>
              <a:buClr>
                <a:srgbClr val="000000"/>
              </a:buClr>
              <a:buSzPct val="100000"/>
              <a:buFont typeface="Arial"/>
              <a:buChar char="●"/>
            </a:pPr>
            <a:r>
              <a:rPr lang="en" sz="2400" u="sng">
                <a:solidFill>
                  <a:schemeClr val="hlink"/>
                </a:solidFill>
                <a:hlinkClick r:id="rId4"/>
              </a:rPr>
              <a:t>www.collectedny.org</a:t>
            </a:r>
          </a:p>
          <a:p>
            <a:pPr marL="457200" lvl="0" indent="-381000" rtl="0">
              <a:spcBef>
                <a:spcPts val="0"/>
              </a:spcBef>
              <a:buClr>
                <a:srgbClr val="000000"/>
              </a:buClr>
              <a:buSzPct val="100000"/>
              <a:buFont typeface="Arial"/>
              <a:buChar char="●"/>
            </a:pPr>
            <a:r>
              <a:rPr lang="en" sz="2400" u="sng">
                <a:solidFill>
                  <a:schemeClr val="hlink"/>
                </a:solidFill>
                <a:hlinkClick r:id="rId5"/>
              </a:rPr>
              <a:t>www.cunycci.pbworks.com</a:t>
            </a:r>
          </a:p>
          <a:p>
            <a:pPr marL="457200" lvl="0" indent="-381000" rtl="0">
              <a:spcBef>
                <a:spcPts val="0"/>
              </a:spcBef>
              <a:buClr>
                <a:srgbClr val="000000"/>
              </a:buClr>
              <a:buSzPct val="100000"/>
              <a:buFont typeface="Arial"/>
              <a:buChar char="●"/>
            </a:pPr>
            <a:r>
              <a:rPr lang="en" sz="2400" u="sng">
                <a:solidFill>
                  <a:schemeClr val="hlink"/>
                </a:solidFill>
                <a:hlinkClick r:id="rId6"/>
              </a:rPr>
              <a:t>www.visualpatterns.org</a:t>
            </a:r>
          </a:p>
          <a:p>
            <a:pPr marL="457200" lvl="0" indent="-381000" rtl="0">
              <a:spcBef>
                <a:spcPts val="0"/>
              </a:spcBef>
              <a:buClr>
                <a:srgbClr val="000000"/>
              </a:buClr>
              <a:buSzPct val="100000"/>
              <a:buFont typeface="Arial"/>
              <a:buChar char="●"/>
            </a:pPr>
            <a:r>
              <a:rPr lang="en" sz="2400" u="sng">
                <a:solidFill>
                  <a:schemeClr val="hlink"/>
                </a:solidFill>
                <a:hlinkClick r:id="rId7"/>
              </a:rPr>
              <a:t>EMPower's Seeking Patterns, Building Rules</a:t>
            </a:r>
          </a:p>
          <a:p>
            <a:pPr marL="457200" lvl="0" indent="-381000" rtl="0">
              <a:spcBef>
                <a:spcPts val="0"/>
              </a:spcBef>
              <a:buClr>
                <a:srgbClr val="000000"/>
              </a:buClr>
              <a:buSzPct val="100000"/>
              <a:buFont typeface="Arial"/>
              <a:buChar char="●"/>
            </a:pPr>
            <a:r>
              <a:rPr lang="en" sz="2400" u="sng">
                <a:solidFill>
                  <a:schemeClr val="hlink"/>
                </a:solidFill>
                <a:hlinkClick r:id="rId8"/>
              </a:rPr>
              <a:t>Laws of Arithmetic</a:t>
            </a:r>
          </a:p>
          <a:p>
            <a:pPr marL="457200" lvl="0" indent="-381000" rtl="0">
              <a:spcBef>
                <a:spcPts val="0"/>
              </a:spcBef>
              <a:buClr>
                <a:srgbClr val="000000"/>
              </a:buClr>
              <a:buSzPct val="100000"/>
              <a:buFont typeface="Arial"/>
              <a:buChar char="●"/>
            </a:pPr>
            <a:r>
              <a:rPr lang="en" sz="2400" u="sng">
                <a:solidFill>
                  <a:schemeClr val="hlink"/>
                </a:solidFill>
                <a:hlinkClick r:id="rId9"/>
              </a:rPr>
              <a:t>Interpreting Equations</a:t>
            </a:r>
          </a:p>
          <a:p>
            <a:pPr marL="457200" lvl="0" indent="-381000" rtl="0">
              <a:spcBef>
                <a:spcPts val="0"/>
              </a:spcBef>
              <a:buClr>
                <a:srgbClr val="000000"/>
              </a:buClr>
              <a:buSzPct val="100000"/>
              <a:buFont typeface="Arial"/>
              <a:buChar char="●"/>
            </a:pPr>
            <a:r>
              <a:rPr lang="en" sz="2400" u="sng">
                <a:solidFill>
                  <a:schemeClr val="hlink"/>
                </a:solidFill>
                <a:hlinkClick r:id="rId10"/>
              </a:rPr>
              <a:t>Steps to Solving Equations</a:t>
            </a:r>
          </a:p>
          <a:p>
            <a:pPr marL="457200" lvl="0" indent="-381000" rtl="0">
              <a:spcBef>
                <a:spcPts val="0"/>
              </a:spcBef>
              <a:buClr>
                <a:srgbClr val="000000"/>
              </a:buClr>
              <a:buSzPct val="100000"/>
              <a:buFont typeface="Arial"/>
              <a:buChar char="●"/>
            </a:pPr>
            <a:r>
              <a:rPr lang="en" sz="2400" u="sng">
                <a:solidFill>
                  <a:schemeClr val="hlink"/>
                </a:solidFill>
                <a:hlinkClick r:id="rId11"/>
              </a:rPr>
              <a:t>Functions and Everyday Situations</a:t>
            </a:r>
          </a:p>
          <a:p>
            <a:pPr marL="457200" lvl="0" indent="-381000" rtl="0">
              <a:spcBef>
                <a:spcPts val="0"/>
              </a:spcBef>
              <a:buClr>
                <a:srgbClr val="000000"/>
              </a:buClr>
              <a:buSzPct val="100000"/>
              <a:buFont typeface="Arial"/>
              <a:buChar char="●"/>
            </a:pPr>
            <a:r>
              <a:rPr lang="en" sz="2400" u="sng">
                <a:solidFill>
                  <a:schemeClr val="hlink"/>
                </a:solidFill>
                <a:hlinkClick r:id="rId12"/>
              </a:rPr>
              <a:t>Solving Quadratic Equations: Cutting Corners</a:t>
            </a:r>
          </a:p>
          <a:p>
            <a:pPr marL="457200" lvl="0" indent="-381000" rtl="0">
              <a:spcBef>
                <a:spcPts val="0"/>
              </a:spcBef>
              <a:buClr>
                <a:srgbClr val="000000"/>
              </a:buClr>
              <a:buSzPct val="100000"/>
              <a:buFont typeface="Arial"/>
              <a:buChar char="●"/>
            </a:pPr>
            <a:r>
              <a:rPr lang="en" sz="2400" u="sng">
                <a:solidFill>
                  <a:schemeClr val="hlink"/>
                </a:solidFill>
                <a:hlinkClick r:id="rId13"/>
              </a:rPr>
              <a:t>www.map.mathshell.org</a:t>
            </a:r>
          </a:p>
          <a:p>
            <a:pPr marL="457200" lvl="0" indent="-381000" rtl="0">
              <a:spcBef>
                <a:spcPts val="0"/>
              </a:spcBef>
              <a:buClr>
                <a:srgbClr val="000000"/>
              </a:buClr>
              <a:buFont typeface="Arial"/>
              <a:buChar char="●"/>
            </a:pPr>
            <a:endParaRPr sz="2400" u="sng"/>
          </a:p>
          <a:p>
            <a:pPr lvl="0">
              <a:spcBef>
                <a:spcPts val="0"/>
              </a:spcBef>
              <a:buNone/>
            </a:pPr>
            <a:endParaRPr sz="2400" u="sng"/>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05977"/>
            <a:ext cx="8229600" cy="1141499"/>
          </a:xfrm>
          <a:prstGeom prst="rect">
            <a:avLst/>
          </a:prstGeom>
        </p:spPr>
        <p:txBody>
          <a:bodyPr lIns="91425" tIns="91425" rIns="91425" bIns="91425" anchor="b" anchorCtr="0">
            <a:noAutofit/>
          </a:bodyPr>
          <a:lstStyle/>
          <a:p>
            <a:pPr>
              <a:spcBef>
                <a:spcPts val="0"/>
              </a:spcBef>
              <a:buNone/>
            </a:pPr>
            <a:r>
              <a:rPr lang="en"/>
              <a:t>Contact Information</a:t>
            </a:r>
          </a:p>
        </p:txBody>
      </p:sp>
      <p:sp>
        <p:nvSpPr>
          <p:cNvPr id="263" name="Shape 263"/>
          <p:cNvSpPr txBox="1"/>
          <p:nvPr/>
        </p:nvSpPr>
        <p:spPr>
          <a:xfrm>
            <a:off x="299425" y="1678850"/>
            <a:ext cx="8661600" cy="3175799"/>
          </a:xfrm>
          <a:prstGeom prst="rect">
            <a:avLst/>
          </a:prstGeom>
          <a:noFill/>
          <a:ln>
            <a:noFill/>
          </a:ln>
        </p:spPr>
        <p:txBody>
          <a:bodyPr lIns="91425" tIns="91425" rIns="91425" bIns="91425" anchor="t" anchorCtr="0">
            <a:noAutofit/>
          </a:bodyPr>
          <a:lstStyle/>
          <a:p>
            <a:pPr rtl="0">
              <a:spcBef>
                <a:spcPts val="0"/>
              </a:spcBef>
              <a:buNone/>
            </a:pPr>
            <a:r>
              <a:rPr lang="en" sz="3600"/>
              <a:t>Lynda Ginsburg</a:t>
            </a:r>
          </a:p>
          <a:p>
            <a:pPr rtl="0">
              <a:spcBef>
                <a:spcPts val="0"/>
              </a:spcBef>
              <a:buNone/>
            </a:pPr>
            <a:r>
              <a:rPr lang="en" sz="3600" u="sng">
                <a:solidFill>
                  <a:schemeClr val="hlink"/>
                </a:solidFill>
                <a:hlinkClick r:id="rId3"/>
              </a:rPr>
              <a:t>ginsburg@rci.rutgers.edu</a:t>
            </a:r>
          </a:p>
          <a:p>
            <a:pPr rtl="0">
              <a:spcBef>
                <a:spcPts val="0"/>
              </a:spcBef>
              <a:buNone/>
            </a:pPr>
            <a:endParaRPr sz="3600"/>
          </a:p>
          <a:p>
            <a:pPr rtl="0">
              <a:spcBef>
                <a:spcPts val="0"/>
              </a:spcBef>
              <a:buNone/>
            </a:pPr>
            <a:r>
              <a:rPr lang="en" sz="3600"/>
              <a:t>Patricia Helmuth</a:t>
            </a:r>
          </a:p>
          <a:p>
            <a:pPr rtl="0">
              <a:spcBef>
                <a:spcPts val="0"/>
              </a:spcBef>
              <a:buNone/>
            </a:pPr>
            <a:r>
              <a:rPr lang="en" sz="3600" u="sng">
                <a:solidFill>
                  <a:schemeClr val="hlink"/>
                </a:solidFill>
                <a:hlinkClick r:id="rId4"/>
              </a:rPr>
              <a:t>patricia.helmuth@scboces.org</a:t>
            </a:r>
          </a:p>
          <a:p>
            <a:pPr>
              <a:spcBef>
                <a:spcPts val="0"/>
              </a:spcBef>
              <a:buNone/>
            </a:pPr>
            <a:endParaRPr sz="36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CCR Standards - Quadratics</a:t>
            </a:r>
          </a:p>
        </p:txBody>
      </p:sp>
      <p:sp>
        <p:nvSpPr>
          <p:cNvPr id="65" name="Shape 65"/>
          <p:cNvSpPr txBox="1"/>
          <p:nvPr/>
        </p:nvSpPr>
        <p:spPr>
          <a:xfrm>
            <a:off x="432725" y="275200"/>
            <a:ext cx="8115599" cy="3909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endParaRPr sz="1100" b="1">
              <a:solidFill>
                <a:srgbClr val="221F1F"/>
              </a:solidFill>
              <a:latin typeface="Times New Roman"/>
              <a:ea typeface="Times New Roman"/>
              <a:cs typeface="Times New Roman"/>
              <a:sym typeface="Times New Roman"/>
            </a:endParaRPr>
          </a:p>
          <a:p>
            <a:pPr marL="457200" lvl="0" indent="-317500" rtl="0">
              <a:lnSpc>
                <a:spcPct val="115000"/>
              </a:lnSpc>
              <a:spcBef>
                <a:spcPts val="0"/>
              </a:spcBef>
              <a:buClr>
                <a:srgbClr val="221F1F"/>
              </a:buClr>
              <a:buSzPct val="127272"/>
              <a:buFont typeface="Arial"/>
              <a:buChar char="●"/>
            </a:pPr>
            <a:r>
              <a:rPr lang="en" sz="1100" b="1">
                <a:solidFill>
                  <a:srgbClr val="221F1F"/>
                </a:solidFill>
                <a:latin typeface="Times New Roman"/>
                <a:ea typeface="Times New Roman"/>
                <a:cs typeface="Times New Roman"/>
                <a:sym typeface="Times New Roman"/>
              </a:rPr>
              <a:t> </a:t>
            </a:r>
            <a:r>
              <a:rPr lang="en" sz="1800" b="1">
                <a:solidFill>
                  <a:srgbClr val="221F1F"/>
                </a:solidFill>
              </a:rPr>
              <a:t>Factor a quadratic expression to reveal the zeros of the function it defines.* (A.SSE.3a) [Also see 7.EE.2]</a:t>
            </a:r>
          </a:p>
          <a:p>
            <a:pPr lvl="0" rtl="0">
              <a:lnSpc>
                <a:spcPct val="115000"/>
              </a:lnSpc>
              <a:spcBef>
                <a:spcPts val="0"/>
              </a:spcBef>
              <a:buClr>
                <a:schemeClr val="dk1"/>
              </a:buClr>
              <a:buFont typeface="Arial"/>
              <a:buNone/>
            </a:pPr>
            <a:endParaRPr sz="1800" b="1">
              <a:solidFill>
                <a:srgbClr val="221F1F"/>
              </a:solidFill>
            </a:endParaRPr>
          </a:p>
          <a:p>
            <a:pPr marL="457200" lvl="0" indent="-342900" rtl="0">
              <a:lnSpc>
                <a:spcPct val="115000"/>
              </a:lnSpc>
              <a:spcBef>
                <a:spcPts val="0"/>
              </a:spcBef>
              <a:buClr>
                <a:srgbClr val="221F1F"/>
              </a:buClr>
              <a:buSzPct val="100000"/>
              <a:buFont typeface="Arial"/>
              <a:buChar char="●"/>
            </a:pPr>
            <a:r>
              <a:rPr lang="en" sz="1800" b="1">
                <a:solidFill>
                  <a:srgbClr val="221F1F"/>
                </a:solidFill>
              </a:rPr>
              <a:t>Create equations and inequalities in one variable and use them to solve problems. </a:t>
            </a:r>
            <a:r>
              <a:rPr lang="en" sz="1800" b="1" i="1">
                <a:solidFill>
                  <a:srgbClr val="221F1F"/>
                </a:solidFill>
              </a:rPr>
              <a:t>Include equations arising from linear and quadratic functions, and simple rational and exponential functions</a:t>
            </a:r>
            <a:r>
              <a:rPr lang="en" sz="1800" b="1">
                <a:solidFill>
                  <a:srgbClr val="221F1F"/>
                </a:solidFill>
              </a:rPr>
              <a:t>.* (A.CED.1) [Also see 7.EE.4, 7.EE.4a, and 7.EE.4b]</a:t>
            </a:r>
          </a:p>
          <a:p>
            <a:pPr lvl="0" rtl="0">
              <a:lnSpc>
                <a:spcPct val="115000"/>
              </a:lnSpc>
              <a:spcBef>
                <a:spcPts val="0"/>
              </a:spcBef>
              <a:buClr>
                <a:schemeClr val="dk1"/>
              </a:buClr>
              <a:buFont typeface="Arial"/>
              <a:buNone/>
            </a:pPr>
            <a:endParaRPr sz="1800" b="1">
              <a:solidFill>
                <a:srgbClr val="221F1F"/>
              </a:solidFill>
            </a:endParaRPr>
          </a:p>
          <a:p>
            <a:pPr marL="457200" lvl="0" indent="-342900" rtl="0">
              <a:lnSpc>
                <a:spcPct val="115000"/>
              </a:lnSpc>
              <a:spcBef>
                <a:spcPts val="0"/>
              </a:spcBef>
              <a:buClr>
                <a:srgbClr val="221F1F"/>
              </a:buClr>
              <a:buSzPct val="100000"/>
              <a:buFont typeface="Arial"/>
              <a:buChar char="●"/>
            </a:pPr>
            <a:r>
              <a:rPr lang="en" sz="1800" b="1">
                <a:solidFill>
                  <a:srgbClr val="221F1F"/>
                </a:solidFill>
              </a:rPr>
              <a:t>Solve quadratic equations in one variable. (A.REI.4)</a:t>
            </a:r>
          </a:p>
          <a:p>
            <a:pPr lvl="0" rtl="0">
              <a:lnSpc>
                <a:spcPct val="115000"/>
              </a:lnSpc>
              <a:spcBef>
                <a:spcPts val="0"/>
              </a:spcBef>
              <a:buClr>
                <a:schemeClr val="dk1"/>
              </a:buClr>
              <a:buFont typeface="Arial"/>
              <a:buNone/>
            </a:pPr>
            <a:endParaRPr sz="1800" b="1">
              <a:solidFill>
                <a:srgbClr val="221F1F"/>
              </a:solidFill>
            </a:endParaRPr>
          </a:p>
          <a:p>
            <a:pPr>
              <a:spcBef>
                <a:spcPts val="0"/>
              </a:spcBef>
              <a:buNone/>
            </a:pPr>
            <a:endParaRPr sz="180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GED Test  </a:t>
            </a:r>
          </a:p>
        </p:txBody>
      </p:sp>
      <p:sp>
        <p:nvSpPr>
          <p:cNvPr id="71" name="Shape 71"/>
          <p:cNvSpPr txBox="1"/>
          <p:nvPr/>
        </p:nvSpPr>
        <p:spPr>
          <a:xfrm>
            <a:off x="3244350" y="4001725"/>
            <a:ext cx="8602799" cy="343500"/>
          </a:xfrm>
          <a:prstGeom prst="rect">
            <a:avLst/>
          </a:prstGeom>
          <a:noFill/>
          <a:ln>
            <a:noFill/>
          </a:ln>
        </p:spPr>
        <p:txBody>
          <a:bodyPr lIns="91425" tIns="91425" rIns="91425" bIns="91425" anchor="ctr" anchorCtr="0">
            <a:noAutofit/>
          </a:bodyPr>
          <a:lstStyle/>
          <a:p>
            <a:pPr lvl="0" rtl="0">
              <a:spcBef>
                <a:spcPts val="0"/>
              </a:spcBef>
              <a:buNone/>
            </a:pPr>
            <a:r>
              <a:rPr lang="en" sz="1100" u="sng">
                <a:solidFill>
                  <a:schemeClr val="hlink"/>
                </a:solidFill>
                <a:hlinkClick r:id="rId3"/>
              </a:rPr>
              <a:t>http://www.gedtestingservice.com/uploads/files/62153313239a5146bd1f9390c44901cb.pdf</a:t>
            </a:r>
          </a:p>
        </p:txBody>
      </p:sp>
      <p:sp>
        <p:nvSpPr>
          <p:cNvPr id="72" name="Shape 72"/>
          <p:cNvSpPr txBox="1"/>
          <p:nvPr/>
        </p:nvSpPr>
        <p:spPr>
          <a:xfrm>
            <a:off x="525600" y="429575"/>
            <a:ext cx="8092799" cy="3266999"/>
          </a:xfrm>
          <a:prstGeom prst="rect">
            <a:avLst/>
          </a:prstGeom>
          <a:noFill/>
          <a:ln>
            <a:noFill/>
          </a:ln>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en" sz="1800" b="1"/>
              <a:t>Create quadratic equations and linear expressions, equations, and  inequalities with written descriptions you have been given.</a:t>
            </a:r>
          </a:p>
          <a:p>
            <a:pPr lvl="0" rtl="0">
              <a:spcBef>
                <a:spcPts val="0"/>
              </a:spcBef>
              <a:buNone/>
            </a:pPr>
            <a:endParaRPr sz="1800" b="1"/>
          </a:p>
          <a:p>
            <a:pPr marL="457200" lvl="0" indent="-342900" rtl="0">
              <a:spcBef>
                <a:spcPts val="0"/>
              </a:spcBef>
              <a:buClr>
                <a:srgbClr val="000000"/>
              </a:buClr>
              <a:buSzPct val="100000"/>
              <a:buFont typeface="Arial"/>
              <a:buChar char="●"/>
            </a:pPr>
            <a:r>
              <a:rPr lang="en" sz="1800" b="1"/>
              <a:t>Solve quadratic equations in one variable.</a:t>
            </a:r>
          </a:p>
          <a:p>
            <a:pPr lvl="0" rtl="0">
              <a:spcBef>
                <a:spcPts val="0"/>
              </a:spcBef>
              <a:buNone/>
            </a:pPr>
            <a:endParaRPr sz="1800" b="1"/>
          </a:p>
          <a:p>
            <a:pPr marL="457200" lvl="0" indent="-342900" rtl="0">
              <a:spcBef>
                <a:spcPts val="0"/>
              </a:spcBef>
              <a:buClr>
                <a:srgbClr val="000000"/>
              </a:buClr>
              <a:buSzPct val="100000"/>
              <a:buFont typeface="Arial"/>
              <a:buChar char="●"/>
            </a:pPr>
            <a:r>
              <a:rPr lang="en" sz="1800" b="1"/>
              <a:t>Compare two different proportional relationships OR two linear or quadratic functions when each is represented in different ways.</a:t>
            </a:r>
          </a:p>
          <a:p>
            <a:pPr lvl="0" rtl="0">
              <a:spcBef>
                <a:spcPts val="0"/>
              </a:spcBef>
              <a:buNone/>
            </a:pPr>
            <a:endParaRPr sz="1800" b="1"/>
          </a:p>
          <a:p>
            <a:pPr lvl="0" rtl="0">
              <a:spcBef>
                <a:spcPts val="0"/>
              </a:spcBef>
              <a:buNone/>
            </a:pPr>
            <a:endParaRPr sz="1800" b="1"/>
          </a:p>
          <a:p>
            <a:pPr marL="457200" lvl="0" indent="-342900">
              <a:spcBef>
                <a:spcPts val="0"/>
              </a:spcBef>
              <a:buClr>
                <a:srgbClr val="000000"/>
              </a:buClr>
              <a:buSzPct val="100000"/>
              <a:buFont typeface="Arial"/>
              <a:buChar char="●"/>
            </a:pPr>
            <a:r>
              <a:rPr lang="en" sz="1800" b="1"/>
              <a:t>Evaluate linear and quadratic functions.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TASC Test </a:t>
            </a:r>
          </a:p>
        </p:txBody>
      </p:sp>
      <p:sp>
        <p:nvSpPr>
          <p:cNvPr id="78" name="Shape 78"/>
          <p:cNvSpPr txBox="1"/>
          <p:nvPr/>
        </p:nvSpPr>
        <p:spPr>
          <a:xfrm>
            <a:off x="341700" y="0"/>
            <a:ext cx="8345099" cy="39932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endParaRPr sz="1800">
              <a:solidFill>
                <a:srgbClr val="4E6027"/>
              </a:solidFill>
            </a:endParaRPr>
          </a:p>
          <a:p>
            <a:pPr lvl="0" rtl="0">
              <a:lnSpc>
                <a:spcPct val="115000"/>
              </a:lnSpc>
              <a:spcBef>
                <a:spcPts val="0"/>
              </a:spcBef>
              <a:buClr>
                <a:schemeClr val="dk1"/>
              </a:buClr>
              <a:buFont typeface="Arial"/>
              <a:buNone/>
            </a:pPr>
            <a:endParaRPr sz="1800" b="1">
              <a:solidFill>
                <a:schemeClr val="dk1"/>
              </a:solidFill>
              <a:latin typeface="Calibri"/>
              <a:ea typeface="Calibri"/>
              <a:cs typeface="Calibri"/>
              <a:sym typeface="Calibri"/>
            </a:endParaRPr>
          </a:p>
          <a:p>
            <a:pPr marL="914400" lvl="1" indent="-342900" rtl="0">
              <a:lnSpc>
                <a:spcPct val="115000"/>
              </a:lnSpc>
              <a:spcBef>
                <a:spcPts val="0"/>
              </a:spcBef>
              <a:buClr>
                <a:schemeClr val="dk1"/>
              </a:buClr>
              <a:buSzPct val="100000"/>
              <a:buFont typeface="Arial"/>
              <a:buAutoNum type="arabicPeriod"/>
            </a:pPr>
            <a:r>
              <a:rPr lang="en" sz="1800">
                <a:solidFill>
                  <a:schemeClr val="dk1"/>
                </a:solidFill>
              </a:rPr>
              <a:t>Algebra: Arithmetic with Polynomials and Rational Expressions</a:t>
            </a:r>
          </a:p>
          <a:p>
            <a:pPr marL="914400" lvl="1" indent="-342900" rtl="0">
              <a:lnSpc>
                <a:spcPct val="115000"/>
              </a:lnSpc>
              <a:spcBef>
                <a:spcPts val="0"/>
              </a:spcBef>
              <a:buClr>
                <a:schemeClr val="dk1"/>
              </a:buClr>
              <a:buSzPct val="100000"/>
              <a:buFont typeface="Arial"/>
              <a:buAutoNum type="arabicPeriod"/>
            </a:pPr>
            <a:r>
              <a:rPr lang="en" sz="1800">
                <a:solidFill>
                  <a:schemeClr val="dk1"/>
                </a:solidFill>
              </a:rPr>
              <a:t>Algebra: Reasoning with Equations and Inequalities</a:t>
            </a:r>
          </a:p>
          <a:p>
            <a:pPr marL="914400" lvl="1" indent="-342900" rtl="0">
              <a:lnSpc>
                <a:spcPct val="115000"/>
              </a:lnSpc>
              <a:spcBef>
                <a:spcPts val="0"/>
              </a:spcBef>
              <a:buClr>
                <a:schemeClr val="dk1"/>
              </a:buClr>
              <a:buSzPct val="100000"/>
              <a:buFont typeface="Arial"/>
              <a:buAutoNum type="arabicPeriod"/>
            </a:pPr>
            <a:r>
              <a:rPr lang="en" sz="1800">
                <a:solidFill>
                  <a:schemeClr val="dk1"/>
                </a:solidFill>
              </a:rPr>
              <a:t>Algebra: Creating Equations</a:t>
            </a:r>
          </a:p>
          <a:p>
            <a:pPr marL="914400" lvl="1" indent="-342900" rtl="0">
              <a:lnSpc>
                <a:spcPct val="115000"/>
              </a:lnSpc>
              <a:spcBef>
                <a:spcPts val="0"/>
              </a:spcBef>
              <a:buClr>
                <a:schemeClr val="dk1"/>
              </a:buClr>
              <a:buSzPct val="100000"/>
              <a:buFont typeface="Arial"/>
              <a:buAutoNum type="arabicPeriod"/>
            </a:pPr>
            <a:r>
              <a:rPr lang="en" sz="1800">
                <a:solidFill>
                  <a:schemeClr val="dk1"/>
                </a:solidFill>
              </a:rPr>
              <a:t>Algebra: Seeing Structure in Expressions</a:t>
            </a:r>
          </a:p>
          <a:p>
            <a:pPr marL="914400" lvl="1" indent="-342900" rtl="0">
              <a:lnSpc>
                <a:spcPct val="115000"/>
              </a:lnSpc>
              <a:spcBef>
                <a:spcPts val="0"/>
              </a:spcBef>
              <a:buClr>
                <a:schemeClr val="dk1"/>
              </a:buClr>
              <a:buSzPct val="100000"/>
              <a:buFont typeface="Arial"/>
              <a:buAutoNum type="arabicPeriod"/>
            </a:pPr>
            <a:r>
              <a:rPr lang="en" sz="1800">
                <a:solidFill>
                  <a:schemeClr val="dk1"/>
                </a:solidFill>
              </a:rPr>
              <a:t>Functions: Interpreting Functions</a:t>
            </a:r>
          </a:p>
          <a:p>
            <a:pPr marL="914400" lvl="1" indent="-342900" rtl="0">
              <a:lnSpc>
                <a:spcPct val="115000"/>
              </a:lnSpc>
              <a:spcBef>
                <a:spcPts val="0"/>
              </a:spcBef>
              <a:buClr>
                <a:schemeClr val="dk1"/>
              </a:buClr>
              <a:buSzPct val="100000"/>
              <a:buFont typeface="Arial"/>
              <a:buAutoNum type="arabicPeriod"/>
            </a:pPr>
            <a:r>
              <a:rPr lang="en" sz="1800">
                <a:solidFill>
                  <a:schemeClr val="dk1"/>
                </a:solidFill>
              </a:rPr>
              <a:t>Functions: Linear, Quadratic, and Exponential Models</a:t>
            </a:r>
          </a:p>
          <a:p>
            <a:pPr marL="914400" lvl="1" indent="-342900" rtl="0">
              <a:lnSpc>
                <a:spcPct val="115000"/>
              </a:lnSpc>
              <a:spcBef>
                <a:spcPts val="0"/>
              </a:spcBef>
              <a:buClr>
                <a:schemeClr val="dk1"/>
              </a:buClr>
              <a:buSzPct val="100000"/>
              <a:buFont typeface="Arial"/>
              <a:buAutoNum type="arabicPeriod"/>
            </a:pPr>
            <a:r>
              <a:rPr lang="en" sz="1800">
                <a:solidFill>
                  <a:schemeClr val="dk1"/>
                </a:solidFill>
              </a:rPr>
              <a:t>Geometry: Geometric Measurement with Dimension</a:t>
            </a:r>
          </a:p>
          <a:p>
            <a:pPr marL="914400" lvl="1" indent="-342900" rtl="0">
              <a:lnSpc>
                <a:spcPct val="115000"/>
              </a:lnSpc>
              <a:spcBef>
                <a:spcPts val="0"/>
              </a:spcBef>
              <a:buClr>
                <a:schemeClr val="dk1"/>
              </a:buClr>
              <a:buSzPct val="100000"/>
              <a:buFont typeface="Arial"/>
              <a:buAutoNum type="arabicPeriod"/>
            </a:pPr>
            <a:r>
              <a:rPr lang="en" sz="1800">
                <a:solidFill>
                  <a:schemeClr val="dk1"/>
                </a:solidFill>
              </a:rPr>
              <a:t>Geometry: Modeling with Geometry</a:t>
            </a:r>
          </a:p>
          <a:p>
            <a:pPr marL="914400" lvl="1" indent="-342900" rtl="0">
              <a:lnSpc>
                <a:spcPct val="115000"/>
              </a:lnSpc>
              <a:spcBef>
                <a:spcPts val="0"/>
              </a:spcBef>
              <a:buClr>
                <a:schemeClr val="dk1"/>
              </a:buClr>
              <a:buSzPct val="100000"/>
              <a:buFont typeface="Arial"/>
              <a:buAutoNum type="arabicPeriod"/>
            </a:pPr>
            <a:r>
              <a:rPr lang="en" sz="1800">
                <a:solidFill>
                  <a:schemeClr val="dk1"/>
                </a:solidFill>
              </a:rPr>
              <a:t>Number and Quantity: The Real Number System</a:t>
            </a:r>
          </a:p>
          <a:p>
            <a:pPr>
              <a:spcBef>
                <a:spcPts val="0"/>
              </a:spcBef>
              <a:buNone/>
            </a:pPr>
            <a:endParaRPr sz="1800"/>
          </a:p>
        </p:txBody>
      </p:sp>
      <p:sp>
        <p:nvSpPr>
          <p:cNvPr id="79" name="Shape 79"/>
          <p:cNvSpPr txBox="1"/>
          <p:nvPr/>
        </p:nvSpPr>
        <p:spPr>
          <a:xfrm>
            <a:off x="4306975" y="4095625"/>
            <a:ext cx="5075700" cy="456599"/>
          </a:xfrm>
          <a:prstGeom prst="rect">
            <a:avLst/>
          </a:prstGeom>
          <a:noFill/>
          <a:ln>
            <a:noFill/>
          </a:ln>
        </p:spPr>
        <p:txBody>
          <a:bodyPr lIns="91425" tIns="91425" rIns="91425" bIns="91425" anchor="ctr" anchorCtr="0">
            <a:noAutofit/>
          </a:bodyPr>
          <a:lstStyle/>
          <a:p>
            <a:pPr lvl="0" rtl="0">
              <a:spcBef>
                <a:spcPts val="0"/>
              </a:spcBef>
              <a:buNone/>
            </a:pPr>
            <a:r>
              <a:rPr lang="en" sz="1100" u="sng">
                <a:solidFill>
                  <a:schemeClr val="hlink"/>
                </a:solidFill>
                <a:hlinkClick r:id="rId3"/>
              </a:rPr>
              <a:t>http://www.in.gov/dwd/abe/files/TASC%20_EducatorTraining.pdf</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HiSet </a:t>
            </a:r>
          </a:p>
        </p:txBody>
      </p:sp>
      <p:sp>
        <p:nvSpPr>
          <p:cNvPr id="85" name="Shape 85"/>
          <p:cNvSpPr txBox="1"/>
          <p:nvPr/>
        </p:nvSpPr>
        <p:spPr>
          <a:xfrm>
            <a:off x="881100" y="1141725"/>
            <a:ext cx="7710300" cy="3334800"/>
          </a:xfrm>
          <a:prstGeom prst="rect">
            <a:avLst/>
          </a:prstGeom>
          <a:noFill/>
          <a:ln>
            <a:noFill/>
          </a:ln>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en" sz="1800" b="1"/>
              <a:t>Understand the concept of a function and use function notation</a:t>
            </a:r>
          </a:p>
          <a:p>
            <a:pPr lvl="0" rtl="0">
              <a:spcBef>
                <a:spcPts val="0"/>
              </a:spcBef>
              <a:buNone/>
            </a:pPr>
            <a:endParaRPr sz="1800" b="1"/>
          </a:p>
          <a:p>
            <a:pPr marL="457200" lvl="0" indent="-342900" rtl="0">
              <a:spcBef>
                <a:spcPts val="0"/>
              </a:spcBef>
              <a:buClr>
                <a:srgbClr val="000000"/>
              </a:buClr>
              <a:buSzPct val="100000"/>
              <a:buFont typeface="Arial"/>
              <a:buChar char="●"/>
            </a:pPr>
            <a:r>
              <a:rPr lang="en" sz="1800" b="1"/>
              <a:t>Build a function that models a relationship between two quantities</a:t>
            </a:r>
          </a:p>
          <a:p>
            <a:pPr lvl="0" rtl="0">
              <a:spcBef>
                <a:spcPts val="0"/>
              </a:spcBef>
              <a:buNone/>
            </a:pPr>
            <a:endParaRPr sz="1800" b="1"/>
          </a:p>
          <a:p>
            <a:pPr marL="457200" lvl="0" indent="-342900" rtl="0">
              <a:spcBef>
                <a:spcPts val="0"/>
              </a:spcBef>
              <a:buClr>
                <a:srgbClr val="000000"/>
              </a:buClr>
              <a:buSzPct val="100000"/>
              <a:buFont typeface="Arial"/>
              <a:buChar char="●"/>
            </a:pPr>
            <a:r>
              <a:rPr lang="en" sz="1800" b="1"/>
              <a:t>Construct and compare linear, quadratic, and exponential models and solve problems</a:t>
            </a:r>
          </a:p>
          <a:p>
            <a:pPr lvl="0" rtl="0">
              <a:spcBef>
                <a:spcPts val="0"/>
              </a:spcBef>
              <a:buNone/>
            </a:pPr>
            <a:endParaRPr sz="1800" b="1"/>
          </a:p>
          <a:p>
            <a:pPr marL="457200" lvl="0" indent="-342900">
              <a:spcBef>
                <a:spcPts val="0"/>
              </a:spcBef>
              <a:buClr>
                <a:srgbClr val="000000"/>
              </a:buClr>
              <a:buSzPct val="100000"/>
              <a:buFont typeface="Arial"/>
              <a:buChar char="●"/>
            </a:pPr>
            <a:r>
              <a:rPr lang="en" sz="1800" b="1"/>
              <a:t>Interpret expressions for functions in terms of the situation they model</a:t>
            </a:r>
          </a:p>
        </p:txBody>
      </p:sp>
      <p:sp>
        <p:nvSpPr>
          <p:cNvPr id="86" name="Shape 86"/>
          <p:cNvSpPr txBox="1"/>
          <p:nvPr/>
        </p:nvSpPr>
        <p:spPr>
          <a:xfrm>
            <a:off x="5002150" y="3861875"/>
            <a:ext cx="3860400" cy="467700"/>
          </a:xfrm>
          <a:prstGeom prst="rect">
            <a:avLst/>
          </a:prstGeom>
          <a:noFill/>
          <a:ln>
            <a:noFill/>
          </a:ln>
        </p:spPr>
        <p:txBody>
          <a:bodyPr lIns="91425" tIns="91425" rIns="91425" bIns="91425" anchor="ctr" anchorCtr="0">
            <a:noAutofit/>
          </a:bodyPr>
          <a:lstStyle/>
          <a:p>
            <a:pPr lvl="0" rtl="0">
              <a:spcBef>
                <a:spcPts val="0"/>
              </a:spcBef>
              <a:buNone/>
            </a:pPr>
            <a:r>
              <a:rPr lang="en" sz="1100" u="sng">
                <a:solidFill>
                  <a:schemeClr val="hlink"/>
                </a:solidFill>
                <a:hlinkClick r:id="rId3"/>
              </a:rPr>
              <a:t>http://hiset.ets.org/s/pdf/college_career_readiness.pdf</a:t>
            </a:r>
          </a:p>
        </p:txBody>
      </p:sp>
      <p:sp>
        <p:nvSpPr>
          <p:cNvPr id="87" name="Shape 87"/>
          <p:cNvSpPr txBox="1"/>
          <p:nvPr/>
        </p:nvSpPr>
        <p:spPr>
          <a:xfrm>
            <a:off x="135650" y="237375"/>
            <a:ext cx="8783700" cy="678299"/>
          </a:xfrm>
          <a:prstGeom prst="rect">
            <a:avLst/>
          </a:prstGeom>
          <a:noFill/>
          <a:ln>
            <a:noFill/>
          </a:ln>
        </p:spPr>
        <p:txBody>
          <a:bodyPr lIns="91425" tIns="91425" rIns="91425" bIns="91425" anchor="t" anchorCtr="0">
            <a:noAutofit/>
          </a:bodyPr>
          <a:lstStyle/>
          <a:p>
            <a:pPr lvl="0" algn="ctr" rtl="0">
              <a:spcBef>
                <a:spcPts val="0"/>
              </a:spcBef>
              <a:buNone/>
            </a:pPr>
            <a:r>
              <a:rPr lang="en" sz="1800"/>
              <a:t>Candidates should understand patterns, relations, and functions. Topics may include linear functions and inequalities as well as nonlinear functional relations.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1780225" y="331200"/>
            <a:ext cx="5209200" cy="4481100"/>
          </a:xfrm>
          <a:prstGeom prst="rect">
            <a:avLst/>
          </a:prstGeom>
          <a:noFill/>
          <a:ln w="28575" cap="flat">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“Show me what 6 x 7 would look like on graph paper.”</a:t>
            </a:r>
          </a:p>
        </p:txBody>
      </p:sp>
      <p:pic>
        <p:nvPicPr>
          <p:cNvPr id="98" name="Shape 98"/>
          <p:cNvPicPr preferRelativeResize="0"/>
          <p:nvPr/>
        </p:nvPicPr>
        <p:blipFill>
          <a:blip r:embed="rId3">
            <a:alphaModFix/>
          </a:blip>
          <a:stretch>
            <a:fillRect/>
          </a:stretch>
        </p:blipFill>
        <p:spPr>
          <a:xfrm>
            <a:off x="1871425" y="112800"/>
            <a:ext cx="5461199" cy="4095900"/>
          </a:xfrm>
          <a:prstGeom prst="rect">
            <a:avLst/>
          </a:prstGeom>
          <a:noFill/>
          <a:ln w="38100" cap="flat">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aphicFrame>
        <p:nvGraphicFramePr>
          <p:cNvPr id="103" name="Shape 103"/>
          <p:cNvGraphicFramePr/>
          <p:nvPr/>
        </p:nvGraphicFramePr>
        <p:xfrm>
          <a:off x="4765925" y="1389075"/>
          <a:ext cx="3505250" cy="2781250"/>
        </p:xfrm>
        <a:graphic>
          <a:graphicData uri="http://schemas.openxmlformats.org/drawingml/2006/table">
            <a:tbl>
              <a:tblPr firstRow="1" bandRow="1">
                <a:noFill/>
                <a:tableStyleId>{1001C681-6B54-4829-86B0-20D0A0701332}</a:tableStyleId>
              </a:tblPr>
              <a:tblGrid>
                <a:gridCol w="350525"/>
                <a:gridCol w="350525"/>
                <a:gridCol w="350525"/>
                <a:gridCol w="350525"/>
                <a:gridCol w="350525"/>
                <a:gridCol w="350525"/>
                <a:gridCol w="350525"/>
                <a:gridCol w="350525"/>
                <a:gridCol w="350525"/>
                <a:gridCol w="350525"/>
              </a:tblGrid>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r h="278125">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c>
                  <a:txBody>
                    <a:bodyPr/>
                    <a:lstStyle/>
                    <a:p>
                      <a:pPr marL="0" lvl="0" algn="l" rtl="0">
                        <a:spcBef>
                          <a:spcPts val="0"/>
                        </a:spcBef>
                        <a:buNone/>
                      </a:pPr>
                      <a:endParaRPr sz="1100"/>
                    </a:p>
                  </a:txBody>
                  <a:tcPr marL="91450" marR="91450" marT="34300" marB="34300">
                    <a:solidFill>
                      <a:schemeClr val="lt1"/>
                    </a:solidFill>
                  </a:tcPr>
                </a:tc>
              </a:tr>
            </a:tbl>
          </a:graphicData>
        </a:graphic>
      </p:graphicFrame>
      <p:sp>
        <p:nvSpPr>
          <p:cNvPr id="104" name="Shape 104"/>
          <p:cNvSpPr txBox="1"/>
          <p:nvPr/>
        </p:nvSpPr>
        <p:spPr>
          <a:xfrm>
            <a:off x="2479925" y="4360875"/>
            <a:ext cx="8153399" cy="2768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rgbClr val="FFFFFF"/>
              </a:solidFill>
              <a:latin typeface="Calibri"/>
              <a:ea typeface="Calibri"/>
              <a:cs typeface="Calibri"/>
              <a:sym typeface="Calibri"/>
            </a:endParaRPr>
          </a:p>
        </p:txBody>
      </p:sp>
      <p:sp>
        <p:nvSpPr>
          <p:cNvPr id="105" name="Shape 105"/>
          <p:cNvSpPr/>
          <p:nvPr/>
        </p:nvSpPr>
        <p:spPr>
          <a:xfrm>
            <a:off x="5484225" y="1940600"/>
            <a:ext cx="2455799" cy="1678200"/>
          </a:xfrm>
          <a:prstGeom prst="rect">
            <a:avLst/>
          </a:prstGeom>
          <a:noFill/>
          <a:ln w="38100" cap="flat">
            <a:solidFill>
              <a:srgbClr val="0000FF"/>
            </a:solidFill>
            <a:prstDash val="solid"/>
            <a:round/>
            <a:headEnd type="none" w="med" len="med"/>
            <a:tailEnd type="none" w="med" len="med"/>
          </a:ln>
        </p:spPr>
        <p:txBody>
          <a:bodyPr lIns="91425" tIns="91425" rIns="91425" bIns="91425" anchor="t" anchorCtr="0">
            <a:noAutofit/>
          </a:bodyPr>
          <a:lstStyle/>
          <a:p>
            <a:pPr>
              <a:spcBef>
                <a:spcPts val="0"/>
              </a:spcBef>
              <a:buNone/>
            </a:pPr>
            <a:endParaRPr/>
          </a:p>
        </p:txBody>
      </p:sp>
      <p:sp>
        <p:nvSpPr>
          <p:cNvPr id="106" name="Shape 106"/>
          <p:cNvSpPr txBox="1"/>
          <p:nvPr/>
        </p:nvSpPr>
        <p:spPr>
          <a:xfrm>
            <a:off x="5794875" y="1389075"/>
            <a:ext cx="1524299" cy="656100"/>
          </a:xfrm>
          <a:prstGeom prst="rect">
            <a:avLst/>
          </a:prstGeom>
          <a:noFill/>
          <a:ln>
            <a:noFill/>
          </a:ln>
        </p:spPr>
        <p:txBody>
          <a:bodyPr lIns="91425" tIns="91425" rIns="91425" bIns="91425" anchor="ctr" anchorCtr="0">
            <a:noAutofit/>
          </a:bodyPr>
          <a:lstStyle/>
          <a:p>
            <a:pPr lvl="0" rtl="0">
              <a:spcBef>
                <a:spcPts val="0"/>
              </a:spcBef>
              <a:buNone/>
            </a:pPr>
            <a:r>
              <a:rPr lang="en" sz="4000" b="1">
                <a:solidFill>
                  <a:srgbClr val="0000FF"/>
                </a:solidFill>
                <a:latin typeface="Calibri"/>
                <a:ea typeface="Calibri"/>
                <a:cs typeface="Calibri"/>
                <a:sym typeface="Calibri"/>
              </a:rPr>
              <a:t>4   +</a:t>
            </a:r>
          </a:p>
        </p:txBody>
      </p:sp>
      <p:sp>
        <p:nvSpPr>
          <p:cNvPr id="107" name="Shape 107"/>
          <p:cNvSpPr txBox="1"/>
          <p:nvPr/>
        </p:nvSpPr>
        <p:spPr>
          <a:xfrm>
            <a:off x="4941825" y="2416000"/>
            <a:ext cx="457200" cy="531000"/>
          </a:xfrm>
          <a:prstGeom prst="rect">
            <a:avLst/>
          </a:prstGeom>
          <a:noFill/>
          <a:ln>
            <a:noFill/>
          </a:ln>
        </p:spPr>
        <p:txBody>
          <a:bodyPr lIns="91425" tIns="91425" rIns="91425" bIns="91425" anchor="ctr" anchorCtr="0">
            <a:noAutofit/>
          </a:bodyPr>
          <a:lstStyle/>
          <a:p>
            <a:pPr lvl="0" rtl="0">
              <a:spcBef>
                <a:spcPts val="0"/>
              </a:spcBef>
              <a:buNone/>
            </a:pPr>
            <a:r>
              <a:rPr lang="en" sz="4000" b="1">
                <a:solidFill>
                  <a:srgbClr val="0000FF"/>
                </a:solidFill>
                <a:latin typeface="Calibri"/>
                <a:ea typeface="Calibri"/>
                <a:cs typeface="Calibri"/>
                <a:sym typeface="Calibri"/>
              </a:rPr>
              <a:t>6</a:t>
            </a:r>
          </a:p>
        </p:txBody>
      </p:sp>
      <p:sp>
        <p:nvSpPr>
          <p:cNvPr id="108" name="Shape 108"/>
          <p:cNvSpPr txBox="1"/>
          <p:nvPr/>
        </p:nvSpPr>
        <p:spPr>
          <a:xfrm>
            <a:off x="6978175" y="1389075"/>
            <a:ext cx="568500" cy="656100"/>
          </a:xfrm>
          <a:prstGeom prst="rect">
            <a:avLst/>
          </a:prstGeom>
          <a:noFill/>
          <a:ln>
            <a:noFill/>
          </a:ln>
        </p:spPr>
        <p:txBody>
          <a:bodyPr lIns="91425" tIns="91425" rIns="91425" bIns="91425" anchor="ctr" anchorCtr="0">
            <a:noAutofit/>
          </a:bodyPr>
          <a:lstStyle/>
          <a:p>
            <a:pPr lvl="0" rtl="0">
              <a:spcBef>
                <a:spcPts val="0"/>
              </a:spcBef>
              <a:buNone/>
            </a:pPr>
            <a:r>
              <a:rPr lang="en" sz="4000" b="1">
                <a:solidFill>
                  <a:srgbClr val="0000FF"/>
                </a:solidFill>
                <a:latin typeface="Calibri"/>
                <a:ea typeface="Calibri"/>
                <a:cs typeface="Calibri"/>
                <a:sym typeface="Calibri"/>
              </a:rPr>
              <a:t>3</a:t>
            </a:r>
          </a:p>
        </p:txBody>
      </p:sp>
      <p:cxnSp>
        <p:nvCxnSpPr>
          <p:cNvPr id="109" name="Shape 109"/>
          <p:cNvCxnSpPr/>
          <p:nvPr/>
        </p:nvCxnSpPr>
        <p:spPr>
          <a:xfrm>
            <a:off x="6878175" y="1940600"/>
            <a:ext cx="0" cy="1678200"/>
          </a:xfrm>
          <a:prstGeom prst="straightConnector1">
            <a:avLst/>
          </a:prstGeom>
          <a:noFill/>
          <a:ln w="38100" cap="flat">
            <a:solidFill>
              <a:srgbClr val="0000FF"/>
            </a:solidFill>
            <a:prstDash val="solid"/>
            <a:round/>
            <a:headEnd type="none" w="lg" len="lg"/>
            <a:tailEnd type="none" w="lg" len="lg"/>
          </a:ln>
        </p:spPr>
      </p:cxnSp>
      <p:sp>
        <p:nvSpPr>
          <p:cNvPr id="110" name="Shape 110"/>
          <p:cNvSpPr txBox="1"/>
          <p:nvPr/>
        </p:nvSpPr>
        <p:spPr>
          <a:xfrm>
            <a:off x="5638550" y="2380250"/>
            <a:ext cx="1173600" cy="798899"/>
          </a:xfrm>
          <a:prstGeom prst="rect">
            <a:avLst/>
          </a:prstGeom>
          <a:noFill/>
          <a:ln>
            <a:noFill/>
          </a:ln>
        </p:spPr>
        <p:txBody>
          <a:bodyPr lIns="91425" tIns="91425" rIns="91425" bIns="91425" anchor="ctr" anchorCtr="0">
            <a:noAutofit/>
          </a:bodyPr>
          <a:lstStyle/>
          <a:p>
            <a:pPr lvl="0" rtl="0">
              <a:spcBef>
                <a:spcPts val="0"/>
              </a:spcBef>
              <a:buNone/>
            </a:pPr>
            <a:r>
              <a:rPr lang="en" sz="4000" b="1">
                <a:solidFill>
                  <a:srgbClr val="0000FF"/>
                </a:solidFill>
                <a:latin typeface="Calibri"/>
                <a:ea typeface="Calibri"/>
                <a:cs typeface="Calibri"/>
                <a:sym typeface="Calibri"/>
              </a:rPr>
              <a:t>24</a:t>
            </a:r>
          </a:p>
        </p:txBody>
      </p:sp>
      <p:sp>
        <p:nvSpPr>
          <p:cNvPr id="111" name="Shape 111"/>
          <p:cNvSpPr txBox="1"/>
          <p:nvPr/>
        </p:nvSpPr>
        <p:spPr>
          <a:xfrm>
            <a:off x="6944200" y="2292350"/>
            <a:ext cx="1011000" cy="974700"/>
          </a:xfrm>
          <a:prstGeom prst="rect">
            <a:avLst/>
          </a:prstGeom>
          <a:noFill/>
          <a:ln>
            <a:noFill/>
          </a:ln>
        </p:spPr>
        <p:txBody>
          <a:bodyPr lIns="91425" tIns="91425" rIns="91425" bIns="91425" anchor="ctr" anchorCtr="0">
            <a:noAutofit/>
          </a:bodyPr>
          <a:lstStyle/>
          <a:p>
            <a:pPr lvl="0" rtl="0">
              <a:spcBef>
                <a:spcPts val="0"/>
              </a:spcBef>
              <a:buNone/>
            </a:pPr>
            <a:r>
              <a:rPr lang="en" sz="4000" b="1">
                <a:solidFill>
                  <a:srgbClr val="0000FF"/>
                </a:solidFill>
                <a:latin typeface="Calibri"/>
                <a:ea typeface="Calibri"/>
                <a:cs typeface="Calibri"/>
                <a:sym typeface="Calibri"/>
              </a:rPr>
              <a:t>18</a:t>
            </a:r>
          </a:p>
        </p:txBody>
      </p:sp>
      <p:sp>
        <p:nvSpPr>
          <p:cNvPr id="112" name="Shape 112"/>
          <p:cNvSpPr txBox="1"/>
          <p:nvPr/>
        </p:nvSpPr>
        <p:spPr>
          <a:xfrm>
            <a:off x="1461850" y="515225"/>
            <a:ext cx="3023099" cy="939900"/>
          </a:xfrm>
          <a:prstGeom prst="rect">
            <a:avLst/>
          </a:prstGeom>
          <a:noFill/>
          <a:ln>
            <a:noFill/>
          </a:ln>
        </p:spPr>
        <p:txBody>
          <a:bodyPr lIns="91425" tIns="91425" rIns="91425" bIns="91425" anchor="t" anchorCtr="0">
            <a:noAutofit/>
          </a:bodyPr>
          <a:lstStyle/>
          <a:p>
            <a:pPr lvl="0" rtl="0">
              <a:spcBef>
                <a:spcPts val="0"/>
              </a:spcBef>
              <a:buNone/>
            </a:pPr>
            <a:r>
              <a:rPr lang="en" sz="3600"/>
              <a:t>4 + 3</a:t>
            </a:r>
          </a:p>
          <a:p>
            <a:pPr lvl="0" rtl="0">
              <a:spcBef>
                <a:spcPts val="0"/>
              </a:spcBef>
              <a:buNone/>
            </a:pPr>
            <a:r>
              <a:rPr lang="en" sz="3600" u="sng"/>
              <a:t>   x 6</a:t>
            </a:r>
          </a:p>
          <a:p>
            <a:pPr lvl="0" rtl="0">
              <a:spcBef>
                <a:spcPts val="0"/>
              </a:spcBef>
              <a:buNone/>
            </a:pPr>
            <a:r>
              <a:rPr lang="en" sz="3600"/>
              <a:t>    18</a:t>
            </a:r>
          </a:p>
          <a:p>
            <a:pPr lvl="0" rtl="0">
              <a:spcBef>
                <a:spcPts val="0"/>
              </a:spcBef>
              <a:buNone/>
            </a:pPr>
            <a:r>
              <a:rPr lang="en" sz="3600" u="sng"/>
              <a:t>    24</a:t>
            </a:r>
          </a:p>
          <a:p>
            <a:pPr lvl="0" rtl="0">
              <a:spcBef>
                <a:spcPts val="0"/>
              </a:spcBef>
              <a:buNone/>
            </a:pPr>
            <a:r>
              <a:rPr lang="en" sz="3600"/>
              <a:t>    42</a:t>
            </a:r>
          </a:p>
        </p:txBody>
      </p:sp>
      <p:sp>
        <p:nvSpPr>
          <p:cNvPr id="113" name="Shape 113"/>
          <p:cNvSpPr txBox="1">
            <a:spLocks noGrp="1"/>
          </p:cNvSpPr>
          <p:nvPr>
            <p:ph type="body" idx="1"/>
          </p:nvPr>
        </p:nvSpPr>
        <p:spPr>
          <a:xfrm>
            <a:off x="457200" y="4406309"/>
            <a:ext cx="8229600" cy="519599"/>
          </a:xfrm>
          <a:prstGeom prst="rect">
            <a:avLst/>
          </a:prstGeom>
        </p:spPr>
        <p:txBody>
          <a:bodyPr lIns="91425" tIns="91425" rIns="91425" bIns="91425" anchor="ctr" anchorCtr="0">
            <a:noAutofit/>
          </a:bodyPr>
          <a:lstStyle/>
          <a:p>
            <a:pPr>
              <a:spcBef>
                <a:spcPts val="0"/>
              </a:spcBef>
              <a:buNone/>
            </a:pPr>
            <a:r>
              <a:rPr lang="en"/>
              <a:t>The Distributive Property</a:t>
            </a:r>
          </a:p>
        </p:txBody>
      </p:sp>
      <p:sp>
        <p:nvSpPr>
          <p:cNvPr id="114" name="Shape 114"/>
          <p:cNvSpPr txBox="1"/>
          <p:nvPr/>
        </p:nvSpPr>
        <p:spPr>
          <a:xfrm>
            <a:off x="5484225" y="259975"/>
            <a:ext cx="3289500" cy="847799"/>
          </a:xfrm>
          <a:prstGeom prst="rect">
            <a:avLst/>
          </a:prstGeom>
          <a:noFill/>
          <a:ln>
            <a:noFill/>
          </a:ln>
        </p:spPr>
        <p:txBody>
          <a:bodyPr lIns="91425" tIns="91425" rIns="91425" bIns="91425" anchor="t" anchorCtr="0">
            <a:noAutofit/>
          </a:bodyPr>
          <a:lstStyle/>
          <a:p>
            <a:pPr>
              <a:spcBef>
                <a:spcPts val="0"/>
              </a:spcBef>
              <a:buNone/>
            </a:pPr>
            <a:r>
              <a:rPr lang="en" sz="3600"/>
              <a:t>6(4 + 3)</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1970</Words>
  <Application>Microsoft Office PowerPoint</Application>
  <PresentationFormat>On-screen Show (16:9)</PresentationFormat>
  <Paragraphs>216</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modern</vt:lpstr>
      <vt:lpstr>modern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Helmuth</dc:creator>
  <cp:lastModifiedBy>Patricia</cp:lastModifiedBy>
  <cp:revision>1</cp:revision>
  <dcterms:modified xsi:type="dcterms:W3CDTF">2015-05-07T23:14:32Z</dcterms:modified>
</cp:coreProperties>
</file>