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ctiveX/activeX1.xml" ContentType="application/vnd.ms-office.activeX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60" r:id="rId4"/>
    <p:sldId id="281" r:id="rId5"/>
    <p:sldId id="277" r:id="rId6"/>
    <p:sldId id="278" r:id="rId7"/>
    <p:sldId id="279" r:id="rId8"/>
    <p:sldId id="262" r:id="rId9"/>
    <p:sldId id="289" r:id="rId10"/>
    <p:sldId id="285" r:id="rId11"/>
    <p:sldId id="275" r:id="rId12"/>
    <p:sldId id="276" r:id="rId13"/>
    <p:sldId id="265" r:id="rId14"/>
    <p:sldId id="266" r:id="rId15"/>
    <p:sldId id="270" r:id="rId16"/>
    <p:sldId id="301" r:id="rId17"/>
    <p:sldId id="302" r:id="rId18"/>
    <p:sldId id="303" r:id="rId19"/>
    <p:sldId id="268" r:id="rId20"/>
    <p:sldId id="288" r:id="rId21"/>
    <p:sldId id="283" r:id="rId22"/>
    <p:sldId id="306" r:id="rId23"/>
    <p:sldId id="305" r:id="rId24"/>
    <p:sldId id="290" r:id="rId25"/>
    <p:sldId id="291" r:id="rId26"/>
    <p:sldId id="300" r:id="rId27"/>
    <p:sldId id="292" r:id="rId28"/>
    <p:sldId id="293" r:id="rId29"/>
    <p:sldId id="294" r:id="rId30"/>
    <p:sldId id="295" r:id="rId31"/>
    <p:sldId id="297" r:id="rId32"/>
    <p:sldId id="296" r:id="rId33"/>
    <p:sldId id="298" r:id="rId34"/>
    <p:sldId id="299" r:id="rId35"/>
    <p:sldId id="280" r:id="rId36"/>
    <p:sldId id="286" r:id="rId37"/>
    <p:sldId id="304" r:id="rId38"/>
    <p:sldId id="287" r:id="rId39"/>
    <p:sldId id="274" r:id="rId4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2A3"/>
    <a:srgbClr val="F1A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212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212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C904C7FC-A9BC-4F7C-B65F-D7D1D8E256ED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37840" cy="46212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72378"/>
            <a:ext cx="3037840" cy="46212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AB2AB49A-9E07-48F0-9B37-B104CEB53C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8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09DF88CC-740F-4E62-8196-685039FE73F6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1"/>
            <a:ext cx="5607050" cy="3636963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525"/>
            <a:ext cx="3038475" cy="4635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2EA9ACEA-E0B9-4B57-9CB7-276085F76F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8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ACEA-E0B9-4B57-9CB7-276085F76FF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78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ACEA-E0B9-4B57-9CB7-276085F76FF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24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ACEA-E0B9-4B57-9CB7-276085F76FF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34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ACEA-E0B9-4B57-9CB7-276085F76FF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88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ACEA-E0B9-4B57-9CB7-276085F76FF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14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http://www.thecb.state.tx.us/reports/PDF/7187.PDF?CFID=36478209&amp;CFTOKEN=71863495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ACEA-E0B9-4B57-9CB7-276085F76FF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09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</a:t>
            </a:r>
            <a:r>
              <a:rPr lang="en-US" dirty="0" smtClean="0"/>
              <a:t>http://www.thecb.state.tx.us/reports/PDF/7187.PDF?CFID=36478209&amp;CFTOKEN=71863495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ACEA-E0B9-4B57-9CB7-276085F76FF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43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 http://www.thecb.state.tx.us/reports/PDF/7187.PDF?CFID=36478209&amp;CFTOKEN=71863495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ACEA-E0B9-4B57-9CB7-276085F76FF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4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ACEA-E0B9-4B57-9CB7-276085F76FF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08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ACEA-E0B9-4B57-9CB7-276085F76FF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23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http://www.thecb.state.tx.us/reports/PDF/7187.PDF?CFID=36478209&amp;CFTOKEN=71863495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ACEA-E0B9-4B57-9CB7-276085F76FF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4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ACEA-E0B9-4B57-9CB7-276085F76FF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914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ACEA-E0B9-4B57-9CB7-276085F76FF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1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ACEA-E0B9-4B57-9CB7-276085F76F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03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ACEA-E0B9-4B57-9CB7-276085F76FF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44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ACEA-E0B9-4B57-9CB7-276085F76FF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55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ACEA-E0B9-4B57-9CB7-276085F76FF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21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ACEA-E0B9-4B57-9CB7-276085F76FF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33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ACEA-E0B9-4B57-9CB7-276085F76FF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90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ACEA-E0B9-4B57-9CB7-276085F76FF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18B-8966-4C69-9D6B-57D1EE4EF2FC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91DB-A0B7-489F-A05F-E82889BA84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45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18B-8966-4C69-9D6B-57D1EE4EF2FC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91DB-A0B7-489F-A05F-E82889BA84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99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18B-8966-4C69-9D6B-57D1EE4EF2FC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91DB-A0B7-489F-A05F-E82889BA84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476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18B-8966-4C69-9D6B-57D1EE4EF2FC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91DB-A0B7-489F-A05F-E82889BA84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6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18B-8966-4C69-9D6B-57D1EE4EF2FC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91DB-A0B7-489F-A05F-E82889BA84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588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18B-8966-4C69-9D6B-57D1EE4EF2FC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91DB-A0B7-489F-A05F-E82889BA84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5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18B-8966-4C69-9D6B-57D1EE4EF2FC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91DB-A0B7-489F-A05F-E82889BA84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05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18B-8966-4C69-9D6B-57D1EE4EF2FC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91DB-A0B7-489F-A05F-E82889BA84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34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18B-8966-4C69-9D6B-57D1EE4EF2FC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91DB-A0B7-489F-A05F-E82889BA84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88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18B-8966-4C69-9D6B-57D1EE4EF2FC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91DB-A0B7-489F-A05F-E82889BA84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93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18B-8966-4C69-9D6B-57D1EE4EF2FC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91DB-A0B7-489F-A05F-E82889BA84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42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18B-8966-4C69-9D6B-57D1EE4EF2FC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91DB-A0B7-489F-A05F-E82889BA84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93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18B-8966-4C69-9D6B-57D1EE4EF2FC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91DB-A0B7-489F-A05F-E82889BA84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72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18B-8966-4C69-9D6B-57D1EE4EF2FC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91DB-A0B7-489F-A05F-E82889BA84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1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18B-8966-4C69-9D6B-57D1EE4EF2FC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91DB-A0B7-489F-A05F-E82889BA84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18B-8966-4C69-9D6B-57D1EE4EF2FC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91DB-A0B7-489F-A05F-E82889BA84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80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0F18B-8966-4C69-9D6B-57D1EE4EF2FC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C991DB-A0B7-489F-A05F-E82889BA84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67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hyperlink" Target="https://www.ted.com/talks/angela_lee_duckworth_the_key_to_success_grit?language=en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amy.axtell@sjcd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obert.sandhaas@sjcd.edu" TargetMode="External"/><Relationship Id="rId4" Type="http://schemas.openxmlformats.org/officeDocument/2006/relationships/hyperlink" Target="mailto:myrna.valdez@sjcd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010400" cy="2895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Intentional Connections:</a:t>
            </a:r>
            <a:br>
              <a:rPr lang="en-US" sz="4000" dirty="0" smtClean="0"/>
            </a:br>
            <a:r>
              <a:rPr lang="en-US" sz="4000" dirty="0" smtClean="0"/>
              <a:t>Providing Low Level Students  with Pathways to Success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724400"/>
            <a:ext cx="6553200" cy="457200"/>
          </a:xfrm>
        </p:spPr>
        <p:txBody>
          <a:bodyPr>
            <a:noAutofit/>
          </a:bodyPr>
          <a:lstStyle/>
          <a:p>
            <a:pPr algn="ctr"/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86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533400"/>
            <a:ext cx="57912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Examples of Life Issues </a:t>
            </a:r>
            <a:br>
              <a:rPr lang="en-US" dirty="0" smtClean="0"/>
            </a:br>
            <a:r>
              <a:rPr lang="en-US" dirty="0" smtClean="0"/>
              <a:t>Students Face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09800"/>
            <a:ext cx="7467600" cy="3581400"/>
          </a:xfrm>
        </p:spPr>
        <p:txBody>
          <a:bodyPr numCol="3">
            <a:normAutofit/>
          </a:bodyPr>
          <a:lstStyle/>
          <a:p>
            <a:r>
              <a:rPr lang="en-US" dirty="0" smtClean="0"/>
              <a:t>Abuse</a:t>
            </a:r>
          </a:p>
          <a:p>
            <a:r>
              <a:rPr lang="en-US" dirty="0" smtClean="0"/>
              <a:t>Pregnancy</a:t>
            </a:r>
          </a:p>
          <a:p>
            <a:r>
              <a:rPr lang="en-US" dirty="0" smtClean="0"/>
              <a:t>Abortion</a:t>
            </a:r>
          </a:p>
          <a:p>
            <a:r>
              <a:rPr lang="en-US" dirty="0" smtClean="0"/>
              <a:t>Murder</a:t>
            </a:r>
          </a:p>
          <a:p>
            <a:r>
              <a:rPr lang="en-US" dirty="0" smtClean="0"/>
              <a:t>Suicide</a:t>
            </a:r>
          </a:p>
          <a:p>
            <a:r>
              <a:rPr lang="en-US" dirty="0" smtClean="0"/>
              <a:t>Drugs</a:t>
            </a:r>
          </a:p>
          <a:p>
            <a:r>
              <a:rPr lang="en-US" dirty="0" smtClean="0"/>
              <a:t>Eviction</a:t>
            </a:r>
          </a:p>
          <a:p>
            <a:r>
              <a:rPr lang="en-US" dirty="0" smtClean="0"/>
              <a:t>Money</a:t>
            </a:r>
          </a:p>
          <a:p>
            <a:r>
              <a:rPr lang="en-US" dirty="0" smtClean="0"/>
              <a:t>Financial Aid</a:t>
            </a:r>
          </a:p>
          <a:p>
            <a:r>
              <a:rPr lang="en-US" dirty="0" smtClean="0"/>
              <a:t>Parents</a:t>
            </a:r>
          </a:p>
          <a:p>
            <a:r>
              <a:rPr lang="en-US" dirty="0" smtClean="0"/>
              <a:t>Self esteem</a:t>
            </a:r>
          </a:p>
          <a:p>
            <a:r>
              <a:rPr lang="en-US" dirty="0" smtClean="0"/>
              <a:t>Divorce</a:t>
            </a:r>
          </a:p>
          <a:p>
            <a:r>
              <a:rPr lang="en-US" dirty="0" smtClean="0"/>
              <a:t>Depression</a:t>
            </a:r>
          </a:p>
          <a:p>
            <a:r>
              <a:rPr lang="en-US" dirty="0" smtClean="0"/>
              <a:t>Incarceration</a:t>
            </a:r>
          </a:p>
          <a:p>
            <a:r>
              <a:rPr lang="en-US" dirty="0" smtClean="0"/>
              <a:t>Lack of student skills</a:t>
            </a:r>
          </a:p>
          <a:p>
            <a:r>
              <a:rPr lang="en-US" dirty="0" smtClean="0"/>
              <a:t>Poor Preparation</a:t>
            </a:r>
          </a:p>
          <a:p>
            <a:r>
              <a:rPr lang="en-US" dirty="0" smtClean="0"/>
              <a:t>Disabilities</a:t>
            </a:r>
          </a:p>
          <a:p>
            <a:r>
              <a:rPr lang="en-US" dirty="0" smtClean="0"/>
              <a:t>ESL</a:t>
            </a:r>
          </a:p>
          <a:p>
            <a:r>
              <a:rPr lang="en-US" dirty="0" smtClean="0"/>
              <a:t>Psychological problems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173787"/>
            <a:ext cx="533400" cy="365125"/>
          </a:xfrm>
          <a:prstGeom prst="rect">
            <a:avLst/>
          </a:prstGeom>
        </p:spPr>
        <p:txBody>
          <a:bodyPr/>
          <a:lstStyle/>
          <a:p>
            <a:fld id="{9FCED034-D90E-6843-B614-47C1A282A39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50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Year of Testing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906336"/>
              </p:ext>
            </p:extLst>
          </p:nvPr>
        </p:nvGraphicFramePr>
        <p:xfrm>
          <a:off x="531639" y="2057400"/>
          <a:ext cx="6783562" cy="356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932"/>
                <a:gridCol w="1627210"/>
                <a:gridCol w="1627210"/>
                <a:gridCol w="1627210"/>
              </a:tblGrid>
              <a:tr h="4650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/>
                </a:tc>
              </a:tr>
              <a:tr h="1034934">
                <a:tc>
                  <a:txBody>
                    <a:bodyPr/>
                    <a:lstStyle/>
                    <a:p>
                      <a:r>
                        <a:rPr lang="en-US" dirty="0" smtClean="0"/>
                        <a:t>ABE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2,901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2,232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2,212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34934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DEVELOPMENTAL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2,479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1,711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2,407</a:t>
                      </a:r>
                      <a:endParaRPr lang="en-US" dirty="0"/>
                    </a:p>
                  </a:txBody>
                  <a:tcPr/>
                </a:tc>
              </a:tr>
              <a:tr h="1034934">
                <a:tc>
                  <a:txBody>
                    <a:bodyPr/>
                    <a:lstStyle/>
                    <a:p>
                      <a:r>
                        <a:rPr lang="en-US" dirty="0" smtClean="0"/>
                        <a:t>COLLEGE READY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1,795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3,153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1,318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094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ABE Levels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392167"/>
              </p:ext>
            </p:extLst>
          </p:nvPr>
        </p:nvGraphicFramePr>
        <p:xfrm>
          <a:off x="304800" y="1927942"/>
          <a:ext cx="68881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040"/>
                <a:gridCol w="1722040"/>
                <a:gridCol w="1722040"/>
                <a:gridCol w="1722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ABE Levels</a:t>
                      </a:r>
                      <a:endParaRPr lang="en-US" dirty="0"/>
                    </a:p>
                  </a:txBody>
                  <a:tcPr marL="82658" marR="82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marL="82658" marR="82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 marL="82658" marR="82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 marL="82658" marR="8265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525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863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850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1,019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433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704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295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615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164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169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 marL="82658" marR="8265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086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Structure of 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086600" cy="4749728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Provide intensive mentoring and support in a learning community (LC)</a:t>
            </a:r>
          </a:p>
          <a:p>
            <a:pPr lvl="1"/>
            <a:r>
              <a:rPr lang="en-US" sz="2000" dirty="0" smtClean="0"/>
              <a:t>LC improve students learning experience </a:t>
            </a:r>
          </a:p>
          <a:p>
            <a:pPr lvl="1"/>
            <a:r>
              <a:rPr lang="en-US" sz="2000" dirty="0" smtClean="0"/>
              <a:t>Improved learning outcomes</a:t>
            </a:r>
          </a:p>
          <a:p>
            <a:pPr lvl="1"/>
            <a:r>
              <a:rPr lang="en-US" sz="2000" dirty="0" smtClean="0"/>
              <a:t>Quicker pathway through English </a:t>
            </a:r>
            <a:r>
              <a:rPr lang="en-US" sz="2000" dirty="0"/>
              <a:t>requirements(MDRC</a:t>
            </a:r>
            <a:r>
              <a:rPr lang="en-US" sz="2000" dirty="0" smtClean="0"/>
              <a:t>)</a:t>
            </a:r>
          </a:p>
          <a:p>
            <a:r>
              <a:rPr lang="en-US" sz="2000" b="1" dirty="0" smtClean="0"/>
              <a:t>Provide deliberate pathways for students</a:t>
            </a:r>
          </a:p>
          <a:p>
            <a:r>
              <a:rPr lang="en-US" sz="2000" b="1" dirty="0" smtClean="0"/>
              <a:t>Connect students to college program and workforce</a:t>
            </a:r>
          </a:p>
          <a:p>
            <a:r>
              <a:rPr lang="en-US" sz="2000" b="1" dirty="0" smtClean="0"/>
              <a:t>Instruction in needed basic skills</a:t>
            </a:r>
          </a:p>
          <a:p>
            <a:r>
              <a:rPr lang="en-US" sz="2000" b="1" dirty="0" smtClean="0"/>
              <a:t>Guide students in developing definite educational and career plans</a:t>
            </a:r>
          </a:p>
          <a:p>
            <a:r>
              <a:rPr lang="en-US" sz="2000" b="1" dirty="0" smtClean="0"/>
              <a:t>Assist students in realizing they do belong in further educational experiences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4081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010400" cy="4259789"/>
          </a:xfrm>
        </p:spPr>
        <p:txBody>
          <a:bodyPr>
            <a:normAutofit/>
          </a:bodyPr>
          <a:lstStyle/>
          <a:p>
            <a:r>
              <a:rPr lang="en-US" sz="2400" b="1" dirty="0"/>
              <a:t>First semester students placed in </a:t>
            </a:r>
            <a:r>
              <a:rPr lang="en-US" sz="2400" b="1" dirty="0" smtClean="0"/>
              <a:t>Learning </a:t>
            </a:r>
            <a:r>
              <a:rPr lang="en-US" sz="2400" b="1" dirty="0"/>
              <a:t>C</a:t>
            </a:r>
            <a:r>
              <a:rPr lang="en-US" sz="2400" b="1" dirty="0" smtClean="0"/>
              <a:t>ommunity </a:t>
            </a:r>
            <a:r>
              <a:rPr lang="en-US" sz="2400" b="1" dirty="0"/>
              <a:t>consisting of 3 classes:</a:t>
            </a:r>
          </a:p>
          <a:p>
            <a:pPr lvl="1"/>
            <a:r>
              <a:rPr lang="en-US" dirty="0"/>
              <a:t>Student Success </a:t>
            </a:r>
            <a:r>
              <a:rPr lang="en-US" dirty="0" smtClean="0"/>
              <a:t>Class:  	3 </a:t>
            </a:r>
            <a:r>
              <a:rPr lang="en-US" dirty="0"/>
              <a:t>credit hrs. with faculty advisor</a:t>
            </a:r>
          </a:p>
          <a:p>
            <a:pPr lvl="1"/>
            <a:r>
              <a:rPr lang="en-US" dirty="0"/>
              <a:t>Read </a:t>
            </a:r>
            <a:r>
              <a:rPr lang="en-US" dirty="0" smtClean="0"/>
              <a:t>0308:	</a:t>
            </a:r>
            <a:r>
              <a:rPr lang="en-US" dirty="0"/>
              <a:t>	</a:t>
            </a:r>
            <a:r>
              <a:rPr lang="en-US" dirty="0" smtClean="0"/>
              <a:t> 		3 </a:t>
            </a:r>
            <a:r>
              <a:rPr lang="en-US" dirty="0"/>
              <a:t>credit hrs./2hrs. weekly lab</a:t>
            </a:r>
          </a:p>
          <a:p>
            <a:pPr lvl="1"/>
            <a:r>
              <a:rPr lang="en-US" dirty="0"/>
              <a:t>English </a:t>
            </a:r>
            <a:r>
              <a:rPr lang="en-US" dirty="0" smtClean="0"/>
              <a:t>0306: 			3 </a:t>
            </a:r>
            <a:r>
              <a:rPr lang="en-US" dirty="0"/>
              <a:t>credit hrs. /1hr. weekly </a:t>
            </a:r>
            <a:r>
              <a:rPr lang="en-US" dirty="0" smtClean="0"/>
              <a:t>lab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sz="2400" b="1" dirty="0" smtClean="0"/>
              <a:t>Recommended: </a:t>
            </a:r>
            <a:r>
              <a:rPr lang="en-US" sz="2400" b="1" dirty="0"/>
              <a:t>M</a:t>
            </a:r>
            <a:r>
              <a:rPr lang="en-US" sz="2400" b="1" dirty="0" smtClean="0"/>
              <a:t>ath </a:t>
            </a:r>
            <a:r>
              <a:rPr lang="en-US" sz="2400" b="1" dirty="0"/>
              <a:t>not taken until second </a:t>
            </a:r>
            <a:r>
              <a:rPr lang="en-US" sz="2400" b="1" dirty="0" smtClean="0"/>
              <a:t>semester</a:t>
            </a:r>
            <a:endParaRPr lang="en-US" sz="2400" dirty="0"/>
          </a:p>
          <a:p>
            <a:r>
              <a:rPr lang="en-US" sz="2400" b="1" dirty="0"/>
              <a:t>Student Success or Reading Instructor serves as case manager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25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543800" cy="4525963"/>
          </a:xfrm>
        </p:spPr>
        <p:txBody>
          <a:bodyPr/>
          <a:lstStyle/>
          <a:p>
            <a:r>
              <a:rPr lang="en-US" sz="2800" dirty="0"/>
              <a:t>Students complete career assessments (Focus 2) to determine career interests</a:t>
            </a:r>
          </a:p>
          <a:p>
            <a:r>
              <a:rPr lang="en-US" sz="2800" dirty="0"/>
              <a:t>Case Manager schedules meetings with program directors or chairs in their chosen career areas</a:t>
            </a:r>
          </a:p>
          <a:p>
            <a:r>
              <a:rPr lang="en-US" sz="2800" dirty="0"/>
              <a:t>Provide students opportunity to visit class in area of career choice</a:t>
            </a:r>
          </a:p>
          <a:p>
            <a:pPr lvl="1"/>
            <a:r>
              <a:rPr lang="en-US" dirty="0"/>
              <a:t>Opportunity to try out the classes</a:t>
            </a:r>
          </a:p>
          <a:p>
            <a:pPr lvl="1"/>
            <a:r>
              <a:rPr lang="en-US" dirty="0"/>
              <a:t>Decide they if wish to pursue career in that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5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47713" cy="838200"/>
          </a:xfrm>
        </p:spPr>
        <p:txBody>
          <a:bodyPr/>
          <a:lstStyle/>
          <a:p>
            <a:r>
              <a:rPr lang="en-US" dirty="0" smtClean="0"/>
              <a:t>Options for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00113" cy="4364963"/>
          </a:xfrm>
        </p:spPr>
        <p:txBody>
          <a:bodyPr>
            <a:normAutofit fontScale="85000" lnSpcReduction="10000"/>
          </a:bodyPr>
          <a:lstStyle/>
          <a:p>
            <a:r>
              <a:rPr lang="en-US" b="1" i="1" dirty="0" smtClean="0"/>
              <a:t>For those entering not college ready, how can we improve their</a:t>
            </a:r>
          </a:p>
          <a:p>
            <a:pPr marL="0" indent="0">
              <a:buNone/>
            </a:pPr>
            <a:r>
              <a:rPr lang="en-US" b="1" i="1" dirty="0" smtClean="0"/>
              <a:t>retention and completion rates?</a:t>
            </a:r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r>
              <a:rPr lang="en-US" b="1" dirty="0" smtClean="0"/>
              <a:t>STEP 1: Know Your Students</a:t>
            </a:r>
          </a:p>
          <a:p>
            <a:pPr>
              <a:buNone/>
            </a:pPr>
            <a:r>
              <a:rPr lang="en-US" b="1" dirty="0" smtClean="0"/>
              <a:t>STEP 2: Conduct Institutional Needs Analysis –</a:t>
            </a:r>
          </a:p>
          <a:p>
            <a:pPr>
              <a:buNone/>
            </a:pPr>
            <a:r>
              <a:rPr lang="en-US" dirty="0" smtClean="0"/>
              <a:t>• Identify all programs and services for students</a:t>
            </a:r>
          </a:p>
          <a:p>
            <a:pPr>
              <a:buNone/>
            </a:pPr>
            <a:r>
              <a:rPr lang="en-US" dirty="0" smtClean="0"/>
              <a:t>• Academic fields of study (FOS)</a:t>
            </a:r>
          </a:p>
          <a:p>
            <a:pPr>
              <a:buNone/>
            </a:pPr>
            <a:r>
              <a:rPr lang="en-US" dirty="0" smtClean="0"/>
              <a:t>• CTE programs of study (POS) (</a:t>
            </a:r>
            <a:r>
              <a:rPr lang="en-US" b="1" dirty="0" smtClean="0"/>
              <a:t>level 1, 2 certificates)</a:t>
            </a:r>
          </a:p>
          <a:p>
            <a:pPr>
              <a:buNone/>
            </a:pPr>
            <a:r>
              <a:rPr lang="en-US" dirty="0" smtClean="0"/>
              <a:t>• CE technical certificates (articulated)</a:t>
            </a:r>
          </a:p>
          <a:p>
            <a:pPr>
              <a:buNone/>
            </a:pPr>
            <a:r>
              <a:rPr lang="en-US" dirty="0" smtClean="0"/>
              <a:t>• Accelerate TX and Career Pathways</a:t>
            </a:r>
          </a:p>
          <a:p>
            <a:pPr>
              <a:buNone/>
            </a:pPr>
            <a:r>
              <a:rPr lang="en-US" dirty="0" smtClean="0"/>
              <a:t>• Adult Education and Literacy (including ESL and GED)</a:t>
            </a:r>
          </a:p>
          <a:p>
            <a:pPr>
              <a:buNone/>
            </a:pPr>
            <a:r>
              <a:rPr lang="en-US" dirty="0" smtClean="0"/>
              <a:t>• Community programs and services</a:t>
            </a:r>
          </a:p>
          <a:p>
            <a:pPr>
              <a:buNone/>
            </a:pPr>
            <a:r>
              <a:rPr lang="en-US" dirty="0" smtClean="0"/>
              <a:t>• Identify gaps in programs/services for YOUR students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09600"/>
            <a:ext cx="6728712" cy="1320800"/>
          </a:xfrm>
        </p:spPr>
        <p:txBody>
          <a:bodyPr/>
          <a:lstStyle/>
          <a:p>
            <a:r>
              <a:rPr lang="en-US" dirty="0" smtClean="0"/>
              <a:t>Options for Students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9248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/>
              <a:t> </a:t>
            </a:r>
            <a:r>
              <a:rPr lang="en-US" sz="1600" b="1" dirty="0" smtClean="0"/>
              <a:t>STEP 3: Understand Funding Options</a:t>
            </a:r>
          </a:p>
          <a:p>
            <a:r>
              <a:rPr lang="en-US" sz="1600" dirty="0" smtClean="0"/>
              <a:t>Federal financial aid (e.g., Pell)</a:t>
            </a:r>
          </a:p>
          <a:p>
            <a:r>
              <a:rPr lang="en-US" sz="1600" dirty="0" smtClean="0"/>
              <a:t>State formula funding</a:t>
            </a:r>
          </a:p>
          <a:p>
            <a:r>
              <a:rPr lang="en-US" sz="1600" dirty="0" smtClean="0"/>
              <a:t>Grants (e.g., ATX, AEL, TPEG)</a:t>
            </a:r>
          </a:p>
          <a:p>
            <a:r>
              <a:rPr lang="en-US" sz="1600" dirty="0" smtClean="0"/>
              <a:t>Needs‐based funding (e.g., Pell, Trio, DARS, SNAP, TANF)</a:t>
            </a:r>
          </a:p>
          <a:p>
            <a:pPr>
              <a:buNone/>
            </a:pPr>
            <a:r>
              <a:rPr lang="en-US" sz="1600" dirty="0" smtClean="0"/>
              <a:t> </a:t>
            </a:r>
            <a:r>
              <a:rPr lang="en-US" sz="1600" b="1" dirty="0" smtClean="0"/>
              <a:t>STEP 4: Strengthen Advising</a:t>
            </a:r>
          </a:p>
          <a:p>
            <a:r>
              <a:rPr lang="en-US" sz="1600" dirty="0" smtClean="0"/>
              <a:t>Identify and train advising specialists for underprepared students</a:t>
            </a:r>
          </a:p>
          <a:p>
            <a:r>
              <a:rPr lang="en-US" sz="1600" dirty="0" smtClean="0"/>
              <a:t>Ensure specialists understand all options and funding opportunities/limitations</a:t>
            </a:r>
          </a:p>
          <a:p>
            <a:r>
              <a:rPr lang="en-US" sz="1600" dirty="0" smtClean="0"/>
              <a:t>Build intake protocols that identify student career goals EARLY, informed by regional labor market and wage information</a:t>
            </a:r>
          </a:p>
          <a:p>
            <a:r>
              <a:rPr lang="en-US" sz="1600" dirty="0" smtClean="0"/>
              <a:t>Provide recommendations based on student goals and life circumstances</a:t>
            </a:r>
          </a:p>
          <a:p>
            <a:r>
              <a:rPr lang="en-US" sz="1600" dirty="0" smtClean="0"/>
              <a:t>Ensure short term completions (i.e., Level 1 Cert.) are stackable to more robust credentials</a:t>
            </a:r>
            <a:endParaRPr lang="en-US" sz="1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609600"/>
            <a:ext cx="6652512" cy="1320800"/>
          </a:xfrm>
        </p:spPr>
        <p:txBody>
          <a:bodyPr/>
          <a:lstStyle/>
          <a:p>
            <a:r>
              <a:rPr lang="en-US" dirty="0" smtClean="0"/>
              <a:t>Options for Students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02" y="1676400"/>
            <a:ext cx="6347714" cy="388077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STEP 5: Rethink interventions for underprepared students</a:t>
            </a:r>
          </a:p>
          <a:p>
            <a:r>
              <a:rPr lang="en-US" dirty="0" smtClean="0"/>
              <a:t>Contextualize basic skills support</a:t>
            </a:r>
          </a:p>
          <a:p>
            <a:r>
              <a:rPr lang="en-US" dirty="0" smtClean="0"/>
              <a:t>Focus on students’ knowledge and skill gaps</a:t>
            </a:r>
          </a:p>
          <a:p>
            <a:r>
              <a:rPr lang="en-US" dirty="0" smtClean="0"/>
              <a:t>Reduce exit points to one stand‐alone intervention; everything after that is co‐requisite (mainstreamed)</a:t>
            </a:r>
          </a:p>
          <a:p>
            <a:r>
              <a:rPr lang="en-US" b="1" dirty="0" smtClean="0"/>
              <a:t>Intensify: more weekly contact hours for shorter time periods</a:t>
            </a:r>
          </a:p>
          <a:p>
            <a:r>
              <a:rPr lang="en-US" b="1" dirty="0" smtClean="0"/>
              <a:t>Continuing and Career/Technical Education</a:t>
            </a:r>
          </a:p>
          <a:p>
            <a:r>
              <a:rPr lang="en-US" dirty="0" smtClean="0"/>
              <a:t>Level 1 Certificate students can be tested for diagnostic purposes to identify and provide co‐enrollment interventions to address gaps</a:t>
            </a:r>
          </a:p>
          <a:p>
            <a:r>
              <a:rPr lang="en-US" dirty="0" smtClean="0"/>
              <a:t>May require additional support for students not passing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014340"/>
              </p:ext>
            </p:extLst>
          </p:nvPr>
        </p:nvGraphicFramePr>
        <p:xfrm>
          <a:off x="609599" y="1066800"/>
          <a:ext cx="7315200" cy="5114027"/>
        </p:xfrm>
        <a:graphic>
          <a:graphicData uri="http://schemas.openxmlformats.org/drawingml/2006/table">
            <a:tbl>
              <a:tblPr/>
              <a:tblGrid>
                <a:gridCol w="1794295"/>
                <a:gridCol w="1958721"/>
                <a:gridCol w="1781092"/>
                <a:gridCol w="1781092"/>
              </a:tblGrid>
              <a:tr h="73645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Fall </a:t>
                      </a:r>
                      <a:r>
                        <a:rPr lang="en-US" sz="18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2011 </a:t>
                      </a:r>
                      <a:r>
                        <a:rPr lang="en-US" sz="18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- Fall </a:t>
                      </a:r>
                      <a:r>
                        <a:rPr lang="en-US" sz="18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1800" b="1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8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Enrolled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Success (A-C)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58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758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Fall 2011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58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Fall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758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Fall 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96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Spring 2014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996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Fall 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96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Spring 2015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3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3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3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374"/>
                    </a:solidFill>
                  </a:tcPr>
                </a:tc>
              </a:tr>
              <a:tr h="4996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Fall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2A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658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Mandates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6220" y="1524000"/>
            <a:ext cx="8282980" cy="5082746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New TSIA began Fall 2013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sz="2000" b="1" dirty="0" smtClean="0"/>
              <a:t>Students Score</a:t>
            </a:r>
          </a:p>
          <a:p>
            <a:pPr lvl="1"/>
            <a:r>
              <a:rPr lang="en-US" sz="1800" dirty="0" smtClean="0"/>
              <a:t>College Ready</a:t>
            </a:r>
          </a:p>
          <a:p>
            <a:pPr lvl="1"/>
            <a:r>
              <a:rPr lang="en-US" sz="1800" dirty="0" smtClean="0"/>
              <a:t>Developmental Education with Diagnostics</a:t>
            </a:r>
          </a:p>
          <a:p>
            <a:pPr lvl="1"/>
            <a:r>
              <a:rPr lang="en-US" sz="1800" dirty="0" smtClean="0"/>
              <a:t>Adult Basic Education (ABE) with Diagnostics</a:t>
            </a:r>
          </a:p>
          <a:p>
            <a:pPr marL="411480" lvl="1" indent="0">
              <a:buNone/>
            </a:pPr>
            <a:endParaRPr lang="en-US" sz="900" dirty="0" smtClean="0"/>
          </a:p>
          <a:p>
            <a:r>
              <a:rPr lang="en-US" sz="2000" b="1" dirty="0" smtClean="0"/>
              <a:t>Adult Basic Education (ABE)</a:t>
            </a:r>
          </a:p>
          <a:p>
            <a:pPr lvl="1"/>
            <a:r>
              <a:rPr lang="en-US" sz="1800" dirty="0" smtClean="0"/>
              <a:t>Score of 5 or 6 = Developmental Education</a:t>
            </a:r>
          </a:p>
          <a:p>
            <a:pPr lvl="1"/>
            <a:r>
              <a:rPr lang="en-US" sz="1800" dirty="0" smtClean="0"/>
              <a:t>Score of 4 = Institutional Decision, Financial Available (BASE)</a:t>
            </a:r>
          </a:p>
          <a:p>
            <a:pPr lvl="1"/>
            <a:r>
              <a:rPr lang="en-US" sz="1800" dirty="0" smtClean="0"/>
              <a:t>Score of 3 = Institutional Decision, No Financial Aide Available (BASE)</a:t>
            </a:r>
          </a:p>
          <a:p>
            <a:pPr lvl="1"/>
            <a:r>
              <a:rPr lang="en-US" sz="1800" dirty="0" smtClean="0"/>
              <a:t>Score of 1 or 2 = referred to ABE programs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90600"/>
            <a:ext cx="157280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81000"/>
            <a:ext cx="5867400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Directions: </a:t>
            </a:r>
            <a:br>
              <a:rPr lang="en-US" dirty="0" smtClean="0"/>
            </a:br>
            <a:r>
              <a:rPr lang="en-US" dirty="0" smtClean="0"/>
              <a:t>Problem Solving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60591"/>
            <a:ext cx="5867400" cy="2716209"/>
          </a:xfrm>
        </p:spPr>
        <p:txBody>
          <a:bodyPr/>
          <a:lstStyle/>
          <a:p>
            <a:r>
              <a:rPr lang="en-US" sz="2400" dirty="0" smtClean="0"/>
              <a:t>Assume the role of one of the students described on the next slide.</a:t>
            </a:r>
          </a:p>
          <a:p>
            <a:r>
              <a:rPr lang="en-US" sz="2400" dirty="0" smtClean="0"/>
              <a:t>Then complete the Problem Solving Tool. (Please refer to the handout.)</a:t>
            </a:r>
          </a:p>
          <a:p>
            <a:r>
              <a:rPr lang="en-US" sz="2400" dirty="0" smtClean="0"/>
              <a:t>Be prepared to share your solution with the group.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495800"/>
            <a:ext cx="2855976" cy="1828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6576313" cy="5105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Student number 1: </a:t>
            </a:r>
            <a:r>
              <a:rPr lang="en-US" sz="2800" dirty="0" smtClean="0"/>
              <a:t>John Smith is a 19 year old student who lives at home and with his mother  and 3 younger school age siblings.  John works 35 hours a week to help his mother support the family.  His mother is a single parent and receives no child support.  John drives a  2000  Honda Civic that frequently breaks down.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endParaRPr lang="en-US" sz="2600" b="1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Scenarios Continued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Student number 2:  </a:t>
            </a:r>
            <a:r>
              <a:rPr lang="en-US" sz="2800" dirty="0" smtClean="0"/>
              <a:t>Jane Doe is a 31 year old mother of three young children who has  recently decided to return to school. Her husband works at a chemical plant. All three children attend the neighborhood school. Jane works part time as well.  Her car is ten years old.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Scenarios Continued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r>
              <a:rPr lang="en-US" sz="3000" b="1" dirty="0" smtClean="0"/>
              <a:t>Student number 3:  </a:t>
            </a:r>
            <a:r>
              <a:rPr lang="en-US" sz="3000" dirty="0" smtClean="0"/>
              <a:t>Renee Reynolds is a 23 year old single parent with two children , one of who has a chronic disease which may require periodical hospitalization. Renee works 40 hours a week and depends on an elderly grandmother for child care. She drive a 17 year old car and lives near a bus line.</a:t>
            </a:r>
            <a:endParaRPr lang="en-US" sz="3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Need to Change Student Thinking and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Many student fail to think of alternatives</a:t>
            </a:r>
          </a:p>
          <a:p>
            <a:pPr lvl="1"/>
            <a:r>
              <a:rPr lang="en-US" sz="2400" dirty="0" smtClean="0"/>
              <a:t>Giving up is often the choice</a:t>
            </a:r>
          </a:p>
          <a:p>
            <a:r>
              <a:rPr lang="en-US" sz="2800" dirty="0" smtClean="0"/>
              <a:t>Our focus is to teach students to problem solve</a:t>
            </a:r>
          </a:p>
          <a:p>
            <a:r>
              <a:rPr lang="en-US" sz="2800" dirty="0" smtClean="0"/>
              <a:t>Look at multiple solutions</a:t>
            </a:r>
          </a:p>
          <a:p>
            <a:r>
              <a:rPr lang="en-US" sz="2800" dirty="0" smtClean="0"/>
              <a:t>Choose the alternative that best fits their situation</a:t>
            </a:r>
          </a:p>
          <a:p>
            <a:r>
              <a:rPr lang="en-US" sz="2800" dirty="0" smtClean="0"/>
              <a:t>Goal is to develop a solution that will enable success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Need to Build a Culture of Success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Many students know nothing but failure and disappointment</a:t>
            </a:r>
          </a:p>
          <a:p>
            <a:r>
              <a:rPr lang="en-US" sz="2800" dirty="0" smtClean="0"/>
              <a:t>Others lack experiences because of lack of opportunity</a:t>
            </a:r>
          </a:p>
          <a:p>
            <a:r>
              <a:rPr lang="en-US" sz="2800" dirty="0" smtClean="0"/>
              <a:t>Poor self-esteem also a major factor</a:t>
            </a:r>
          </a:p>
          <a:p>
            <a:pPr lvl="1"/>
            <a:r>
              <a:rPr lang="en-US" sz="2400" dirty="0" smtClean="0"/>
              <a:t>e.g.  “I have always been a failure in life.”</a:t>
            </a:r>
            <a:endParaRPr lang="en-US" sz="2400" dirty="0"/>
          </a:p>
          <a:p>
            <a:r>
              <a:rPr lang="en-US" sz="2800" dirty="0" smtClean="0"/>
              <a:t>Need to change student thinking from a “fixed mindset” to a “growth mindset.” (Dweck)</a:t>
            </a:r>
          </a:p>
          <a:p>
            <a:pPr lvl="1"/>
            <a:r>
              <a:rPr lang="en-US" sz="2400" dirty="0" smtClean="0"/>
              <a:t>Develop “grit” needed to overcome adversity</a:t>
            </a:r>
          </a:p>
          <a:p>
            <a:endParaRPr lang="en-US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Develop Grit </a:t>
            </a:r>
            <a:r>
              <a:rPr lang="en-US" sz="2400" dirty="0" smtClean="0"/>
              <a:t>(Duckworth)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5867400"/>
            <a:ext cx="6347714" cy="762000"/>
          </a:xfrm>
        </p:spPr>
        <p:txBody>
          <a:bodyPr>
            <a:normAutofit fontScale="62500" lnSpcReduction="20000"/>
          </a:bodyPr>
          <a:lstStyle/>
          <a:p>
            <a:endParaRPr lang="en-US" dirty="0" smtClean="0">
              <a:hlinkClick r:id="rId4"/>
            </a:endParaRPr>
          </a:p>
          <a:p>
            <a:endParaRPr lang="en-US" dirty="0">
              <a:hlinkClick r:id="rId4"/>
            </a:endParaRPr>
          </a:p>
          <a:p>
            <a:r>
              <a:rPr lang="en-US" dirty="0" smtClean="0">
                <a:hlinkClick r:id="rId4"/>
              </a:rPr>
              <a:t>https://www.ted.com/talks/angela_lee_duckworth_the_key_to_success_grit?language=en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5" name="ShockwaveFlash1" r:id="rId2" imgW="7620120" imgH="4800600"/>
        </mc:Choice>
        <mc:Fallback>
          <p:control name="ShockwaveFlash1" r:id="rId2" imgW="7620120" imgH="480060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85800" y="1447800"/>
                  <a:ext cx="7620000" cy="4800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Help Students Build a Culture of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Hold students accountable for their actions and decisions</a:t>
            </a:r>
          </a:p>
          <a:p>
            <a:r>
              <a:rPr lang="en-US" sz="2800" dirty="0" smtClean="0"/>
              <a:t>Emphasize solving problems instead of “admiring the problem”</a:t>
            </a:r>
          </a:p>
          <a:p>
            <a:r>
              <a:rPr lang="en-US" sz="2800" dirty="0" smtClean="0"/>
              <a:t>Make opportunities available to students when possible they might not have had in the past</a:t>
            </a:r>
          </a:p>
          <a:p>
            <a:endParaRPr lang="en-US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Example of Opportunities: Career Fair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Provides students with information needed to make more informed decisions about possible career pathways</a:t>
            </a:r>
          </a:p>
          <a:p>
            <a:r>
              <a:rPr lang="en-US" sz="2400" dirty="0" smtClean="0"/>
              <a:t>Connects students to the programs and departments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14600"/>
            <a:ext cx="3320454" cy="2209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Example of Opportunities: </a:t>
            </a:r>
            <a:br>
              <a:rPr lang="en-US" sz="4000" dirty="0" smtClean="0"/>
            </a:br>
            <a:r>
              <a:rPr lang="en-US" sz="4000" dirty="0" smtClean="0"/>
              <a:t>Informal Gatherings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57401"/>
            <a:ext cx="5257800" cy="533400"/>
          </a:xfrm>
        </p:spPr>
        <p:txBody>
          <a:bodyPr/>
          <a:lstStyle/>
          <a:p>
            <a:r>
              <a:rPr lang="en-US" dirty="0" smtClean="0"/>
              <a:t>North Campus – First Contact Meeting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13" y="2971800"/>
            <a:ext cx="5580993" cy="33718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Education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6576313" cy="4364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Developmental Education </a:t>
            </a:r>
            <a:r>
              <a:rPr lang="en-US" b="1" i="1" dirty="0" smtClean="0"/>
              <a:t>is a field of practice and research within higher education with a theoretical foundation in developmental psychology and adult learning theory. (NADE &amp; NCDE).</a:t>
            </a:r>
          </a:p>
          <a:p>
            <a:r>
              <a:rPr lang="en-US" dirty="0" smtClean="0"/>
              <a:t>Provides for </a:t>
            </a:r>
            <a:r>
              <a:rPr lang="en-US" u="sng" dirty="0" smtClean="0"/>
              <a:t>cognitive</a:t>
            </a:r>
            <a:r>
              <a:rPr lang="en-US" dirty="0" smtClean="0"/>
              <a:t> and </a:t>
            </a:r>
            <a:r>
              <a:rPr lang="en-US" u="sng" dirty="0" smtClean="0"/>
              <a:t>affective</a:t>
            </a:r>
            <a:r>
              <a:rPr lang="en-US" dirty="0" smtClean="0"/>
              <a:t> growth of all postsecondary learners, at all levels of the learning continuum.</a:t>
            </a:r>
          </a:p>
          <a:p>
            <a:r>
              <a:rPr lang="en-US" dirty="0" smtClean="0"/>
              <a:t>It is more than a 16 week course of content.</a:t>
            </a:r>
          </a:p>
          <a:p>
            <a:pPr lvl="1"/>
            <a:r>
              <a:rPr lang="en-US" dirty="0" smtClean="0"/>
              <a:t>Learning support</a:t>
            </a:r>
          </a:p>
          <a:p>
            <a:pPr lvl="1"/>
            <a:r>
              <a:rPr lang="en-US" dirty="0" smtClean="0"/>
              <a:t>Tutoring, group tutoring</a:t>
            </a:r>
          </a:p>
          <a:p>
            <a:pPr lvl="1"/>
            <a:r>
              <a:rPr lang="en-US" dirty="0" smtClean="0"/>
              <a:t>Counseling</a:t>
            </a:r>
          </a:p>
          <a:p>
            <a:pPr lvl="1"/>
            <a:r>
              <a:rPr lang="en-US" dirty="0" smtClean="0"/>
              <a:t>Development of learning strategies</a:t>
            </a:r>
          </a:p>
          <a:p>
            <a:pPr lvl="1"/>
            <a:r>
              <a:rPr lang="en-US" dirty="0" smtClean="0"/>
              <a:t>Reducing affective barriers to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79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47700" y="1454509"/>
            <a:ext cx="6934200" cy="4525963"/>
          </a:xfrm>
        </p:spPr>
        <p:txBody>
          <a:bodyPr/>
          <a:lstStyle/>
          <a:p>
            <a:r>
              <a:rPr lang="en-US" dirty="0" smtClean="0"/>
              <a:t>Students visit MD Anderson in Houston, TX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Example of Opportunities:</a:t>
            </a:r>
            <a:br>
              <a:rPr lang="en-US" dirty="0" smtClean="0"/>
            </a:br>
            <a:r>
              <a:rPr lang="en-US" dirty="0" smtClean="0"/>
              <a:t> Field Trips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76500"/>
            <a:ext cx="4171950" cy="27813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615" y="589935"/>
            <a:ext cx="7086600" cy="15509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Example of Opportunities:  Student Conference on Soft Skills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2140925"/>
            <a:ext cx="7543800" cy="3880772"/>
          </a:xfrm>
        </p:spPr>
        <p:txBody>
          <a:bodyPr>
            <a:normAutofit/>
          </a:bodyPr>
          <a:lstStyle/>
          <a:p>
            <a:r>
              <a:rPr lang="en-US" dirty="0" smtClean="0"/>
              <a:t>Afforded students opportunity to experience a professional conference</a:t>
            </a:r>
          </a:p>
          <a:p>
            <a:r>
              <a:rPr lang="en-US" dirty="0" smtClean="0"/>
              <a:t>Included key note speaker as well as break out sessions</a:t>
            </a:r>
          </a:p>
          <a:p>
            <a:r>
              <a:rPr lang="en-US" dirty="0" smtClean="0"/>
              <a:t>Featured a fair with local employers and college departments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07" y="3810000"/>
            <a:ext cx="6061215" cy="279125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Example of Opportunities Business Etiquette Luncheon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84" y="2133600"/>
            <a:ext cx="5710341" cy="389254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Example of Opportunities: Speed Networking Event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55" y="2438400"/>
            <a:ext cx="5664200" cy="3540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Example of Opportunities:</a:t>
            </a:r>
            <a:br>
              <a:rPr lang="en-US" dirty="0" smtClean="0"/>
            </a:br>
            <a:r>
              <a:rPr lang="en-US" dirty="0" smtClean="0"/>
              <a:t> Mock Interviews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55" y="22860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97" y="688768"/>
            <a:ext cx="6347713" cy="1320800"/>
          </a:xfrm>
        </p:spPr>
        <p:txBody>
          <a:bodyPr/>
          <a:lstStyle/>
          <a:p>
            <a:r>
              <a:rPr lang="en-US" dirty="0" smtClean="0"/>
              <a:t>Opportunity Center: iConnect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74" y="2590800"/>
            <a:ext cx="2667563" cy="25275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897" y="2273631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ESL/ ESOL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General Students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CPD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33670" y="3687155"/>
            <a:ext cx="2895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Student Success Center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Student Services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Student Life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Enrollment Services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CPD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Business Office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Financial Aid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Testing Center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Yr Experience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Veteran’s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3897" y="601311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 Ambassadors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Degree Checks</a:t>
            </a:r>
            <a:endParaRPr lang="en-US" dirty="0"/>
          </a:p>
        </p:txBody>
      </p:sp>
      <p:sp>
        <p:nvSpPr>
          <p:cNvPr id="12" name="Bent Arrow 11"/>
          <p:cNvSpPr/>
          <p:nvPr/>
        </p:nvSpPr>
        <p:spPr>
          <a:xfrm flipV="1">
            <a:off x="681401" y="4461078"/>
            <a:ext cx="1525761" cy="813360"/>
          </a:xfrm>
          <a:prstGeom prst="bentArrow">
            <a:avLst>
              <a:gd name="adj1" fmla="val 28627"/>
              <a:gd name="adj2" fmla="val 25000"/>
              <a:gd name="adj3" fmla="val 25000"/>
              <a:gd name="adj4" fmla="val 875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ircular Arrow 12"/>
          <p:cNvSpPr/>
          <p:nvPr/>
        </p:nvSpPr>
        <p:spPr>
          <a:xfrm>
            <a:off x="5321513" y="2498437"/>
            <a:ext cx="2037833" cy="209064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812641"/>
              <a:gd name="adj5" fmla="val 1138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49" name="Bent Arrow 2048"/>
          <p:cNvSpPr/>
          <p:nvPr/>
        </p:nvSpPr>
        <p:spPr>
          <a:xfrm rot="9590065">
            <a:off x="3547093" y="5463509"/>
            <a:ext cx="1054404" cy="914400"/>
          </a:xfrm>
          <a:prstGeom prst="bentArrow">
            <a:avLst>
              <a:gd name="adj1" fmla="val 12888"/>
              <a:gd name="adj2" fmla="val 25000"/>
              <a:gd name="adj3" fmla="val 25000"/>
              <a:gd name="adj4" fmla="val 7308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ounded Rectangle 2050"/>
          <p:cNvSpPr/>
          <p:nvPr/>
        </p:nvSpPr>
        <p:spPr>
          <a:xfrm>
            <a:off x="152400" y="2105305"/>
            <a:ext cx="2438400" cy="223809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2" name="Rounded Rectangle 2051"/>
          <p:cNvSpPr/>
          <p:nvPr/>
        </p:nvSpPr>
        <p:spPr>
          <a:xfrm>
            <a:off x="5744498" y="3634709"/>
            <a:ext cx="3200399" cy="302473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2" grpId="0" animBg="1"/>
      <p:bldP spid="13" grpId="0" animBg="1"/>
      <p:bldP spid="20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Your Own Progra</a:t>
            </a:r>
            <a:r>
              <a:rPr lang="en-US" dirty="0"/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27" y="1828800"/>
            <a:ext cx="6347714" cy="3880773"/>
          </a:xfrm>
        </p:spPr>
        <p:txBody>
          <a:bodyPr/>
          <a:lstStyle/>
          <a:p>
            <a:pPr algn="ctr">
              <a:buNone/>
            </a:pPr>
            <a:endParaRPr lang="en-US" sz="2400" dirty="0" smtClean="0"/>
          </a:p>
          <a:p>
            <a:r>
              <a:rPr lang="en-US" sz="2400" dirty="0" smtClean="0"/>
              <a:t>Use the program planning sheet found in your handout packet to develop your own program or make adaptations to an existing one.</a:t>
            </a:r>
          </a:p>
          <a:p>
            <a:r>
              <a:rPr lang="en-US" sz="2400" dirty="0" smtClean="0"/>
              <a:t>Be prepared to share your ideas with others.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8000" cy="4191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 smtClean="0"/>
              <a:t>* FUNDING SOURCES SHOULD NOT LIMIT STUDENTS’ OPTIONS *</a:t>
            </a:r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r>
              <a:rPr lang="en-US" b="1" dirty="0" smtClean="0"/>
              <a:t>EXPECTATION:</a:t>
            </a:r>
          </a:p>
          <a:p>
            <a:r>
              <a:rPr lang="en-US" i="1" dirty="0" smtClean="0"/>
              <a:t>Institutions should consider all options when serving students to and through successful certificate and degree completions</a:t>
            </a:r>
          </a:p>
          <a:p>
            <a:pPr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b="1" dirty="0" smtClean="0"/>
              <a:t>CHALLENGE:</a:t>
            </a:r>
          </a:p>
          <a:p>
            <a:r>
              <a:rPr lang="en-US" i="1" dirty="0" smtClean="0"/>
              <a:t>Your challenge is to bring everyone to the table to FIGURE OUT HOW to make this happen. You are not alone; learn from other colleges. Be proactive.</a:t>
            </a:r>
          </a:p>
          <a:p>
            <a:pPr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b="1" dirty="0" smtClean="0"/>
              <a:t>BENEFITS:</a:t>
            </a:r>
          </a:p>
          <a:p>
            <a:r>
              <a:rPr lang="en-US" b="1" i="1" dirty="0" smtClean="0"/>
              <a:t>MEASUREABLY IMPROVED OUTCOMES IN STUDENTS’ PERSISTENCE AND COMPLETIONS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447800"/>
            <a:ext cx="5826719" cy="1646302"/>
          </a:xfrm>
        </p:spPr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76600"/>
            <a:ext cx="3444029" cy="296914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information: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39776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sz="2400" b="1" dirty="0" smtClean="0"/>
              <a:t>Program Coordinators:</a:t>
            </a:r>
          </a:p>
          <a:p>
            <a:pPr marL="114300" indent="0">
              <a:buNone/>
            </a:pPr>
            <a:r>
              <a:rPr lang="en-US" sz="2400" dirty="0" smtClean="0"/>
              <a:t>Amy Axtell (Central Campus)         </a:t>
            </a:r>
            <a:r>
              <a:rPr lang="en-US" sz="2400" dirty="0" smtClean="0">
                <a:hlinkClick r:id="rId3"/>
              </a:rPr>
              <a:t>amy.axtell@sjcd.edu</a:t>
            </a:r>
            <a:endParaRPr lang="en-US" sz="2400" dirty="0" smtClean="0"/>
          </a:p>
          <a:p>
            <a:pPr marL="114300" indent="0">
              <a:buNone/>
            </a:pPr>
            <a:r>
              <a:rPr lang="en-US" sz="2400" dirty="0" smtClean="0"/>
              <a:t>Myrna Valdez (North Campus)        </a:t>
            </a:r>
            <a:r>
              <a:rPr lang="en-US" sz="2400" dirty="0" smtClean="0">
                <a:hlinkClick r:id="rId4"/>
              </a:rPr>
              <a:t>myrna.valdez@sjcd.edu</a:t>
            </a:r>
            <a:endParaRPr lang="en-US" sz="2400" dirty="0" smtClean="0"/>
          </a:p>
          <a:p>
            <a:pPr marL="114300" indent="0">
              <a:buNone/>
            </a:pPr>
            <a:r>
              <a:rPr lang="en-US" sz="2400" dirty="0" smtClean="0"/>
              <a:t>Robert Sandhaas (South Campus)   </a:t>
            </a:r>
            <a:r>
              <a:rPr lang="en-US" sz="2400" dirty="0" smtClean="0">
                <a:hlinkClick r:id="rId5"/>
              </a:rPr>
              <a:t>robert.sandhaas@sjcd.edu</a:t>
            </a:r>
            <a:endParaRPr lang="en-US" sz="2400" dirty="0" smtClean="0"/>
          </a:p>
          <a:p>
            <a:pPr marL="114300" indent="0">
              <a:buNone/>
            </a:pPr>
            <a:endParaRPr lang="en-US" sz="2400" dirty="0"/>
          </a:p>
          <a:p>
            <a:pPr marL="114300" indent="0" algn="ctr">
              <a:buNone/>
            </a:pPr>
            <a:r>
              <a:rPr lang="en-US" sz="2400" dirty="0" smtClean="0"/>
              <a:t>Thank You!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61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talk about -</a:t>
            </a:r>
            <a:br>
              <a:rPr lang="en-US" dirty="0" smtClean="0"/>
            </a:br>
            <a:r>
              <a:rPr lang="en-US" dirty="0" smtClean="0"/>
              <a:t>Intentional Connections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04" y="2659305"/>
            <a:ext cx="4634713" cy="30254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236982">
            <a:off x="462420" y="2564126"/>
            <a:ext cx="2770284" cy="30469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accent3"/>
                </a:solidFill>
              </a:rPr>
              <a:t>Whose Lens </a:t>
            </a:r>
            <a:endParaRPr lang="en-US" sz="48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</a:rPr>
              <a:t>Are </a:t>
            </a:r>
            <a:r>
              <a:rPr lang="en-US" sz="4800" b="1" dirty="0">
                <a:ln/>
                <a:solidFill>
                  <a:schemeClr val="accent3"/>
                </a:solidFill>
              </a:rPr>
              <a:t>You </a:t>
            </a:r>
            <a:endParaRPr lang="en-US" sz="48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</a:rPr>
              <a:t>Using</a:t>
            </a:r>
            <a:r>
              <a:rPr lang="en-US" sz="4800" b="1" dirty="0">
                <a:ln/>
                <a:solidFill>
                  <a:schemeClr val="accent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5901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64008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Reality of the ABE Student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2438400"/>
            <a:ext cx="3505200" cy="3276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I’m Margot Brown and I’m going to start college this Fall.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I’m a single mother trying to make my life better for me &amp; my kids.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55" y="2590800"/>
            <a:ext cx="407522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07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400800" cy="533400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 smtClean="0"/>
              <a:t>A </a:t>
            </a:r>
            <a:r>
              <a:rPr lang="en-US" sz="2800" dirty="0"/>
              <a:t>g</a:t>
            </a:r>
            <a:r>
              <a:rPr lang="en-US" sz="2800" dirty="0" smtClean="0"/>
              <a:t>limpse into Margot’s </a:t>
            </a:r>
            <a:r>
              <a:rPr lang="en-US" sz="2800" dirty="0"/>
              <a:t>w</a:t>
            </a:r>
            <a:r>
              <a:rPr lang="en-US" sz="2800" dirty="0" smtClean="0"/>
              <a:t>orld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81000" y="1295400"/>
            <a:ext cx="4878561" cy="4724400"/>
          </a:xfrm>
        </p:spPr>
        <p:txBody>
          <a:bodyPr anchor="t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26 years old, trying to get into the nursing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 tested at the ABE level classes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Living in poverty, with 2 part time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Single mom supporting two young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Abusive ex-boyfriend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Often go hungry so family can </a:t>
            </a:r>
            <a:r>
              <a:rPr lang="en-US" sz="1800" dirty="0" smtClean="0"/>
              <a:t>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Car is old and breaks down all the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Had fire in apartment 4 years ago, lost many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Went to juvenile detention as a teen for shoplifting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Abused by father &amp; uncles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Family history of mental illness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68" y="2590800"/>
            <a:ext cx="3407664" cy="22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9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My Reality!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1219200"/>
            <a:ext cx="7315200" cy="4648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endParaRPr lang="en-US" b="1" dirty="0" smtClean="0"/>
          </a:p>
          <a:p>
            <a:r>
              <a:rPr lang="en-US" b="1" dirty="0" smtClean="0"/>
              <a:t>Factors that may contribute to me leaving school:</a:t>
            </a:r>
          </a:p>
          <a:p>
            <a:pPr lvl="1"/>
            <a:r>
              <a:rPr lang="en-US" dirty="0" smtClean="0"/>
              <a:t>College was not what I thought it would be.</a:t>
            </a:r>
          </a:p>
          <a:p>
            <a:pPr lvl="1"/>
            <a:r>
              <a:rPr lang="en-US" dirty="0" smtClean="0"/>
              <a:t>I never was good at school so why would I expect to be now?</a:t>
            </a:r>
          </a:p>
          <a:p>
            <a:pPr lvl="1"/>
            <a:r>
              <a:rPr lang="en-US" dirty="0" smtClean="0"/>
              <a:t>I have no idea what courses to take.</a:t>
            </a:r>
          </a:p>
          <a:p>
            <a:pPr lvl="1"/>
            <a:r>
              <a:rPr lang="en-US" dirty="0" smtClean="0"/>
              <a:t>Everyone at home thinks this is a “stupid” idea.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dirty="0" smtClean="0"/>
              <a:t>	</a:t>
            </a:r>
          </a:p>
          <a:p>
            <a:r>
              <a:rPr lang="en-US" b="1" dirty="0" smtClean="0"/>
              <a:t>Ways to help change this:</a:t>
            </a:r>
          </a:p>
          <a:p>
            <a:pPr lvl="1"/>
            <a:r>
              <a:rPr lang="en-US" dirty="0" smtClean="0"/>
              <a:t>Relevant materials (contextualized)</a:t>
            </a:r>
          </a:p>
          <a:p>
            <a:pPr lvl="1"/>
            <a:r>
              <a:rPr lang="en-US" dirty="0" smtClean="0"/>
              <a:t>Small success steps</a:t>
            </a:r>
          </a:p>
          <a:p>
            <a:pPr lvl="1"/>
            <a:r>
              <a:rPr lang="en-US" dirty="0" smtClean="0"/>
              <a:t>Visualizing the end goal</a:t>
            </a:r>
          </a:p>
          <a:p>
            <a:pPr lvl="1"/>
            <a:r>
              <a:rPr lang="en-US" dirty="0" smtClean="0"/>
              <a:t>Opportunity for counseling, personal attention, flexible scheduling</a:t>
            </a:r>
          </a:p>
          <a:p>
            <a:pPr marL="411480" lvl="1" indent="0">
              <a:buFont typeface="Arial" panose="020B0604020202020204" pitchFamily="34" charset="0"/>
              <a:buNone/>
            </a:pPr>
            <a:r>
              <a:rPr lang="en-US" dirty="0" smtClean="0"/>
              <a:t>					*Kerka, S. 1995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90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Truth at SJC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67818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Lowest level developmental students historically stand little chances of completing a credential or being retained</a:t>
            </a:r>
          </a:p>
          <a:p>
            <a:r>
              <a:rPr lang="en-US" dirty="0" smtClean="0"/>
              <a:t>Lowest level reading/writing (9 Contact Hours)</a:t>
            </a:r>
          </a:p>
          <a:p>
            <a:pPr lvl="1"/>
            <a:r>
              <a:rPr lang="en-US" dirty="0" smtClean="0"/>
              <a:t>Only stand alones, INRW 0301 and 0302 for other students</a:t>
            </a:r>
          </a:p>
          <a:p>
            <a:r>
              <a:rPr lang="en-US" dirty="0" smtClean="0"/>
              <a:t>ABE Level 3 and 4, as determined by TSIA, yet have a high school credential</a:t>
            </a:r>
          </a:p>
          <a:p>
            <a:r>
              <a:rPr lang="en-US" dirty="0" smtClean="0"/>
              <a:t>Students need intentional guides to successful completion</a:t>
            </a:r>
          </a:p>
          <a:p>
            <a:r>
              <a:rPr lang="en-US" dirty="0" smtClean="0"/>
              <a:t>Help in establishing GRIT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56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5029201" cy="1320800"/>
          </a:xfrm>
        </p:spPr>
        <p:txBody>
          <a:bodyPr/>
          <a:lstStyle/>
          <a:p>
            <a:pPr algn="ctr"/>
            <a:r>
              <a:rPr lang="en-US" dirty="0" smtClean="0"/>
              <a:t>Who Are the Students We Serve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Students with disabilities including learning disabled, physical disabilities, and visual impairments</a:t>
            </a:r>
          </a:p>
          <a:p>
            <a:r>
              <a:rPr lang="en-US" sz="2800" dirty="0" smtClean="0"/>
              <a:t>Single parents with children</a:t>
            </a:r>
          </a:p>
          <a:p>
            <a:r>
              <a:rPr lang="en-US" sz="2800" dirty="0" smtClean="0"/>
              <a:t>Recent high school graduates</a:t>
            </a:r>
          </a:p>
          <a:p>
            <a:r>
              <a:rPr lang="en-US" sz="2800" dirty="0" smtClean="0"/>
              <a:t>Non-traditional older students returning to school</a:t>
            </a:r>
          </a:p>
          <a:p>
            <a:r>
              <a:rPr lang="en-US" sz="2800" dirty="0" smtClean="0"/>
              <a:t>Second language learners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8887</TotalTime>
  <Words>1731</Words>
  <Application>Microsoft Office PowerPoint</Application>
  <PresentationFormat>On-screen Show (4:3)</PresentationFormat>
  <Paragraphs>349</Paragraphs>
  <Slides>39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Trebuchet MS</vt:lpstr>
      <vt:lpstr>Wingdings</vt:lpstr>
      <vt:lpstr>Wingdings 3</vt:lpstr>
      <vt:lpstr>Facet</vt:lpstr>
      <vt:lpstr>Intentional Connections: Providing Low Level Students  with Pathways to Success </vt:lpstr>
      <vt:lpstr>State Mandates</vt:lpstr>
      <vt:lpstr>Developmental Education </vt:lpstr>
      <vt:lpstr>Let’s talk about - Intentional Connections</vt:lpstr>
      <vt:lpstr>The Reality of the ABE Student</vt:lpstr>
      <vt:lpstr>A glimpse into Margot’s world</vt:lpstr>
      <vt:lpstr>My Reality!</vt:lpstr>
      <vt:lpstr>Our Truth at SJC </vt:lpstr>
      <vt:lpstr>Who Are the Students We Serve</vt:lpstr>
      <vt:lpstr>Examples of Life Issues  Students Face </vt:lpstr>
      <vt:lpstr>First Year of Testing</vt:lpstr>
      <vt:lpstr>ABE Levels</vt:lpstr>
      <vt:lpstr>Theoretical Structure of IC</vt:lpstr>
      <vt:lpstr>Program</vt:lpstr>
      <vt:lpstr>Program</vt:lpstr>
      <vt:lpstr>Options for Students</vt:lpstr>
      <vt:lpstr>Options for Students Continued</vt:lpstr>
      <vt:lpstr>Options for Students Continued</vt:lpstr>
      <vt:lpstr>Enrollment</vt:lpstr>
      <vt:lpstr>Directions:  Problem Solving Activity</vt:lpstr>
      <vt:lpstr>Scenarios</vt:lpstr>
      <vt:lpstr>Scenarios Continued</vt:lpstr>
      <vt:lpstr>Scenarios Continued</vt:lpstr>
      <vt:lpstr>The Need to Change Student Thinking and Mindset</vt:lpstr>
      <vt:lpstr>Need to Build a Culture of Success</vt:lpstr>
      <vt:lpstr>Develop Grit (Duckworth)</vt:lpstr>
      <vt:lpstr>How to Help Students Build a Culture of Success</vt:lpstr>
      <vt:lpstr>Example of Opportunities: Career Fair</vt:lpstr>
      <vt:lpstr>Example of Opportunities:  Informal Gatherings</vt:lpstr>
      <vt:lpstr>Example of Opportunities:  Field Trips</vt:lpstr>
      <vt:lpstr>Example of Opportunities:  Student Conference on Soft Skills</vt:lpstr>
      <vt:lpstr>Example of Opportunities Business Etiquette Luncheon</vt:lpstr>
      <vt:lpstr>Example of Opportunities: Speed Networking Event</vt:lpstr>
      <vt:lpstr>Example of Opportunities:  Mock Interviews</vt:lpstr>
      <vt:lpstr>Opportunity Center: iConnect</vt:lpstr>
      <vt:lpstr>Developing Your Own Program</vt:lpstr>
      <vt:lpstr>Bottom Line</vt:lpstr>
      <vt:lpstr>Questions and Answers</vt:lpstr>
      <vt:lpstr>Further information:</vt:lpstr>
    </vt:vector>
  </TitlesOfParts>
  <Company>San Jacinto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Intentional Connections: Providing viable pathways for students</dc:title>
  <dc:creator>Shields</dc:creator>
  <cp:lastModifiedBy>Sandhaas, Robert</cp:lastModifiedBy>
  <cp:revision>132</cp:revision>
  <cp:lastPrinted>2015-04-08T21:02:19Z</cp:lastPrinted>
  <dcterms:created xsi:type="dcterms:W3CDTF">2014-11-17T17:03:49Z</dcterms:created>
  <dcterms:modified xsi:type="dcterms:W3CDTF">2016-01-21T19:16:51Z</dcterms:modified>
</cp:coreProperties>
</file>