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8" r:id="rId20"/>
    <p:sldId id="276" r:id="rId21"/>
    <p:sldId id="272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6" autoAdjust="0"/>
    <p:restoredTop sz="99640" autoAdjust="0"/>
  </p:normalViewPr>
  <p:slideViewPr>
    <p:cSldViewPr snapToGrid="0" snapToObjects="1">
      <p:cViewPr>
        <p:scale>
          <a:sx n="70" d="100"/>
          <a:sy n="70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324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1A0C0-A166-564F-AA42-691BFD137454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CD5840-CF63-5346-9EDA-078C53F730D2}">
      <dgm:prSet/>
      <dgm:spPr/>
      <dgm:t>
        <a:bodyPr/>
        <a:lstStyle/>
        <a:p>
          <a:pPr rtl="0"/>
          <a:r>
            <a:rPr lang="en-US" dirty="0" smtClean="0"/>
            <a:t>free, easy-to-find or prepare online lessons</a:t>
          </a:r>
          <a:endParaRPr lang="en-US" dirty="0"/>
        </a:p>
      </dgm:t>
    </dgm:pt>
    <dgm:pt modelId="{45F7BFD0-D0A4-B142-920E-9D41F22BF2AD}" type="parTrans" cxnId="{853680A8-4789-954B-8905-C21098FDB093}">
      <dgm:prSet/>
      <dgm:spPr/>
      <dgm:t>
        <a:bodyPr/>
        <a:lstStyle/>
        <a:p>
          <a:endParaRPr lang="en-US"/>
        </a:p>
      </dgm:t>
    </dgm:pt>
    <dgm:pt modelId="{2E7B226A-8213-2E4E-A7AE-DEBD28ED02E4}" type="sibTrans" cxnId="{853680A8-4789-954B-8905-C21098FDB093}">
      <dgm:prSet/>
      <dgm:spPr/>
      <dgm:t>
        <a:bodyPr/>
        <a:lstStyle/>
        <a:p>
          <a:endParaRPr lang="en-US"/>
        </a:p>
      </dgm:t>
    </dgm:pt>
    <dgm:pt modelId="{A2C0F203-91D9-634B-B634-681B6A031518}">
      <dgm:prSet/>
      <dgm:spPr/>
      <dgm:t>
        <a:bodyPr/>
        <a:lstStyle/>
        <a:p>
          <a:pPr rtl="0"/>
          <a:r>
            <a:rPr lang="en-US" dirty="0" smtClean="0"/>
            <a:t>sophisticated learning platforms that offer complete curricula</a:t>
          </a:r>
          <a:endParaRPr lang="en-US" dirty="0"/>
        </a:p>
      </dgm:t>
    </dgm:pt>
    <dgm:pt modelId="{5EF91B02-E9CD-BC4F-8E4A-D94CC0D2C09F}" type="parTrans" cxnId="{2A1691B6-408B-2749-9A32-C9C6B0570B2A}">
      <dgm:prSet/>
      <dgm:spPr/>
      <dgm:t>
        <a:bodyPr/>
        <a:lstStyle/>
        <a:p>
          <a:endParaRPr lang="en-US"/>
        </a:p>
      </dgm:t>
    </dgm:pt>
    <dgm:pt modelId="{678AC655-3036-F34D-A857-9C2C44A3DE3F}" type="sibTrans" cxnId="{2A1691B6-408B-2749-9A32-C9C6B0570B2A}">
      <dgm:prSet/>
      <dgm:spPr/>
      <dgm:t>
        <a:bodyPr/>
        <a:lstStyle/>
        <a:p>
          <a:endParaRPr lang="en-US"/>
        </a:p>
      </dgm:t>
    </dgm:pt>
    <dgm:pt modelId="{D5254E5C-F271-B642-BAC6-BEF126F20B8B}" type="pres">
      <dgm:prSet presAssocID="{DEC1A0C0-A166-564F-AA42-691BFD13745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85EBC2-5492-704D-B590-0F5E25B3997F}" type="pres">
      <dgm:prSet presAssocID="{B2CD5840-CF63-5346-9EDA-078C53F730D2}" presName="arrow" presStyleLbl="node1" presStyleIdx="0" presStyleCnt="2" custRadScaleRad="100043" custRadScaleInc="-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71E5B-90A5-A443-90AD-C03719BF931B}" type="pres">
      <dgm:prSet presAssocID="{A2C0F203-91D9-634B-B634-681B6A03151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F26D46-AE2E-3949-B76E-FA3A4BE87442}" type="presOf" srcId="{B2CD5840-CF63-5346-9EDA-078C53F730D2}" destId="{D085EBC2-5492-704D-B590-0F5E25B3997F}" srcOrd="0" destOrd="0" presId="urn:microsoft.com/office/officeart/2005/8/layout/arrow1"/>
    <dgm:cxn modelId="{2A1691B6-408B-2749-9A32-C9C6B0570B2A}" srcId="{DEC1A0C0-A166-564F-AA42-691BFD137454}" destId="{A2C0F203-91D9-634B-B634-681B6A031518}" srcOrd="1" destOrd="0" parTransId="{5EF91B02-E9CD-BC4F-8E4A-D94CC0D2C09F}" sibTransId="{678AC655-3036-F34D-A857-9C2C44A3DE3F}"/>
    <dgm:cxn modelId="{E315736A-946C-104C-A9CA-CC33945BA842}" type="presOf" srcId="{DEC1A0C0-A166-564F-AA42-691BFD137454}" destId="{D5254E5C-F271-B642-BAC6-BEF126F20B8B}" srcOrd="0" destOrd="0" presId="urn:microsoft.com/office/officeart/2005/8/layout/arrow1"/>
    <dgm:cxn modelId="{138C2FC3-AB8C-5546-8B33-CB9E91656E35}" type="presOf" srcId="{A2C0F203-91D9-634B-B634-681B6A031518}" destId="{BF071E5B-90A5-A443-90AD-C03719BF931B}" srcOrd="0" destOrd="0" presId="urn:microsoft.com/office/officeart/2005/8/layout/arrow1"/>
    <dgm:cxn modelId="{853680A8-4789-954B-8905-C21098FDB093}" srcId="{DEC1A0C0-A166-564F-AA42-691BFD137454}" destId="{B2CD5840-CF63-5346-9EDA-078C53F730D2}" srcOrd="0" destOrd="0" parTransId="{45F7BFD0-D0A4-B142-920E-9D41F22BF2AD}" sibTransId="{2E7B226A-8213-2E4E-A7AE-DEBD28ED02E4}"/>
    <dgm:cxn modelId="{0373E33D-CF8A-894E-B56A-AE013CF600DE}" type="presParOf" srcId="{D5254E5C-F271-B642-BAC6-BEF126F20B8B}" destId="{D085EBC2-5492-704D-B590-0F5E25B3997F}" srcOrd="0" destOrd="0" presId="urn:microsoft.com/office/officeart/2005/8/layout/arrow1"/>
    <dgm:cxn modelId="{90C08BEC-914D-8B4A-8068-691B06478427}" type="presParOf" srcId="{D5254E5C-F271-B642-BAC6-BEF126F20B8B}" destId="{BF071E5B-90A5-A443-90AD-C03719BF931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940F7B-FFDA-B245-A67E-8F18F176188A}" type="doc">
      <dgm:prSet loTypeId="urn:microsoft.com/office/officeart/2005/8/layout/chart3" loCatId="" qsTypeId="urn:microsoft.com/office/officeart/2005/8/quickstyle/simple4" qsCatId="simple" csTypeId="urn:microsoft.com/office/officeart/2005/8/colors/accent1_2" csCatId="accent1" phldr="1"/>
      <dgm:spPr/>
    </dgm:pt>
    <dgm:pt modelId="{55C0086D-435C-8F42-B790-6AC313C833D6}">
      <dgm:prSet phldrT="[Text]"/>
      <dgm:spPr/>
      <dgm:t>
        <a:bodyPr/>
        <a:lstStyle/>
        <a:p>
          <a:r>
            <a:rPr lang="en-US" dirty="0" smtClean="0"/>
            <a:t>30 to 79% </a:t>
          </a:r>
        </a:p>
        <a:p>
          <a:r>
            <a:rPr lang="en-US" dirty="0" smtClean="0"/>
            <a:t>Truly blended</a:t>
          </a:r>
          <a:endParaRPr lang="en-US" dirty="0"/>
        </a:p>
      </dgm:t>
    </dgm:pt>
    <dgm:pt modelId="{2D35980B-DDAA-FD4E-83C6-48B8CE576BD1}" type="parTrans" cxnId="{F6622EAB-4924-1242-A602-6D6284709E55}">
      <dgm:prSet/>
      <dgm:spPr/>
      <dgm:t>
        <a:bodyPr/>
        <a:lstStyle/>
        <a:p>
          <a:endParaRPr lang="en-US"/>
        </a:p>
      </dgm:t>
    </dgm:pt>
    <dgm:pt modelId="{B2FEACAD-E654-1C49-B947-EB84245C058E}" type="sibTrans" cxnId="{F6622EAB-4924-1242-A602-6D6284709E55}">
      <dgm:prSet/>
      <dgm:spPr/>
      <dgm:t>
        <a:bodyPr/>
        <a:lstStyle/>
        <a:p>
          <a:endParaRPr lang="en-US"/>
        </a:p>
      </dgm:t>
    </dgm:pt>
    <dgm:pt modelId="{D94F8AF3-0EB5-9846-B450-D76D0360EC0E}">
      <dgm:prSet phldrT="[Text]"/>
      <dgm:spPr/>
      <dgm:t>
        <a:bodyPr/>
        <a:lstStyle/>
        <a:p>
          <a:r>
            <a:rPr lang="en-US" dirty="0" smtClean="0"/>
            <a:t>1-29% </a:t>
          </a:r>
        </a:p>
        <a:p>
          <a:r>
            <a:rPr lang="en-US" dirty="0" smtClean="0"/>
            <a:t>Web Facilitated </a:t>
          </a:r>
          <a:endParaRPr lang="en-US" dirty="0"/>
        </a:p>
      </dgm:t>
    </dgm:pt>
    <dgm:pt modelId="{E8119AFF-E6F8-E842-A8AD-F30408767728}" type="parTrans" cxnId="{009BB6ED-9B4F-A642-BB24-84CF9F181029}">
      <dgm:prSet/>
      <dgm:spPr/>
      <dgm:t>
        <a:bodyPr/>
        <a:lstStyle/>
        <a:p>
          <a:endParaRPr lang="en-US"/>
        </a:p>
      </dgm:t>
    </dgm:pt>
    <dgm:pt modelId="{A4066E9C-3CB0-0545-A2D4-8A18A0E01AC1}" type="sibTrans" cxnId="{009BB6ED-9B4F-A642-BB24-84CF9F181029}">
      <dgm:prSet/>
      <dgm:spPr/>
      <dgm:t>
        <a:bodyPr/>
        <a:lstStyle/>
        <a:p>
          <a:endParaRPr lang="en-US"/>
        </a:p>
      </dgm:t>
    </dgm:pt>
    <dgm:pt modelId="{2AE93C39-4CEC-1A42-A498-FD29894545AC}">
      <dgm:prSet phldrT="[Text]"/>
      <dgm:spPr/>
      <dgm:t>
        <a:bodyPr/>
        <a:lstStyle/>
        <a:p>
          <a:r>
            <a:rPr lang="en-US" dirty="0" smtClean="0"/>
            <a:t>80+%</a:t>
          </a:r>
        </a:p>
        <a:p>
          <a:r>
            <a:rPr lang="en-US" dirty="0" smtClean="0"/>
            <a:t>  Distance Learning</a:t>
          </a:r>
          <a:endParaRPr lang="en-US" dirty="0"/>
        </a:p>
      </dgm:t>
    </dgm:pt>
    <dgm:pt modelId="{BF23A6B1-F888-3046-8943-456D74B4C08B}" type="parTrans" cxnId="{F1F15039-870A-C647-B9E8-B4C6143DADB8}">
      <dgm:prSet/>
      <dgm:spPr/>
      <dgm:t>
        <a:bodyPr/>
        <a:lstStyle/>
        <a:p>
          <a:endParaRPr lang="en-US"/>
        </a:p>
      </dgm:t>
    </dgm:pt>
    <dgm:pt modelId="{EE5EC513-97F1-4B41-8927-981E016D8196}" type="sibTrans" cxnId="{F1F15039-870A-C647-B9E8-B4C6143DADB8}">
      <dgm:prSet/>
      <dgm:spPr/>
      <dgm:t>
        <a:bodyPr/>
        <a:lstStyle/>
        <a:p>
          <a:endParaRPr lang="en-US"/>
        </a:p>
      </dgm:t>
    </dgm:pt>
    <dgm:pt modelId="{17D99EAF-2C0F-6A41-8272-526580FA3DDA}" type="pres">
      <dgm:prSet presAssocID="{F2940F7B-FFDA-B245-A67E-8F18F176188A}" presName="compositeShape" presStyleCnt="0">
        <dgm:presLayoutVars>
          <dgm:chMax val="7"/>
          <dgm:dir/>
          <dgm:resizeHandles val="exact"/>
        </dgm:presLayoutVars>
      </dgm:prSet>
      <dgm:spPr/>
    </dgm:pt>
    <dgm:pt modelId="{80AC710D-377A-734E-9036-F351CA08265E}" type="pres">
      <dgm:prSet presAssocID="{F2940F7B-FFDA-B245-A67E-8F18F176188A}" presName="wedge1" presStyleLbl="node1" presStyleIdx="0" presStyleCnt="3"/>
      <dgm:spPr/>
      <dgm:t>
        <a:bodyPr/>
        <a:lstStyle/>
        <a:p>
          <a:endParaRPr lang="en-US"/>
        </a:p>
      </dgm:t>
    </dgm:pt>
    <dgm:pt modelId="{C72D4DCE-5672-8142-8F37-7929796A930F}" type="pres">
      <dgm:prSet presAssocID="{F2940F7B-FFDA-B245-A67E-8F18F176188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001CA-1781-9446-A3D8-14F33EE315FB}" type="pres">
      <dgm:prSet presAssocID="{F2940F7B-FFDA-B245-A67E-8F18F176188A}" presName="wedge2" presStyleLbl="node1" presStyleIdx="1" presStyleCnt="3"/>
      <dgm:spPr/>
      <dgm:t>
        <a:bodyPr/>
        <a:lstStyle/>
        <a:p>
          <a:endParaRPr lang="en-US"/>
        </a:p>
      </dgm:t>
    </dgm:pt>
    <dgm:pt modelId="{164FDE56-A58A-DD43-9448-088154217DC1}" type="pres">
      <dgm:prSet presAssocID="{F2940F7B-FFDA-B245-A67E-8F18F176188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2F46F-156E-BC4E-A926-A088B0F9B467}" type="pres">
      <dgm:prSet presAssocID="{F2940F7B-FFDA-B245-A67E-8F18F176188A}" presName="wedge3" presStyleLbl="node1" presStyleIdx="2" presStyleCnt="3"/>
      <dgm:spPr/>
      <dgm:t>
        <a:bodyPr/>
        <a:lstStyle/>
        <a:p>
          <a:endParaRPr lang="en-US"/>
        </a:p>
      </dgm:t>
    </dgm:pt>
    <dgm:pt modelId="{294B35AB-E358-FC43-A99D-FB82307B8EDF}" type="pres">
      <dgm:prSet presAssocID="{F2940F7B-FFDA-B245-A67E-8F18F176188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0370E8-D12F-6C48-BB72-EAE13971AAAA}" type="presOf" srcId="{D94F8AF3-0EB5-9846-B450-D76D0360EC0E}" destId="{485001CA-1781-9446-A3D8-14F33EE315FB}" srcOrd="0" destOrd="0" presId="urn:microsoft.com/office/officeart/2005/8/layout/chart3"/>
    <dgm:cxn modelId="{20AFB62B-C3B4-9743-9E05-E56186FD0006}" type="presOf" srcId="{2AE93C39-4CEC-1A42-A498-FD29894545AC}" destId="{294B35AB-E358-FC43-A99D-FB82307B8EDF}" srcOrd="1" destOrd="0" presId="urn:microsoft.com/office/officeart/2005/8/layout/chart3"/>
    <dgm:cxn modelId="{F6622EAB-4924-1242-A602-6D6284709E55}" srcId="{F2940F7B-FFDA-B245-A67E-8F18F176188A}" destId="{55C0086D-435C-8F42-B790-6AC313C833D6}" srcOrd="0" destOrd="0" parTransId="{2D35980B-DDAA-FD4E-83C6-48B8CE576BD1}" sibTransId="{B2FEACAD-E654-1C49-B947-EB84245C058E}"/>
    <dgm:cxn modelId="{94FB219C-FAD4-6740-A5A4-D23D8F199888}" type="presOf" srcId="{55C0086D-435C-8F42-B790-6AC313C833D6}" destId="{C72D4DCE-5672-8142-8F37-7929796A930F}" srcOrd="1" destOrd="0" presId="urn:microsoft.com/office/officeart/2005/8/layout/chart3"/>
    <dgm:cxn modelId="{F1F15039-870A-C647-B9E8-B4C6143DADB8}" srcId="{F2940F7B-FFDA-B245-A67E-8F18F176188A}" destId="{2AE93C39-4CEC-1A42-A498-FD29894545AC}" srcOrd="2" destOrd="0" parTransId="{BF23A6B1-F888-3046-8943-456D74B4C08B}" sibTransId="{EE5EC513-97F1-4B41-8927-981E016D8196}"/>
    <dgm:cxn modelId="{0986E7D4-5F47-4B4F-ACF8-0E40360A4178}" type="presOf" srcId="{F2940F7B-FFDA-B245-A67E-8F18F176188A}" destId="{17D99EAF-2C0F-6A41-8272-526580FA3DDA}" srcOrd="0" destOrd="0" presId="urn:microsoft.com/office/officeart/2005/8/layout/chart3"/>
    <dgm:cxn modelId="{009BB6ED-9B4F-A642-BB24-84CF9F181029}" srcId="{F2940F7B-FFDA-B245-A67E-8F18F176188A}" destId="{D94F8AF3-0EB5-9846-B450-D76D0360EC0E}" srcOrd="1" destOrd="0" parTransId="{E8119AFF-E6F8-E842-A8AD-F30408767728}" sibTransId="{A4066E9C-3CB0-0545-A2D4-8A18A0E01AC1}"/>
    <dgm:cxn modelId="{A6DAC7A0-B303-C64B-90D2-6219D4E23153}" type="presOf" srcId="{2AE93C39-4CEC-1A42-A498-FD29894545AC}" destId="{A1D2F46F-156E-BC4E-A926-A088B0F9B467}" srcOrd="0" destOrd="0" presId="urn:microsoft.com/office/officeart/2005/8/layout/chart3"/>
    <dgm:cxn modelId="{AAAF7B4F-BC7A-504F-85A0-1581C598D3F8}" type="presOf" srcId="{55C0086D-435C-8F42-B790-6AC313C833D6}" destId="{80AC710D-377A-734E-9036-F351CA08265E}" srcOrd="0" destOrd="0" presId="urn:microsoft.com/office/officeart/2005/8/layout/chart3"/>
    <dgm:cxn modelId="{0FBFCB53-A35C-4449-8683-7FA4B108AB8B}" type="presOf" srcId="{D94F8AF3-0EB5-9846-B450-D76D0360EC0E}" destId="{164FDE56-A58A-DD43-9448-088154217DC1}" srcOrd="1" destOrd="0" presId="urn:microsoft.com/office/officeart/2005/8/layout/chart3"/>
    <dgm:cxn modelId="{479D8AC9-4046-7445-B86D-281C2E1E9D0B}" type="presParOf" srcId="{17D99EAF-2C0F-6A41-8272-526580FA3DDA}" destId="{80AC710D-377A-734E-9036-F351CA08265E}" srcOrd="0" destOrd="0" presId="urn:microsoft.com/office/officeart/2005/8/layout/chart3"/>
    <dgm:cxn modelId="{6C3BE0C0-9882-9842-8284-FB44A14F3BF7}" type="presParOf" srcId="{17D99EAF-2C0F-6A41-8272-526580FA3DDA}" destId="{C72D4DCE-5672-8142-8F37-7929796A930F}" srcOrd="1" destOrd="0" presId="urn:microsoft.com/office/officeart/2005/8/layout/chart3"/>
    <dgm:cxn modelId="{29A3B180-2013-3645-873F-98FF037EF856}" type="presParOf" srcId="{17D99EAF-2C0F-6A41-8272-526580FA3DDA}" destId="{485001CA-1781-9446-A3D8-14F33EE315FB}" srcOrd="2" destOrd="0" presId="urn:microsoft.com/office/officeart/2005/8/layout/chart3"/>
    <dgm:cxn modelId="{C98965F7-C692-1742-A3D5-35C9E985C4FC}" type="presParOf" srcId="{17D99EAF-2C0F-6A41-8272-526580FA3DDA}" destId="{164FDE56-A58A-DD43-9448-088154217DC1}" srcOrd="3" destOrd="0" presId="urn:microsoft.com/office/officeart/2005/8/layout/chart3"/>
    <dgm:cxn modelId="{AAE607D5-B526-9E4D-A81A-D45F3F3AF3BF}" type="presParOf" srcId="{17D99EAF-2C0F-6A41-8272-526580FA3DDA}" destId="{A1D2F46F-156E-BC4E-A926-A088B0F9B467}" srcOrd="4" destOrd="0" presId="urn:microsoft.com/office/officeart/2005/8/layout/chart3"/>
    <dgm:cxn modelId="{A85144E5-6B8F-0D41-8828-D42F0553A69E}" type="presParOf" srcId="{17D99EAF-2C0F-6A41-8272-526580FA3DDA}" destId="{294B35AB-E358-FC43-A99D-FB82307B8EDF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5EBC2-5492-704D-B590-0F5E25B3997F}">
      <dsp:nvSpPr>
        <dsp:cNvPr id="0" name=""/>
        <dsp:cNvSpPr/>
      </dsp:nvSpPr>
      <dsp:spPr>
        <a:xfrm rot="16200000">
          <a:off x="0" y="288"/>
          <a:ext cx="3163028" cy="316302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free, easy-to-find or prepare online lessons</a:t>
          </a:r>
          <a:endParaRPr lang="en-US" sz="1900" kern="1200" dirty="0"/>
        </a:p>
      </dsp:txBody>
      <dsp:txXfrm rot="5400000">
        <a:off x="553530" y="791045"/>
        <a:ext cx="2609498" cy="1581514"/>
      </dsp:txXfrm>
    </dsp:sp>
    <dsp:sp modelId="{BF071E5B-90A5-A443-90AD-C03719BF931B}">
      <dsp:nvSpPr>
        <dsp:cNvPr id="0" name=""/>
        <dsp:cNvSpPr/>
      </dsp:nvSpPr>
      <dsp:spPr>
        <a:xfrm rot="5400000">
          <a:off x="4386007" y="150"/>
          <a:ext cx="3163028" cy="316302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sophisticated learning platforms that offer complete curricula</a:t>
          </a:r>
          <a:endParaRPr lang="en-US" sz="1900" kern="1200" dirty="0"/>
        </a:p>
      </dsp:txBody>
      <dsp:txXfrm rot="-5400000">
        <a:off x="4386007" y="790907"/>
        <a:ext cx="2609498" cy="1581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C710D-377A-734E-9036-F351CA08265E}">
      <dsp:nvSpPr>
        <dsp:cNvPr id="0" name=""/>
        <dsp:cNvSpPr/>
      </dsp:nvSpPr>
      <dsp:spPr>
        <a:xfrm>
          <a:off x="3461574" y="313753"/>
          <a:ext cx="3904488" cy="390448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30 to 79%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Truly blended</a:t>
          </a:r>
          <a:endParaRPr lang="en-US" sz="2000" kern="1200" dirty="0"/>
        </a:p>
      </dsp:txBody>
      <dsp:txXfrm>
        <a:off x="5584406" y="1034224"/>
        <a:ext cx="1324737" cy="1301496"/>
      </dsp:txXfrm>
    </dsp:sp>
    <dsp:sp modelId="{485001CA-1781-9446-A3D8-14F33EE315FB}">
      <dsp:nvSpPr>
        <dsp:cNvPr id="0" name=""/>
        <dsp:cNvSpPr/>
      </dsp:nvSpPr>
      <dsp:spPr>
        <a:xfrm>
          <a:off x="3260306" y="429958"/>
          <a:ext cx="3904488" cy="390448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1-29%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Web Facilitated </a:t>
          </a:r>
          <a:endParaRPr lang="en-US" sz="2000" kern="1200" dirty="0"/>
        </a:p>
      </dsp:txBody>
      <dsp:txXfrm>
        <a:off x="4329392" y="2893504"/>
        <a:ext cx="1766316" cy="1208532"/>
      </dsp:txXfrm>
    </dsp:sp>
    <dsp:sp modelId="{A1D2F46F-156E-BC4E-A926-A088B0F9B467}">
      <dsp:nvSpPr>
        <dsp:cNvPr id="0" name=""/>
        <dsp:cNvSpPr/>
      </dsp:nvSpPr>
      <dsp:spPr>
        <a:xfrm>
          <a:off x="3260306" y="429958"/>
          <a:ext cx="3904488" cy="390448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80+%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Distance Learning</a:t>
          </a:r>
          <a:endParaRPr lang="en-US" sz="2000" kern="1200" dirty="0"/>
        </a:p>
      </dsp:txBody>
      <dsp:txXfrm>
        <a:off x="3678644" y="1196911"/>
        <a:ext cx="1324737" cy="1301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4FAF2-AAEE-DA4C-A9AE-2D42FD453C8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F051A-B078-B946-80A6-F289DA88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ovntxsv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tinyurl.com/yjzqxy6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16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91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77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68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62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02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Carmine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29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Carmine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29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Carmine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29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56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(10 minutes, to 10:55)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introduce ourselves as the presenters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mentions that we are co-authors of an Essential Education free publication,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Blended Learning for the Adult Education Classroom</a:t>
            </a:r>
          </a:p>
          <a:p>
            <a:pPr lvl="0"/>
            <a:endParaRPr lang="en-US" i="1" dirty="0"/>
          </a:p>
          <a:p>
            <a:r>
              <a:rPr lang="en-US" u="sng" dirty="0"/>
              <a:t>David</a:t>
            </a:r>
            <a:r>
              <a:rPr lang="en-US" dirty="0"/>
              <a:t> explains that the guide is not for distribution yet –just for their use.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Carmine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mentions that there is a handout (already passed out) with: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URL to the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blended learning guide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URLS to the student computer skills survey and cellphone survey</a:t>
            </a:r>
          </a:p>
          <a:p>
            <a:pPr lvl="2"/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http://tinyurl.com/ovntxsv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http://tinyurl.com/yjzqxy6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Everyone On Adult Ed URL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EveryoneOn.org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adulted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Carmine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points out that there is free Internet access in this room for up to ten people who have portable digital devices but who do not have built-in web access. She points to the access code on the flip chart.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41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Carmine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asks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How many are: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Administrators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Providers of Professional Development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(What?)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For teachers and administrators, how many use blending learning now?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any of you who are in the Blended Learning Guide here today?  We have a part for you to play toward the end of this session.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those who do not yet use blended learning, what intrigues you about it?  What brought you to this session?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7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 minutes, to 11:00)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Carmine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reviews the session objectives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Slides 4 and 5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the end of the session participants will be able to: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blended learning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the advantages of blended learning to students, teachers and programs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how students and adult education teachers can get access to inexpensive computers and broadband Internet at home and in the classroom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an action plan for trying out or improving their use of blended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4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 minutes, to 11:00)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Carmine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reviews the session objectives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Slides 4 and 5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the end of the session participants will be able to: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how adult education teachers and learners use blended learning in other parts of the country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 (orally or in writing) their students’ technology skills and their access to portable digital devices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next steps leading to an action plan for trying out or improving their use of blended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72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91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85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31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051A-B078-B946-80A6-F289DA887E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7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jrosen@newsomeassociat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assged.com/educators/blended-learning.php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ed.gov/rschstat/eval/tech/evidence-based-practices/finalreport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ovntxs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veryoneon.org/adulted" TargetMode="External"/><Relationship Id="rId4" Type="http://schemas.openxmlformats.org/officeDocument/2006/relationships/hyperlink" Target="http://tinyurl.com/yjzqxy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internet.org/2013/06/05/smartphone-ownership-2013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winternet.org/2015/04/01/us-smartphone-use-in-2015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vernote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eebly.com/" TargetMode="External"/><Relationship Id="rId4" Type="http://schemas.openxmlformats.org/officeDocument/2006/relationships/hyperlink" Target="http://www.polleverywhere.com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ssged.com/educators/blended-learning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veryoneon.org/adulted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ssged.com/educators/blended-learning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olc.onlinelearningconsortium.org/sites/default/files/Blending_In.pdf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lincs.ed.gov/comment/9097#comment-909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109086"/>
            <a:ext cx="5458968" cy="198562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Blended Learning for Adult Educators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7732" y="4411133"/>
            <a:ext cx="4939855" cy="210027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David J. Rosen </a:t>
            </a:r>
          </a:p>
          <a:p>
            <a:r>
              <a:rPr lang="en-US" sz="2200" dirty="0" smtClean="0">
                <a:hlinkClick r:id="rId3"/>
              </a:rPr>
              <a:t>djrosen@newsomeassociates.com</a:t>
            </a:r>
            <a:r>
              <a:rPr lang="en-US" sz="2200" dirty="0" smtClean="0"/>
              <a:t>   </a:t>
            </a:r>
          </a:p>
          <a:p>
            <a:r>
              <a:rPr lang="en-US" sz="2200" dirty="0" smtClean="0"/>
              <a:t> </a:t>
            </a:r>
          </a:p>
          <a:p>
            <a:r>
              <a:rPr lang="en-US" sz="2200" u="sng" dirty="0">
                <a:hlinkClick r:id="rId4"/>
              </a:rPr>
              <a:t>http://www.passged.com</a:t>
            </a:r>
            <a:r>
              <a:rPr lang="en-US" sz="2200" u="sng" dirty="0" smtClean="0">
                <a:hlinkClick r:id="rId4"/>
              </a:rPr>
              <a:t>/</a:t>
            </a:r>
          </a:p>
          <a:p>
            <a:r>
              <a:rPr lang="en-US" sz="2200" u="sng" dirty="0" smtClean="0">
                <a:hlinkClick r:id="rId4"/>
              </a:rPr>
              <a:t>educators/blended-</a:t>
            </a:r>
            <a:r>
              <a:rPr lang="en-US" sz="2200" u="sng" dirty="0" err="1" smtClean="0">
                <a:hlinkClick r:id="rId4"/>
              </a:rPr>
              <a:t>learning.php</a:t>
            </a: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77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2876"/>
            <a:ext cx="6508377" cy="795535"/>
          </a:xfrm>
        </p:spPr>
        <p:txBody>
          <a:bodyPr/>
          <a:lstStyle/>
          <a:p>
            <a:r>
              <a:rPr lang="en-US" dirty="0"/>
              <a:t>Why use blended learning?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41157"/>
            <a:ext cx="6508377" cy="4578949"/>
          </a:xfrm>
        </p:spPr>
        <p:txBody>
          <a:bodyPr>
            <a:normAutofit/>
          </a:bodyPr>
          <a:lstStyle/>
          <a:p>
            <a:r>
              <a:rPr lang="en-US" sz="2800" dirty="0"/>
              <a:t>K-12 research on blended learning also suggests that it is effective. </a:t>
            </a:r>
            <a:r>
              <a:rPr lang="en-US" sz="2800" dirty="0" smtClean="0"/>
              <a:t>“Students </a:t>
            </a:r>
            <a:r>
              <a:rPr lang="en-US" sz="2800" dirty="0"/>
              <a:t>in online conditions performed modestly better, on average, than those learning the same material through traditional face-to-face instruction.” </a:t>
            </a:r>
          </a:p>
          <a:p>
            <a:pPr marL="228600" lvl="1" indent="0">
              <a:buNone/>
            </a:pPr>
            <a:r>
              <a:rPr lang="en-US" u="sng" dirty="0">
                <a:hlinkClick r:id="rId3"/>
              </a:rPr>
              <a:t>https://www2.ed.gov/rschstat/eval/tech/evidence-based-practices/finalreport.pdf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8920"/>
            <a:ext cx="6508377" cy="823448"/>
          </a:xfrm>
        </p:spPr>
        <p:txBody>
          <a:bodyPr/>
          <a:lstStyle/>
          <a:p>
            <a:r>
              <a:rPr lang="en-US" dirty="0"/>
              <a:t>Why use blended learning?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96314"/>
            <a:ext cx="6508377" cy="51354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enables </a:t>
            </a:r>
            <a:r>
              <a:rPr lang="en-US" sz="2800" dirty="0"/>
              <a:t>students to acquire digital literacy/digital readiness, and online learning </a:t>
            </a:r>
            <a:r>
              <a:rPr lang="en-US" sz="2800" dirty="0" smtClean="0"/>
              <a:t>skills</a:t>
            </a:r>
            <a:endParaRPr lang="en-US" sz="2800" dirty="0"/>
          </a:p>
          <a:p>
            <a:r>
              <a:rPr lang="en-US" sz="2800" dirty="0" smtClean="0"/>
              <a:t>It’s </a:t>
            </a:r>
            <a:r>
              <a:rPr lang="en-US" sz="2800" dirty="0"/>
              <a:t>a way to “make up” missed classes </a:t>
            </a:r>
            <a:endParaRPr lang="en-US" sz="2800" dirty="0" smtClean="0"/>
          </a:p>
          <a:p>
            <a:r>
              <a:rPr lang="en-US" sz="2800" dirty="0" smtClean="0"/>
              <a:t>It’s </a:t>
            </a:r>
            <a:r>
              <a:rPr lang="en-US" sz="2800" dirty="0"/>
              <a:t>a way to make homework more convenient and appealing </a:t>
            </a:r>
            <a:endParaRPr lang="en-US" sz="2800" dirty="0" smtClean="0"/>
          </a:p>
          <a:p>
            <a:r>
              <a:rPr lang="en-US" sz="2800" dirty="0" smtClean="0"/>
              <a:t>It extends </a:t>
            </a:r>
            <a:r>
              <a:rPr lang="en-US" sz="2800" dirty="0"/>
              <a:t>learning time so students can reach </a:t>
            </a:r>
            <a:r>
              <a:rPr lang="en-US" sz="2800" dirty="0" smtClean="0"/>
              <a:t>College </a:t>
            </a:r>
            <a:r>
              <a:rPr lang="en-US" sz="2800" dirty="0"/>
              <a:t>and Career </a:t>
            </a:r>
            <a:r>
              <a:rPr lang="en-US" sz="2800" dirty="0" smtClean="0"/>
              <a:t>Readiness Standards </a:t>
            </a: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61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76833"/>
            <a:ext cx="6508377" cy="725752"/>
          </a:xfrm>
        </p:spPr>
        <p:txBody>
          <a:bodyPr/>
          <a:lstStyle/>
          <a:p>
            <a:r>
              <a:rPr lang="en-US" dirty="0"/>
              <a:t>Why use blended learning?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14379"/>
            <a:ext cx="6508377" cy="457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</a:t>
            </a:r>
            <a:r>
              <a:rPr lang="en-US" sz="2800" dirty="0"/>
              <a:t>enables easier monitoring of student progress </a:t>
            </a:r>
            <a:endParaRPr lang="en-US" sz="2800" dirty="0" smtClean="0"/>
          </a:p>
          <a:p>
            <a:r>
              <a:rPr lang="en-US" sz="2800" dirty="0" smtClean="0"/>
              <a:t>It fits </a:t>
            </a:r>
            <a:r>
              <a:rPr lang="en-US" sz="2800" dirty="0"/>
              <a:t>well with competency-based (performance-based or mastery) learning models. </a:t>
            </a:r>
            <a:endParaRPr lang="en-US" sz="2800" dirty="0" smtClean="0"/>
          </a:p>
          <a:p>
            <a:r>
              <a:rPr lang="en-US" sz="2800" dirty="0" smtClean="0"/>
              <a:t>It fits </a:t>
            </a:r>
            <a:r>
              <a:rPr lang="en-US" sz="2800" dirty="0"/>
              <a:t>well with workplace basic </a:t>
            </a:r>
            <a:r>
              <a:rPr lang="en-US" sz="2400" dirty="0"/>
              <a:t>skills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97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70704"/>
            <a:ext cx="6508377" cy="1248032"/>
          </a:xfrm>
        </p:spPr>
        <p:txBody>
          <a:bodyPr/>
          <a:lstStyle/>
          <a:p>
            <a:r>
              <a:rPr lang="en-US" dirty="0"/>
              <a:t>Student access </a:t>
            </a:r>
            <a:r>
              <a:rPr lang="en-US" dirty="0" smtClean="0"/>
              <a:t>to and </a:t>
            </a:r>
            <a:br>
              <a:rPr lang="en-US" dirty="0" smtClean="0"/>
            </a:br>
            <a:r>
              <a:rPr lang="en-US" dirty="0" smtClean="0"/>
              <a:t>use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2940"/>
            <a:ext cx="6508377" cy="4534929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/>
              <a:t>Survey students for computer skills and mobile phone access and skills</a:t>
            </a:r>
          </a:p>
          <a:p>
            <a:pPr lvl="3"/>
            <a:r>
              <a:rPr lang="en-US" u="sng" dirty="0">
                <a:hlinkClick r:id="rId3"/>
              </a:rPr>
              <a:t>http://tinyurl.com/ovntxsv</a:t>
            </a:r>
            <a:endParaRPr lang="en-US" dirty="0"/>
          </a:p>
          <a:p>
            <a:pPr lvl="3"/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tinyurl.com/yjzqxy6</a:t>
            </a:r>
            <a:endParaRPr lang="en-US" dirty="0" smtClean="0"/>
          </a:p>
          <a:p>
            <a:pPr lvl="0"/>
            <a:r>
              <a:rPr lang="en-US" sz="2600" dirty="0" smtClean="0"/>
              <a:t>Get </a:t>
            </a:r>
            <a:r>
              <a:rPr lang="en-US" sz="2600" dirty="0"/>
              <a:t>access to low-cost computers and Internet service </a:t>
            </a:r>
            <a:r>
              <a:rPr lang="en-US" sz="2600" dirty="0" smtClean="0"/>
              <a:t>for students and yourself at </a:t>
            </a:r>
            <a:r>
              <a:rPr lang="en-US" sz="2600" dirty="0"/>
              <a:t>home and for your </a:t>
            </a:r>
            <a:r>
              <a:rPr lang="en-US" sz="2600" dirty="0" smtClean="0"/>
              <a:t>classroom </a:t>
            </a:r>
            <a:r>
              <a:rPr lang="en-US" sz="1800" u="sng" dirty="0">
                <a:hlinkClick r:id="rId5" tooltip="Everyone On adult ed hub"/>
              </a:rPr>
              <a:t>EveryoneOn.org/</a:t>
            </a:r>
            <a:r>
              <a:rPr lang="en-US" sz="1800" u="sng" dirty="0" err="1">
                <a:hlinkClick r:id="rId5" tooltip="Everyone On adult ed hub"/>
              </a:rPr>
              <a:t>adulted</a:t>
            </a:r>
            <a:endParaRPr lang="en-US" sz="1800" dirty="0" smtClean="0"/>
          </a:p>
          <a:p>
            <a:pPr lvl="0"/>
            <a:r>
              <a:rPr lang="en-US" sz="2600" dirty="0" smtClean="0"/>
              <a:t>Use smartphones </a:t>
            </a:r>
            <a:r>
              <a:rPr lang="en-US" sz="2600" dirty="0"/>
              <a:t>and tablets for online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05238"/>
            <a:ext cx="6508377" cy="619226"/>
          </a:xfrm>
        </p:spPr>
        <p:txBody>
          <a:bodyPr/>
          <a:lstStyle/>
          <a:p>
            <a:r>
              <a:rPr lang="en-US" dirty="0" smtClean="0"/>
              <a:t>Portable digital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8109"/>
            <a:ext cx="6508377" cy="511090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Tremendous growth of smartphones, including among immigrants and African Americans </a:t>
            </a:r>
            <a:r>
              <a:rPr lang="en-US" sz="1800" dirty="0" smtClean="0"/>
              <a:t>(Pew Internet and American Life research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://www.pewinternet.org/2013/06/05/smartphone-ownership-2013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/>
              <a:t>  </a:t>
            </a:r>
            <a:r>
              <a:rPr lang="en-US" sz="1800" dirty="0" smtClean="0"/>
              <a:t>and </a:t>
            </a:r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://www.pewinternet.org/2015/04/01/us-smartphone-use-in-2015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) </a:t>
            </a:r>
          </a:p>
          <a:p>
            <a:pPr marL="0" indent="0">
              <a:buNone/>
            </a:pPr>
            <a:r>
              <a:rPr lang="en-US" sz="2600" dirty="0" smtClean="0"/>
              <a:t>Portable digital devices:</a:t>
            </a:r>
          </a:p>
          <a:p>
            <a:r>
              <a:rPr lang="en-US" sz="2600" dirty="0" smtClean="0"/>
              <a:t>Make homework more engaging and convenient for students</a:t>
            </a:r>
          </a:p>
          <a:p>
            <a:r>
              <a:rPr lang="en-US" sz="2600" dirty="0" smtClean="0"/>
              <a:t>Make flipped learning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5296"/>
            <a:ext cx="6508377" cy="765383"/>
          </a:xfrm>
        </p:spPr>
        <p:txBody>
          <a:bodyPr/>
          <a:lstStyle/>
          <a:p>
            <a:r>
              <a:rPr lang="en-US" dirty="0" smtClean="0"/>
              <a:t>Free Blended Learning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48032"/>
            <a:ext cx="6508377" cy="531340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2800" dirty="0" smtClean="0"/>
              <a:t>Examples of free blended learning tools that are described in the guide and listed in the appendix:</a:t>
            </a:r>
            <a:endParaRPr lang="en-US" sz="2800" dirty="0"/>
          </a:p>
          <a:p>
            <a:pPr lvl="0"/>
            <a:r>
              <a:rPr lang="en-US" sz="2800" dirty="0" err="1" smtClean="0"/>
              <a:t>Evernote</a:t>
            </a:r>
            <a:r>
              <a:rPr lang="en-US" sz="2800" dirty="0" smtClean="0"/>
              <a:t>, a free storage system for your online resources </a:t>
            </a:r>
            <a:r>
              <a:rPr lang="en-US" sz="2800" dirty="0">
                <a:hlinkClick r:id="rId3"/>
              </a:rPr>
              <a:t>https://evernote.com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  <a:p>
            <a:pPr lvl="0"/>
            <a:r>
              <a:rPr lang="en-US" sz="2800" dirty="0"/>
              <a:t>Poll </a:t>
            </a:r>
            <a:r>
              <a:rPr lang="en-US" sz="2800" dirty="0" smtClean="0"/>
              <a:t>everywhere, to do in-class or other polls of students – a free/inexpensive alternative to “clickers” </a:t>
            </a:r>
            <a:r>
              <a:rPr lang="en-US" sz="2800" dirty="0">
                <a:hlinkClick r:id="rId4"/>
              </a:rPr>
              <a:t>http://www.polleverywhere.com</a:t>
            </a:r>
            <a:r>
              <a:rPr lang="en-US" sz="2800" dirty="0" smtClean="0">
                <a:hlinkClick r:id="rId4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  <a:p>
            <a:pPr lvl="0"/>
            <a:r>
              <a:rPr lang="en-US" sz="2800" dirty="0" err="1" smtClean="0"/>
              <a:t>Weebly</a:t>
            </a:r>
            <a:r>
              <a:rPr lang="en-US" sz="2800" dirty="0" smtClean="0"/>
              <a:t> – a way to build a free web presence </a:t>
            </a:r>
            <a:r>
              <a:rPr lang="en-US" sz="2800" dirty="0">
                <a:hlinkClick r:id="rId5"/>
              </a:rPr>
              <a:t>http://www.weebly.com</a:t>
            </a:r>
            <a:r>
              <a:rPr lang="en-US" sz="2800" dirty="0" smtClean="0">
                <a:hlinkClick r:id="rId5"/>
              </a:rPr>
              <a:t>/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7901"/>
            <a:ext cx="6508377" cy="1709499"/>
          </a:xfrm>
        </p:spPr>
        <p:txBody>
          <a:bodyPr/>
          <a:lstStyle/>
          <a:p>
            <a:r>
              <a:rPr lang="en-US" dirty="0" smtClean="0"/>
              <a:t>How adult education teachers use blended learning….They: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475466"/>
          </a:xfrm>
        </p:spPr>
        <p:txBody>
          <a:bodyPr>
            <a:norm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upplement instruction with online videos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se free online polling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ncorporate chats or discussion boards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reate </a:t>
            </a:r>
            <a:r>
              <a:rPr lang="en-US" sz="2800" dirty="0"/>
              <a:t>meaningful interaction with </a:t>
            </a:r>
            <a:r>
              <a:rPr lang="en-US" sz="2800" dirty="0" smtClean="0"/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4135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7901"/>
            <a:ext cx="6508377" cy="1709499"/>
          </a:xfrm>
        </p:spPr>
        <p:txBody>
          <a:bodyPr/>
          <a:lstStyle/>
          <a:p>
            <a:r>
              <a:rPr lang="en-US" dirty="0" smtClean="0"/>
              <a:t>How adult education teachers use blended learning….They: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34" y="2377865"/>
            <a:ext cx="6508377" cy="3916363"/>
          </a:xfrm>
        </p:spPr>
        <p:txBody>
          <a:bodyPr>
            <a:normAutofit/>
          </a:bodyPr>
          <a:lstStyle/>
          <a:p>
            <a:r>
              <a:rPr lang="en-US" sz="2800" dirty="0"/>
              <a:t>U</a:t>
            </a:r>
            <a:r>
              <a:rPr lang="en-US" sz="2800" dirty="0" smtClean="0"/>
              <a:t>se </a:t>
            </a:r>
            <a:r>
              <a:rPr lang="en-US" sz="2800" dirty="0"/>
              <a:t>web-based filing tools </a:t>
            </a:r>
          </a:p>
          <a:p>
            <a:r>
              <a:rPr lang="en-US" sz="2800" dirty="0" smtClean="0"/>
              <a:t>Add an online presence to face-to-face learning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se </a:t>
            </a:r>
            <a:r>
              <a:rPr lang="en-US" sz="2800" dirty="0"/>
              <a:t>content-complete online </a:t>
            </a:r>
            <a:r>
              <a:rPr lang="en-US" sz="2800" dirty="0" smtClean="0"/>
              <a:t>programs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ifferentiate instruction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7901"/>
            <a:ext cx="6508377" cy="1709499"/>
          </a:xfrm>
        </p:spPr>
        <p:txBody>
          <a:bodyPr/>
          <a:lstStyle/>
          <a:p>
            <a:r>
              <a:rPr lang="en-US" dirty="0" smtClean="0"/>
              <a:t>How adult education teachers use blended learning… They: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shell platforms to build their own online presence</a:t>
            </a:r>
          </a:p>
          <a:p>
            <a:r>
              <a:rPr lang="en-US" sz="2800" dirty="0"/>
              <a:t>Make their own websites</a:t>
            </a:r>
          </a:p>
          <a:p>
            <a:r>
              <a:rPr lang="en-US" sz="2800" dirty="0" smtClean="0"/>
              <a:t>Use it to </a:t>
            </a:r>
            <a:r>
              <a:rPr lang="en-US" sz="2800" dirty="0"/>
              <a:t>teach digital literacy skills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dd </a:t>
            </a:r>
            <a:r>
              <a:rPr lang="en-US" sz="2800" dirty="0"/>
              <a:t>learning </a:t>
            </a:r>
            <a:r>
              <a:rPr lang="en-US" sz="2800" dirty="0" smtClean="0"/>
              <a:t>captions to </a:t>
            </a:r>
            <a:r>
              <a:rPr lang="en-US" sz="2800" dirty="0"/>
              <a:t>online videos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Blended Learning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>
                <a:hlinkClick r:id="rId2"/>
              </a:rPr>
              <a:t>http://</a:t>
            </a:r>
            <a:r>
              <a:rPr lang="en-US" sz="2800" u="sng" dirty="0" smtClean="0">
                <a:hlinkClick r:id="rId2"/>
              </a:rPr>
              <a:t>www.passged.com/</a:t>
            </a:r>
          </a:p>
          <a:p>
            <a:pPr marL="0" indent="0">
              <a:buNone/>
            </a:pPr>
            <a:r>
              <a:rPr lang="en-US" sz="2800" u="sng" smtClean="0">
                <a:hlinkClick r:id="rId2"/>
              </a:rPr>
              <a:t>educators/blended-</a:t>
            </a:r>
            <a:r>
              <a:rPr lang="en-US" sz="2800" u="sng" dirty="0" err="1" smtClean="0">
                <a:hlinkClick r:id="rId2"/>
              </a:rPr>
              <a:t>learning.php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06628"/>
            <a:ext cx="6508377" cy="1013253"/>
          </a:xfrm>
        </p:spPr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Are you a:</a:t>
            </a:r>
          </a:p>
          <a:p>
            <a:pPr lvl="0"/>
            <a:r>
              <a:rPr lang="en-US" sz="2800" dirty="0" smtClean="0"/>
              <a:t>Teacher?</a:t>
            </a:r>
            <a:endParaRPr lang="en-US" sz="2800" dirty="0"/>
          </a:p>
          <a:p>
            <a:pPr lvl="0"/>
            <a:r>
              <a:rPr lang="en-US" sz="2800" dirty="0" smtClean="0"/>
              <a:t>Administrator?</a:t>
            </a:r>
            <a:endParaRPr lang="en-US" sz="2800" dirty="0"/>
          </a:p>
          <a:p>
            <a:pPr lvl="0"/>
            <a:r>
              <a:rPr lang="en-US" sz="2800" dirty="0" smtClean="0"/>
              <a:t>Provider </a:t>
            </a:r>
            <a:r>
              <a:rPr lang="en-US" sz="2800" dirty="0"/>
              <a:t>of Professional </a:t>
            </a:r>
            <a:r>
              <a:rPr lang="en-US" sz="2800" dirty="0" smtClean="0"/>
              <a:t>Development?</a:t>
            </a:r>
            <a:endParaRPr lang="en-US" sz="2800" dirty="0"/>
          </a:p>
          <a:p>
            <a:pPr lvl="0"/>
            <a:r>
              <a:rPr lang="en-US" sz="2800" dirty="0"/>
              <a:t>Other (What?)</a:t>
            </a:r>
          </a:p>
          <a:p>
            <a:endParaRPr lang="en-US" dirty="0"/>
          </a:p>
        </p:txBody>
      </p:sp>
      <p:pic>
        <p:nvPicPr>
          <p:cNvPr id="5" name="Picture 4" descr="Hello.jpg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534" y="2209800"/>
            <a:ext cx="3657600" cy="436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17838"/>
            <a:ext cx="6508377" cy="840259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For you, what </a:t>
            </a:r>
            <a:r>
              <a:rPr lang="en-US" sz="2800" dirty="0"/>
              <a:t>are the most compelling </a:t>
            </a:r>
            <a:r>
              <a:rPr lang="en-US" sz="2800" dirty="0" smtClean="0"/>
              <a:t>reasons </a:t>
            </a:r>
            <a:r>
              <a:rPr lang="en-US" sz="2800" dirty="0"/>
              <a:t>to use blended learning</a:t>
            </a:r>
            <a:r>
              <a:rPr lang="en-US" sz="2800" dirty="0" smtClean="0"/>
              <a:t>?</a:t>
            </a:r>
          </a:p>
          <a:p>
            <a:pPr lvl="0"/>
            <a:r>
              <a:rPr lang="en-US" sz="2800" dirty="0" smtClean="0"/>
              <a:t>Have you used Everyone On? </a:t>
            </a:r>
            <a:r>
              <a:rPr lang="en-US" sz="2800" dirty="0" smtClean="0">
                <a:hlinkClick r:id="rId2"/>
              </a:rPr>
              <a:t>http://everyoneon.org/adulted</a:t>
            </a:r>
            <a:r>
              <a:rPr lang="en-US" sz="2800" dirty="0" smtClean="0"/>
              <a:t> </a:t>
            </a:r>
            <a:endParaRPr lang="en-US" sz="2800" dirty="0"/>
          </a:p>
          <a:p>
            <a:pPr lvl="0"/>
            <a:r>
              <a:rPr lang="en-US" sz="2800" dirty="0" smtClean="0"/>
              <a:t>What else would you like to learn about blended learning?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69558"/>
            <a:ext cx="6508377" cy="1112108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/>
              <a:t>What was the most useful part of this session for you and why?</a:t>
            </a:r>
          </a:p>
          <a:p>
            <a:pPr lvl="0"/>
            <a:r>
              <a:rPr lang="en-US" sz="2800" dirty="0"/>
              <a:t>What do you plan to do with what you learned from this session? What are your next steps?</a:t>
            </a:r>
          </a:p>
          <a:p>
            <a:pPr lvl="0"/>
            <a:r>
              <a:rPr lang="en-US" sz="2800" dirty="0"/>
              <a:t>What would you suggest I</a:t>
            </a:r>
            <a:r>
              <a:rPr lang="en-US" sz="2800" dirty="0" smtClean="0"/>
              <a:t> </a:t>
            </a:r>
            <a:r>
              <a:rPr lang="en-US" sz="2800" dirty="0"/>
              <a:t>do differently </a:t>
            </a:r>
            <a:r>
              <a:rPr lang="en-US" sz="2800" dirty="0" smtClean="0"/>
              <a:t>when I </a:t>
            </a:r>
            <a:r>
              <a:rPr lang="en-US" sz="2800" dirty="0"/>
              <a:t>do this presentation again?</a:t>
            </a:r>
          </a:p>
          <a:p>
            <a:endParaRPr lang="en-US" dirty="0"/>
          </a:p>
        </p:txBody>
      </p:sp>
      <p:pic>
        <p:nvPicPr>
          <p:cNvPr id="4" name="Picture 3" descr="feedback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033" y="3695700"/>
            <a:ext cx="3474027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Web Address for the Blended Learning Guide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www.passged.com/educators/blended-learning.php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ended learning.jpg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132" y="3208038"/>
            <a:ext cx="3689868" cy="43932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8920"/>
            <a:ext cx="6508377" cy="1408670"/>
          </a:xfrm>
        </p:spPr>
        <p:txBody>
          <a:bodyPr/>
          <a:lstStyle/>
          <a:p>
            <a:r>
              <a:rPr lang="en-US" dirty="0" smtClean="0"/>
              <a:t>Current Use of, or Interest in, Blended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Teachers and administrators, do you use blending learning now?</a:t>
            </a:r>
          </a:p>
          <a:p>
            <a:r>
              <a:rPr lang="en-US" sz="2800" dirty="0"/>
              <a:t>If </a:t>
            </a:r>
            <a:r>
              <a:rPr lang="en-US" sz="2800" dirty="0" smtClean="0"/>
              <a:t>you do </a:t>
            </a:r>
            <a:r>
              <a:rPr lang="en-US" sz="2800" dirty="0"/>
              <a:t>not yet use blended learning, what intrigues you about it that brought you to this session? </a:t>
            </a:r>
          </a:p>
        </p:txBody>
      </p:sp>
    </p:spTree>
    <p:extLst>
      <p:ext uri="{BB962C8B-B14F-4D97-AF65-F5344CB8AC3E}">
        <p14:creationId xmlns:p14="http://schemas.microsoft.com/office/powerpoint/2010/main" val="13175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951470"/>
          </a:xfrm>
        </p:spPr>
        <p:txBody>
          <a:bodyPr/>
          <a:lstStyle/>
          <a:p>
            <a:r>
              <a:rPr lang="en-US" dirty="0"/>
              <a:t>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966" y="1865870"/>
            <a:ext cx="6172610" cy="5288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By the end of the session participants will be able to</a:t>
            </a:r>
            <a:r>
              <a:rPr lang="en-US" sz="2800" dirty="0" smtClean="0"/>
              <a:t>:</a:t>
            </a:r>
          </a:p>
          <a:p>
            <a:pPr lvl="0"/>
            <a:r>
              <a:rPr lang="en-US" sz="2800" dirty="0" smtClean="0"/>
              <a:t>Define </a:t>
            </a:r>
            <a:r>
              <a:rPr lang="en-US" sz="2800" dirty="0"/>
              <a:t>blended learning</a:t>
            </a:r>
          </a:p>
          <a:p>
            <a:pPr lvl="0"/>
            <a:r>
              <a:rPr lang="en-US" sz="2800" dirty="0"/>
              <a:t>Describe the advantages of blended learning </a:t>
            </a:r>
            <a:endParaRPr lang="en-US" sz="2800" dirty="0" smtClean="0"/>
          </a:p>
          <a:p>
            <a:pPr lvl="0"/>
            <a:r>
              <a:rPr lang="en-US" sz="2800" dirty="0" smtClean="0"/>
              <a:t>Describe how to access </a:t>
            </a:r>
            <a:r>
              <a:rPr lang="en-US" sz="2800" dirty="0"/>
              <a:t>inexpensive computers and broadband Internet at home and in the classroom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9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1579"/>
            <a:ext cx="6508377" cy="887091"/>
          </a:xfrm>
        </p:spPr>
        <p:txBody>
          <a:bodyPr/>
          <a:lstStyle/>
          <a:p>
            <a:r>
              <a:rPr lang="en-US" dirty="0" smtClean="0"/>
              <a:t>Objectives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91730"/>
            <a:ext cx="6508377" cy="467672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Describe how adult education teachers and learners use blended learning </a:t>
            </a:r>
            <a:endParaRPr lang="en-US" sz="2800" dirty="0" smtClean="0"/>
          </a:p>
          <a:p>
            <a:pPr lvl="0"/>
            <a:r>
              <a:rPr lang="en-US" sz="2800" dirty="0" smtClean="0"/>
              <a:t>Survey students</a:t>
            </a:r>
            <a:r>
              <a:rPr lang="en-US" sz="2800" dirty="0"/>
              <a:t>’ technology skills and their access to portable digital devices </a:t>
            </a:r>
          </a:p>
          <a:p>
            <a:pPr lvl="0"/>
            <a:r>
              <a:rPr lang="en-US" sz="2800" dirty="0"/>
              <a:t>Identify next steps leading to an action plan for trying out or improving their use of blended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2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29049"/>
            <a:ext cx="6508377" cy="1062681"/>
          </a:xfrm>
        </p:spPr>
        <p:txBody>
          <a:bodyPr/>
          <a:lstStyle/>
          <a:p>
            <a:pPr lvl="0"/>
            <a:r>
              <a:rPr lang="en-US" dirty="0"/>
              <a:t>What is blended learning?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001032"/>
              </p:ext>
            </p:extLst>
          </p:nvPr>
        </p:nvGraphicFramePr>
        <p:xfrm>
          <a:off x="951470" y="3422822"/>
          <a:ext cx="7549979" cy="316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7726" y="1791730"/>
            <a:ext cx="633785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Face-to-Face Integrated with Online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Learning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Complexity Range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617838"/>
          </a:xfrm>
        </p:spPr>
        <p:txBody>
          <a:bodyPr/>
          <a:lstStyle/>
          <a:p>
            <a:pPr lvl="0"/>
            <a:r>
              <a:rPr lang="en-US" dirty="0"/>
              <a:t>What is blended learning?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1535"/>
            <a:ext cx="6508377" cy="549875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Online component can </a:t>
            </a:r>
            <a:r>
              <a:rPr lang="en-US" sz="2400" dirty="0"/>
              <a:t>range in </a:t>
            </a:r>
            <a:r>
              <a:rPr lang="en-US" sz="2400" dirty="0" smtClean="0"/>
              <a:t>complexity and cost from free, </a:t>
            </a:r>
            <a:r>
              <a:rPr lang="en-US" sz="2400" dirty="0"/>
              <a:t>easy-to</a:t>
            </a:r>
            <a:r>
              <a:rPr lang="en-US" sz="2400" dirty="0" smtClean="0"/>
              <a:t>-find or prepare </a:t>
            </a:r>
            <a:r>
              <a:rPr lang="en-US" sz="2400" dirty="0"/>
              <a:t>online lessons stored in free online filing </a:t>
            </a:r>
            <a:r>
              <a:rPr lang="en-US" sz="2400" dirty="0" smtClean="0"/>
              <a:t>systems, to </a:t>
            </a:r>
            <a:r>
              <a:rPr lang="en-US" sz="2400" dirty="0"/>
              <a:t>sophisticated online or blended learning platforms </a:t>
            </a:r>
            <a:r>
              <a:rPr lang="en-US" sz="2400" dirty="0" smtClean="0"/>
              <a:t>that offer exciting features and complete curricula</a:t>
            </a:r>
          </a:p>
          <a:p>
            <a:r>
              <a:rPr lang="en-US" sz="2400" dirty="0"/>
              <a:t>The online </a:t>
            </a:r>
            <a:r>
              <a:rPr lang="en-US" sz="2400" dirty="0" smtClean="0"/>
              <a:t>component </a:t>
            </a:r>
            <a:r>
              <a:rPr lang="en-US" sz="2400" dirty="0"/>
              <a:t>can be offered </a:t>
            </a:r>
            <a:r>
              <a:rPr lang="en-US" sz="2400" dirty="0" smtClean="0"/>
              <a:t>in real</a:t>
            </a:r>
            <a:r>
              <a:rPr lang="en-US" sz="2400" dirty="0"/>
              <a:t> </a:t>
            </a:r>
            <a:r>
              <a:rPr lang="en-US" sz="2400" dirty="0" smtClean="0"/>
              <a:t>time </a:t>
            </a:r>
            <a:r>
              <a:rPr lang="en-US" sz="2400" dirty="0"/>
              <a:t>(as the </a:t>
            </a:r>
            <a:r>
              <a:rPr lang="en-US" sz="2400" dirty="0" smtClean="0"/>
              <a:t>instructor teaches) </a:t>
            </a:r>
            <a:r>
              <a:rPr lang="en-US" sz="2400" dirty="0"/>
              <a:t>or asynchronously. </a:t>
            </a:r>
          </a:p>
        </p:txBody>
      </p:sp>
    </p:spTree>
    <p:extLst>
      <p:ext uri="{BB962C8B-B14F-4D97-AF65-F5344CB8AC3E}">
        <p14:creationId xmlns:p14="http://schemas.microsoft.com/office/powerpoint/2010/main" val="210054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1006"/>
            <a:ext cx="6508377" cy="2145813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percent of online vs. face-to-face learning is required </a:t>
            </a:r>
            <a:r>
              <a:rPr lang="en-US" dirty="0" smtClean="0"/>
              <a:t>to </a:t>
            </a:r>
            <a:r>
              <a:rPr lang="en-US" dirty="0"/>
              <a:t>be considered </a:t>
            </a:r>
            <a:r>
              <a:rPr lang="en-US" i="1" dirty="0"/>
              <a:t>blended</a:t>
            </a:r>
            <a:r>
              <a:rPr lang="en-US" dirty="0"/>
              <a:t>?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701814"/>
              </p:ext>
            </p:extLst>
          </p:nvPr>
        </p:nvGraphicFramePr>
        <p:xfrm>
          <a:off x="-971127" y="1974108"/>
          <a:ext cx="10626369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119" y="6264045"/>
            <a:ext cx="8811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u="sng" dirty="0">
                <a:hlinkClick r:id="rId8"/>
              </a:rPr>
              <a:t>http://</a:t>
            </a:r>
            <a:r>
              <a:rPr lang="en-US" u="sng" dirty="0" smtClean="0">
                <a:hlinkClick r:id="rId8"/>
              </a:rPr>
              <a:t>olc.onlinelearningconsortium.org/sites/default/files/Blending_In.pdf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8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8485"/>
            <a:ext cx="6508377" cy="1327957"/>
          </a:xfrm>
        </p:spPr>
        <p:txBody>
          <a:bodyPr/>
          <a:lstStyle/>
          <a:p>
            <a:pPr lvl="0"/>
            <a:r>
              <a:rPr lang="en-US" dirty="0"/>
              <a:t>Why use blended learning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>How </a:t>
            </a:r>
            <a:r>
              <a:rPr lang="en-US" sz="2800" dirty="0">
                <a:solidFill>
                  <a:schemeClr val="tx1"/>
                </a:solidFill>
              </a:rPr>
              <a:t>will it help students, teachers and </a:t>
            </a:r>
            <a:r>
              <a:rPr lang="en-US" sz="2800" dirty="0" smtClean="0">
                <a:solidFill>
                  <a:schemeClr val="tx1"/>
                </a:solidFill>
              </a:rPr>
              <a:t>programs?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54566"/>
            <a:ext cx="7031683" cy="4225287"/>
          </a:xfrm>
        </p:spPr>
        <p:txBody>
          <a:bodyPr>
            <a:noAutofit/>
          </a:bodyPr>
          <a:lstStyle/>
          <a:p>
            <a:r>
              <a:rPr lang="en-US" sz="2800" dirty="0"/>
              <a:t>Blended learning may be more effective for adult learners than only face-to-face learning or only online </a:t>
            </a:r>
            <a:r>
              <a:rPr lang="en-US" sz="2800" dirty="0" smtClean="0"/>
              <a:t>learning  -- Texas </a:t>
            </a:r>
            <a:r>
              <a:rPr lang="en-US" sz="2800" dirty="0"/>
              <a:t>Educating Adults Management System (TEAMS)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228600" lvl="1" indent="0">
              <a:buNone/>
            </a:pPr>
            <a:r>
              <a:rPr lang="en-US" sz="2000" dirty="0" smtClean="0"/>
              <a:t>Glenda Lynn Rose post to LINCS </a:t>
            </a:r>
            <a:r>
              <a:rPr lang="en-US" sz="2000" u="sng" dirty="0" smtClean="0">
                <a:hlinkClick r:id="rId3"/>
              </a:rPr>
              <a:t>https</a:t>
            </a:r>
            <a:r>
              <a:rPr lang="en-US" sz="2000" u="sng" dirty="0">
                <a:hlinkClick r:id="rId3"/>
              </a:rPr>
              <a:t>://community.lincs.ed.gov/comment/9097#comment-9097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142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6962</TotalTime>
  <Words>860</Words>
  <Application>Microsoft Office PowerPoint</Application>
  <PresentationFormat>On-screen Show (4:3)</PresentationFormat>
  <Paragraphs>185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Wingdings</vt:lpstr>
      <vt:lpstr>Wingdings 2</vt:lpstr>
      <vt:lpstr>Plaza</vt:lpstr>
      <vt:lpstr>Blended Learning for Adult Educators</vt:lpstr>
      <vt:lpstr>Introductions</vt:lpstr>
      <vt:lpstr>Current Use of, or Interest in, Blended Learning</vt:lpstr>
      <vt:lpstr>Objectives </vt:lpstr>
      <vt:lpstr>Objectives (continued)</vt:lpstr>
      <vt:lpstr>What is blended learning? </vt:lpstr>
      <vt:lpstr>What is blended learning? </vt:lpstr>
      <vt:lpstr>What percent of online vs. face-to-face learning is required to be considered blended? </vt:lpstr>
      <vt:lpstr>Why use blended learning? How will it help students, teachers and programs?</vt:lpstr>
      <vt:lpstr>Why use blended learning? </vt:lpstr>
      <vt:lpstr>Why use blended learning? </vt:lpstr>
      <vt:lpstr>Why use blended learning? </vt:lpstr>
      <vt:lpstr>Student access to and  use of technology</vt:lpstr>
      <vt:lpstr>Portable digital devices</vt:lpstr>
      <vt:lpstr>Free Blended Learning Tools</vt:lpstr>
      <vt:lpstr>How adult education teachers use blended learning….They:</vt:lpstr>
      <vt:lpstr>How adult education teachers use blended learning….They:</vt:lpstr>
      <vt:lpstr>How adult education teachers use blended learning… They:</vt:lpstr>
      <vt:lpstr>Blended Learning Guide</vt:lpstr>
      <vt:lpstr>Discussion</vt:lpstr>
      <vt:lpstr>Evaluation</vt:lpstr>
      <vt:lpstr>Web Address for the Blended Learning Guide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Blended Learning for Adult Educators</dc:title>
  <dc:creator>David Rosen</dc:creator>
  <cp:lastModifiedBy>David Rosen</cp:lastModifiedBy>
  <cp:revision>49</cp:revision>
  <dcterms:created xsi:type="dcterms:W3CDTF">2015-04-05T18:53:31Z</dcterms:created>
  <dcterms:modified xsi:type="dcterms:W3CDTF">2016-04-09T14:26:45Z</dcterms:modified>
</cp:coreProperties>
</file>