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3"/>
  </p:notesMasterIdLst>
  <p:sldIdLst>
    <p:sldId id="256" r:id="rId2"/>
    <p:sldId id="271" r:id="rId3"/>
    <p:sldId id="260" r:id="rId4"/>
    <p:sldId id="265" r:id="rId5"/>
    <p:sldId id="266" r:id="rId6"/>
    <p:sldId id="267" r:id="rId7"/>
    <p:sldId id="268" r:id="rId8"/>
    <p:sldId id="269" r:id="rId9"/>
    <p:sldId id="270" r:id="rId10"/>
    <p:sldId id="295" r:id="rId11"/>
    <p:sldId id="276" r:id="rId12"/>
    <p:sldId id="296" r:id="rId13"/>
    <p:sldId id="277" r:id="rId14"/>
    <p:sldId id="297" r:id="rId15"/>
    <p:sldId id="298" r:id="rId16"/>
    <p:sldId id="299" r:id="rId17"/>
    <p:sldId id="300" r:id="rId18"/>
    <p:sldId id="301" r:id="rId19"/>
    <p:sldId id="303" r:id="rId20"/>
    <p:sldId id="302" r:id="rId21"/>
    <p:sldId id="285" r:id="rId22"/>
    <p:sldId id="286" r:id="rId23"/>
    <p:sldId id="287" r:id="rId24"/>
    <p:sldId id="288" r:id="rId25"/>
    <p:sldId id="289" r:id="rId26"/>
    <p:sldId id="290" r:id="rId27"/>
    <p:sldId id="305" r:id="rId28"/>
    <p:sldId id="304" r:id="rId29"/>
    <p:sldId id="306" r:id="rId30"/>
    <p:sldId id="308" r:id="rId31"/>
    <p:sldId id="30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9" autoAdjust="0"/>
    <p:restoredTop sz="84084" autoAdjust="0"/>
  </p:normalViewPr>
  <p:slideViewPr>
    <p:cSldViewPr>
      <p:cViewPr>
        <p:scale>
          <a:sx n="56" d="100"/>
          <a:sy n="56" d="100"/>
        </p:scale>
        <p:origin x="1526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24472-93ED-4BC2-BB80-16DA390494C2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D7195-26B7-474A-BD8C-F5F3AF58D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9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4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</a:t>
            </a:r>
            <a:r>
              <a:rPr lang="en-US" baseline="0" dirty="0" smtClean="0"/>
              <a:t> 243 funds- NOT general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0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9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3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9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0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5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not labeled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ESL, we</a:t>
            </a:r>
            <a:r>
              <a:rPr lang="en-US" baseline="0" dirty="0" smtClean="0"/>
              <a:t> mean English Language Acquisition as defined as an eligible activity to deliver using section 231 (general allocation) funds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7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8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Segue:  specifically…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08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the</a:t>
            </a:r>
            <a:r>
              <a:rPr lang="en-US" baseline="0" dirty="0" smtClean="0"/>
              <a:t> proposed regulations;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99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</a:t>
            </a:r>
            <a:r>
              <a:rPr lang="en-US" baseline="0" dirty="0" smtClean="0"/>
              <a:t> 243 funds- NOT general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7195-26B7-474A-BD8C-F5F3AF58D3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Autofit/>
          </a:bodyPr>
          <a:lstStyle>
            <a:lvl1pPr>
              <a:defRPr sz="6000"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74320" indent="-274320">
              <a:buFont typeface="Wingdings" panose="05000000000000000000" pitchFamily="2" charset="2"/>
              <a:buChar char="Ø"/>
              <a:defRPr sz="3200">
                <a:latin typeface="Candara" panose="020E0502030303020204" pitchFamily="34" charset="0"/>
              </a:defRPr>
            </a:lvl1pPr>
            <a:lvl2pPr marL="640080" indent="-274320">
              <a:buFont typeface="Wingdings" panose="05000000000000000000" pitchFamily="2" charset="2"/>
              <a:buChar char="q"/>
              <a:defRPr sz="3200">
                <a:latin typeface="Candara" panose="020E0502030303020204" pitchFamily="34" charset="0"/>
              </a:defRPr>
            </a:lvl2pPr>
            <a:lvl3pPr marL="914400" indent="-228600">
              <a:buFont typeface="Courier New" panose="02070309020205020404" pitchFamily="49" charset="0"/>
              <a:buChar char="o"/>
              <a:defRPr sz="3200">
                <a:latin typeface="Candara" panose="020E0502030303020204" pitchFamily="34" charset="0"/>
              </a:defRPr>
            </a:lvl3pPr>
            <a:lvl4pPr marL="1280160" indent="-228600">
              <a:buFont typeface="Arial" panose="020B0604020202020204" pitchFamily="34" charset="0"/>
              <a:buChar char="•"/>
              <a:defRPr sz="3200">
                <a:latin typeface="Candara" panose="020E0502030303020204" pitchFamily="34" charset="0"/>
              </a:defRPr>
            </a:lvl4pPr>
            <a:lvl5pPr marL="1417320" indent="0">
              <a:buFont typeface="Wingdings" panose="05000000000000000000" pitchFamily="2" charset="2"/>
              <a:buNone/>
              <a:defRPr sz="3200"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>
            <a:noAutofit/>
          </a:bodyPr>
          <a:lstStyle>
            <a:lvl1pPr algn="ctr">
              <a:defRPr sz="4400" b="0" cap="none" baseline="0"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0E34F49-7146-4E41-BC46-CF9EED0F20FD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B6586C8-E1C8-4997-A499-34D57902BE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Document1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2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3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4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5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Document6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esllivebind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esllivebinde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esllivebinde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inyurl.com/ESLlivebinder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5723468" cy="1828090"/>
          </a:xfrm>
        </p:spPr>
        <p:txBody>
          <a:bodyPr/>
          <a:lstStyle/>
          <a:p>
            <a:r>
              <a:rPr lang="en-US" dirty="0"/>
              <a:t>Filling in the WIOA Gap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834" y="2971800"/>
            <a:ext cx="6477000" cy="1371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an ESL/ABE </a:t>
            </a:r>
            <a:r>
              <a:rPr lang="en-US" sz="3200" dirty="0" err="1"/>
              <a:t>LiveBinder</a:t>
            </a:r>
            <a:r>
              <a:rPr lang="en-US" sz="3200" dirty="0"/>
              <a:t> </a:t>
            </a: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with </a:t>
            </a:r>
            <a:r>
              <a:rPr lang="en-US" sz="3200" dirty="0"/>
              <a:t>FREE Career, Civics, and </a:t>
            </a: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/>
              <a:t>Workforce </a:t>
            </a:r>
            <a:r>
              <a:rPr lang="en-US" sz="3200" dirty="0"/>
              <a:t>Preparation Curriculum for the WIOA </a:t>
            </a:r>
            <a:r>
              <a:rPr lang="en-US" sz="3200" dirty="0" smtClean="0"/>
              <a:t>Classroom</a:t>
            </a:r>
          </a:p>
          <a:p>
            <a:pPr>
              <a:lnSpc>
                <a:spcPct val="6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Tonya </a:t>
            </a:r>
            <a:r>
              <a:rPr lang="en-US" sz="3200" dirty="0" smtClean="0">
                <a:solidFill>
                  <a:schemeClr val="tx1"/>
                </a:solidFill>
              </a:rPr>
              <a:t>Creamer</a:t>
            </a:r>
          </a:p>
          <a:p>
            <a:pPr>
              <a:lnSpc>
                <a:spcPct val="6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tonyacreamer@gmail.com</a:t>
            </a:r>
          </a:p>
        </p:txBody>
      </p:sp>
    </p:spTree>
    <p:extLst>
      <p:ext uri="{BB962C8B-B14F-4D97-AF65-F5344CB8AC3E}">
        <p14:creationId xmlns:p14="http://schemas.microsoft.com/office/powerpoint/2010/main" val="36196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65E9C"/>
                </a:solidFill>
              </a:rPr>
              <a:t>ESL Program </a:t>
            </a:r>
            <a:r>
              <a:rPr lang="en-US" dirty="0" smtClean="0">
                <a:solidFill>
                  <a:srgbClr val="465E9C"/>
                </a:solidFill>
              </a:rPr>
              <a:t>Requirements (231)</a:t>
            </a:r>
            <a:endParaRPr lang="en-US" dirty="0" smtClean="0">
              <a:solidFill>
                <a:srgbClr val="465E9C"/>
              </a:solidFill>
            </a:endParaRP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dirty="0" err="1" smtClean="0"/>
              <a:t>LiveBinder</a:t>
            </a:r>
            <a:r>
              <a:rPr lang="en-US" dirty="0" smtClean="0"/>
              <a:t> 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505200"/>
            <a:ext cx="762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1) Changes to purpose: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M</a:t>
            </a:r>
            <a:r>
              <a:rPr lang="en-US" sz="4400" dirty="0" smtClean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athematics added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Civics focus expanded</a:t>
            </a:r>
          </a:p>
          <a:p>
            <a:pPr>
              <a:tabLst>
                <a:tab pos="7369175" algn="r"/>
              </a:tabLst>
            </a:pPr>
            <a:r>
              <a:rPr lang="en-US" sz="4400" dirty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	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78742"/>
              </p:ext>
            </p:extLst>
          </p:nvPr>
        </p:nvGraphicFramePr>
        <p:xfrm>
          <a:off x="758952" y="685800"/>
          <a:ext cx="7671816" cy="2995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4" imgW="9301311" imgH="3751411" progId="Word.Document.12">
                  <p:embed/>
                </p:oleObj>
              </mc:Choice>
              <mc:Fallback>
                <p:oleObj name="Document" r:id="rId4" imgW="9301311" imgH="3751411" progId="Word.Document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952" y="685800"/>
                        <a:ext cx="7671816" cy="2995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8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346606"/>
              </p:ext>
            </p:extLst>
          </p:nvPr>
        </p:nvGraphicFramePr>
        <p:xfrm>
          <a:off x="762000" y="685800"/>
          <a:ext cx="7669213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Document" r:id="rId4" imgW="9301311" imgH="4772528" progId="Word.Document.12">
                  <p:embed/>
                </p:oleObj>
              </mc:Choice>
              <mc:Fallback>
                <p:oleObj name="Document" r:id="rId4" imgW="9301311" imgH="4772528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685800"/>
                        <a:ext cx="7669213" cy="391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47244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2) Changes to design</a:t>
            </a:r>
            <a:endParaRPr lang="en-US" sz="4400" dirty="0">
              <a:solidFill>
                <a:schemeClr val="tx2"/>
              </a:solidFill>
              <a:latin typeface="Segoe UI Ligh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28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51871"/>
              </p:ext>
            </p:extLst>
          </p:nvPr>
        </p:nvGraphicFramePr>
        <p:xfrm>
          <a:off x="736084" y="685800"/>
          <a:ext cx="767024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cument" r:id="rId4" imgW="9321800" imgH="6667500" progId="Word.Document.12">
                  <p:embed/>
                </p:oleObj>
              </mc:Choice>
              <mc:Fallback>
                <p:oleObj name="Document" r:id="rId4" imgW="9321800" imgH="666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6084" y="685800"/>
                        <a:ext cx="7670245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3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>
                <a:solidFill>
                  <a:srgbClr val="465E9C"/>
                </a:solidFill>
              </a:rPr>
              <a:t>Integrated English Literacy / Civics Grant </a:t>
            </a:r>
            <a:r>
              <a:rPr lang="en-US" dirty="0" smtClean="0">
                <a:solidFill>
                  <a:srgbClr val="465E9C"/>
                </a:solidFill>
              </a:rPr>
              <a:t>Requirements (243)</a:t>
            </a:r>
            <a:endParaRPr lang="en-US" dirty="0" smtClean="0">
              <a:solidFill>
                <a:srgbClr val="465E9C"/>
              </a:solidFill>
            </a:endParaRP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dirty="0" err="1" smtClean="0"/>
              <a:t>LiveBinder</a:t>
            </a:r>
            <a:r>
              <a:rPr lang="en-US" dirty="0" smtClean="0"/>
              <a:t> 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83515"/>
            <a:ext cx="6965245" cy="1202485"/>
          </a:xfrm>
        </p:spPr>
        <p:txBody>
          <a:bodyPr>
            <a:noAutofit/>
          </a:bodyPr>
          <a:lstStyle/>
          <a:p>
            <a:r>
              <a:rPr lang="en-US" u="sng" dirty="0" smtClean="0">
                <a:solidFill>
                  <a:srgbClr val="465E9C"/>
                </a:solidFill>
              </a:rPr>
              <a:t>Integrated English Literacy / Civics Education Grant Funds (IEL/CE- Sec. 243)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71800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3200" b="1" dirty="0" smtClean="0">
                <a:latin typeface="Candara" panose="020E0502030303020204" pitchFamily="34" charset="0"/>
                <a:ea typeface="+mj-ea"/>
                <a:cs typeface="+mj-cs"/>
              </a:rPr>
              <a:t>Changes to Goal:</a:t>
            </a:r>
          </a:p>
          <a:p>
            <a:pPr lvl="1"/>
            <a:r>
              <a:rPr lang="en-US" sz="3200" dirty="0" smtClean="0">
                <a:latin typeface="Candara" panose="020E0502030303020204" pitchFamily="34" charset="0"/>
              </a:rPr>
              <a:t>Prepare </a:t>
            </a:r>
            <a:r>
              <a:rPr lang="en-US" sz="3200" dirty="0">
                <a:latin typeface="Candara" panose="020E0502030303020204" pitchFamily="34" charset="0"/>
              </a:rPr>
              <a:t>and place ELL adults in </a:t>
            </a:r>
            <a:r>
              <a:rPr lang="en-US" sz="3200" dirty="0" smtClean="0">
                <a:latin typeface="Candara" panose="020E0502030303020204" pitchFamily="34" charset="0"/>
              </a:rPr>
              <a:t>careers </a:t>
            </a:r>
            <a:r>
              <a:rPr lang="en-US" sz="3200" dirty="0">
                <a:latin typeface="Candara" panose="020E0502030303020204" pitchFamily="34" charset="0"/>
              </a:rPr>
              <a:t>integrating with the local </a:t>
            </a:r>
            <a:r>
              <a:rPr lang="en-US" sz="3200" dirty="0" smtClean="0">
                <a:latin typeface="Candara" panose="020E0502030303020204" pitchFamily="34" charset="0"/>
              </a:rPr>
              <a:t>workforce </a:t>
            </a:r>
            <a:r>
              <a:rPr lang="en-US" sz="3200" dirty="0">
                <a:latin typeface="Candara" panose="020E0502030303020204" pitchFamily="34" charset="0"/>
              </a:rPr>
              <a:t>development system</a:t>
            </a:r>
            <a:r>
              <a:rPr lang="en-US" sz="3200" dirty="0" smtClean="0">
                <a:latin typeface="Candara" panose="020E0502030303020204" pitchFamily="34" charset="0"/>
              </a:rPr>
              <a:t>.</a:t>
            </a:r>
            <a:endParaRPr lang="en-US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83515"/>
            <a:ext cx="6965245" cy="1202485"/>
          </a:xfrm>
        </p:spPr>
        <p:txBody>
          <a:bodyPr>
            <a:noAutofit/>
          </a:bodyPr>
          <a:lstStyle/>
          <a:p>
            <a:r>
              <a:rPr lang="en-US" u="sng" dirty="0" smtClean="0">
                <a:solidFill>
                  <a:srgbClr val="465E9C"/>
                </a:solidFill>
              </a:rPr>
              <a:t>Integrated English Literacy / Civics Education Grant Funds (IEL/CE- Sec. 243)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71800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en-US" sz="3200" b="1" dirty="0" smtClean="0">
                <a:latin typeface="Candara" panose="020E0502030303020204" pitchFamily="34" charset="0"/>
                <a:ea typeface="+mj-ea"/>
                <a:cs typeface="+mj-cs"/>
              </a:rPr>
              <a:t>Changes to Program Design:</a:t>
            </a:r>
          </a:p>
          <a:p>
            <a:pPr marL="457200" lvl="2"/>
            <a:r>
              <a:rPr lang="en-US" sz="3200" dirty="0" smtClean="0">
                <a:latin typeface="Candara" panose="020E0502030303020204" pitchFamily="34" charset="0"/>
              </a:rPr>
              <a:t>a. prepare </a:t>
            </a:r>
            <a:r>
              <a:rPr lang="en-US" sz="3200" dirty="0">
                <a:latin typeface="Candara" panose="020E0502030303020204" pitchFamily="34" charset="0"/>
              </a:rPr>
              <a:t>ELLs for, and place such adults in, unsubsidized employment in in-demand industries and occupations that lead to economic self-sufficiency, </a:t>
            </a:r>
            <a:r>
              <a:rPr lang="en-US" sz="3200" b="1" dirty="0" smtClean="0">
                <a:latin typeface="Candara" panose="020E0502030303020204" pitchFamily="34" charset="0"/>
              </a:rPr>
              <a:t>and</a:t>
            </a:r>
            <a:endParaRPr lang="en-US" sz="32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83515"/>
            <a:ext cx="6965245" cy="1202485"/>
          </a:xfrm>
        </p:spPr>
        <p:txBody>
          <a:bodyPr>
            <a:noAutofit/>
          </a:bodyPr>
          <a:lstStyle/>
          <a:p>
            <a:r>
              <a:rPr lang="en-US" u="sng" dirty="0" smtClean="0">
                <a:solidFill>
                  <a:srgbClr val="465E9C"/>
                </a:solidFill>
              </a:rPr>
              <a:t>Integrated English Literacy / Civics Education Grant Funds (IEL/CE- Sec. 243)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718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en-US" sz="3200" b="1" dirty="0" smtClean="0">
                <a:latin typeface="Candara" panose="020E0502030303020204" pitchFamily="34" charset="0"/>
                <a:ea typeface="+mj-ea"/>
                <a:cs typeface="+mj-cs"/>
              </a:rPr>
              <a:t>Changes to Program Design:</a:t>
            </a:r>
          </a:p>
          <a:p>
            <a:pPr marL="457200" lvl="2"/>
            <a:r>
              <a:rPr lang="en-US" sz="3200" dirty="0">
                <a:latin typeface="Candara" panose="020E0502030303020204" pitchFamily="34" charset="0"/>
              </a:rPr>
              <a:t>b</a:t>
            </a:r>
            <a:r>
              <a:rPr lang="en-US" sz="3200" dirty="0" smtClean="0">
                <a:latin typeface="Candara" panose="020E0502030303020204" pitchFamily="34" charset="0"/>
              </a:rPr>
              <a:t>. integrate </a:t>
            </a:r>
            <a:r>
              <a:rPr lang="en-US" sz="3200" dirty="0">
                <a:latin typeface="Candara" panose="020E0502030303020204" pitchFamily="34" charset="0"/>
              </a:rPr>
              <a:t>with the local workforce development system and its functions to carry out the activities of the </a:t>
            </a:r>
            <a:r>
              <a:rPr lang="en-US" sz="3200" dirty="0" smtClean="0">
                <a:latin typeface="Candara" panose="020E0502030303020204" pitchFamily="34" charset="0"/>
              </a:rPr>
              <a:t>program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9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83515"/>
            <a:ext cx="6965245" cy="1202485"/>
          </a:xfrm>
        </p:spPr>
        <p:txBody>
          <a:bodyPr>
            <a:noAutofit/>
          </a:bodyPr>
          <a:lstStyle/>
          <a:p>
            <a:r>
              <a:rPr lang="en-US" u="sng" dirty="0" smtClean="0">
                <a:solidFill>
                  <a:srgbClr val="465E9C"/>
                </a:solidFill>
              </a:rPr>
              <a:t>Integrated English Literacy / Civics Education Grant Funds (IEL/CE- Sec. 243)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71800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en-US" sz="3200" b="1" dirty="0" smtClean="0">
                <a:latin typeface="Candara" panose="020E0502030303020204" pitchFamily="34" charset="0"/>
                <a:ea typeface="+mj-ea"/>
                <a:cs typeface="+mj-cs"/>
              </a:rPr>
              <a:t>Changes to Use of Funds:</a:t>
            </a:r>
          </a:p>
          <a:p>
            <a:pPr lvl="1"/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Section 243 funds </a:t>
            </a:r>
            <a:r>
              <a:rPr lang="en-US" sz="3200" b="1" dirty="0">
                <a:latin typeface="Candara" panose="020E0502030303020204" pitchFamily="34" charset="0"/>
                <a:ea typeface="+mj-ea"/>
                <a:cs typeface="+mj-cs"/>
              </a:rPr>
              <a:t>must be used </a:t>
            </a:r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for IELCE in combination with integrated education and training activities.</a:t>
            </a:r>
            <a:endParaRPr lang="en-US" sz="3200" dirty="0" smtClean="0"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27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>
                <a:solidFill>
                  <a:srgbClr val="465E9C"/>
                </a:solidFill>
              </a:rPr>
              <a:t>Integrated Education and Training (IET)</a:t>
            </a:r>
          </a:p>
          <a:p>
            <a:r>
              <a:rPr lang="en-US" dirty="0" err="1" smtClean="0"/>
              <a:t>LiveBinder</a:t>
            </a:r>
            <a:r>
              <a:rPr lang="en-US" dirty="0" smtClean="0"/>
              <a:t> 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465E9C"/>
                </a:solidFill>
              </a:rPr>
              <a:t>Agenda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dirty="0" err="1" smtClean="0"/>
              <a:t>LiveBinder</a:t>
            </a:r>
            <a:r>
              <a:rPr lang="en-US" dirty="0" smtClean="0"/>
              <a:t> 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37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1083515"/>
            <a:ext cx="6965245" cy="1202485"/>
          </a:xfrm>
        </p:spPr>
        <p:txBody>
          <a:bodyPr>
            <a:noAutofit/>
          </a:bodyPr>
          <a:lstStyle/>
          <a:p>
            <a:r>
              <a:rPr lang="en-US" u="sng" dirty="0" smtClean="0">
                <a:solidFill>
                  <a:srgbClr val="465E9C"/>
                </a:solidFill>
              </a:rPr>
              <a:t>Integrated Education and Training (IET) (Sec. </a:t>
            </a:r>
            <a:r>
              <a:rPr lang="en-US" u="sng" dirty="0" smtClean="0">
                <a:solidFill>
                  <a:srgbClr val="465E9C"/>
                </a:solidFill>
              </a:rPr>
              <a:t>203(11))</a:t>
            </a:r>
            <a:endParaRPr lang="en-US" u="sng" dirty="0">
              <a:solidFill>
                <a:srgbClr val="465E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362200"/>
            <a:ext cx="762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Candara" panose="020E0502030303020204" pitchFamily="34" charset="0"/>
                <a:ea typeface="+mj-ea"/>
                <a:cs typeface="+mj-cs"/>
              </a:rPr>
              <a:t>A </a:t>
            </a:r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service approach that provides </a:t>
            </a:r>
            <a:r>
              <a:rPr lang="en-US" sz="3200" u="sng" dirty="0">
                <a:latin typeface="Candara" panose="020E0502030303020204" pitchFamily="34" charset="0"/>
                <a:ea typeface="+mj-ea"/>
                <a:cs typeface="+mj-cs"/>
              </a:rPr>
              <a:t>adult education and literacy activities </a:t>
            </a:r>
            <a:r>
              <a:rPr lang="en-US" sz="3200" b="1" dirty="0">
                <a:latin typeface="Candara" panose="020E0502030303020204" pitchFamily="34" charset="0"/>
                <a:ea typeface="+mj-ea"/>
                <a:cs typeface="+mj-cs"/>
              </a:rPr>
              <a:t>concurrently and contextually </a:t>
            </a:r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with </a:t>
            </a:r>
            <a:r>
              <a:rPr lang="en-US" sz="3200" u="sng" dirty="0">
                <a:latin typeface="Candara" panose="020E0502030303020204" pitchFamily="34" charset="0"/>
                <a:ea typeface="+mj-ea"/>
                <a:cs typeface="+mj-cs"/>
              </a:rPr>
              <a:t>workforce preparation </a:t>
            </a:r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activities and </a:t>
            </a:r>
            <a:r>
              <a:rPr lang="en-US" sz="3200" u="sng" dirty="0">
                <a:latin typeface="Candara" panose="020E0502030303020204" pitchFamily="34" charset="0"/>
                <a:ea typeface="+mj-ea"/>
                <a:cs typeface="+mj-cs"/>
              </a:rPr>
              <a:t>workforce training for a specific occupation or occupational cluster </a:t>
            </a:r>
            <a:r>
              <a:rPr lang="en-US" sz="3200" dirty="0">
                <a:latin typeface="Candara" panose="020E0502030303020204" pitchFamily="34" charset="0"/>
                <a:ea typeface="+mj-ea"/>
                <a:cs typeface="+mj-cs"/>
              </a:rPr>
              <a:t>for the purpose of educational and career advancement.</a:t>
            </a:r>
            <a:endParaRPr lang="en-US" sz="3200" dirty="0" smtClean="0"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75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722545"/>
              </p:ext>
            </p:extLst>
          </p:nvPr>
        </p:nvGraphicFramePr>
        <p:xfrm>
          <a:off x="762000" y="914400"/>
          <a:ext cx="7611487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ocument" r:id="rId4" imgW="9321800" imgH="6438900" progId="Word.Document.12">
                  <p:embed/>
                </p:oleObj>
              </mc:Choice>
              <mc:Fallback>
                <p:oleObj name="Document" r:id="rId4" imgW="9321800" imgH="643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914400"/>
                        <a:ext cx="7611487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18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983193"/>
              </p:ext>
            </p:extLst>
          </p:nvPr>
        </p:nvGraphicFramePr>
        <p:xfrm>
          <a:off x="762000" y="873125"/>
          <a:ext cx="7612063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Document" r:id="rId4" imgW="9321800" imgH="6540500" progId="Word.Document.12">
                  <p:embed/>
                </p:oleObj>
              </mc:Choice>
              <mc:Fallback>
                <p:oleObj name="Document" r:id="rId4" imgW="9321800" imgH="654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873125"/>
                        <a:ext cx="7612063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47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633746"/>
              </p:ext>
            </p:extLst>
          </p:nvPr>
        </p:nvGraphicFramePr>
        <p:xfrm>
          <a:off x="762000" y="873125"/>
          <a:ext cx="7612063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ocument" r:id="rId4" imgW="9321800" imgH="6540500" progId="Word.Document.12">
                  <p:embed/>
                </p:oleObj>
              </mc:Choice>
              <mc:Fallback>
                <p:oleObj name="Document" r:id="rId4" imgW="9321800" imgH="654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873125"/>
                        <a:ext cx="7612063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6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18899"/>
              </p:ext>
            </p:extLst>
          </p:nvPr>
        </p:nvGraphicFramePr>
        <p:xfrm>
          <a:off x="762000" y="873125"/>
          <a:ext cx="7612063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ocument" r:id="rId4" imgW="9321800" imgH="6540500" progId="Word.Document.12">
                  <p:embed/>
                </p:oleObj>
              </mc:Choice>
              <mc:Fallback>
                <p:oleObj name="Document" r:id="rId4" imgW="9321800" imgH="654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873125"/>
                        <a:ext cx="7612063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3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849469"/>
              </p:ext>
            </p:extLst>
          </p:nvPr>
        </p:nvGraphicFramePr>
        <p:xfrm>
          <a:off x="762000" y="873125"/>
          <a:ext cx="7612063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Document" r:id="rId4" imgW="9321800" imgH="6540500" progId="Word.Document.12">
                  <p:embed/>
                </p:oleObj>
              </mc:Choice>
              <mc:Fallback>
                <p:oleObj name="Document" r:id="rId4" imgW="9321800" imgH="654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873125"/>
                        <a:ext cx="7612063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7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69068"/>
              </p:ext>
            </p:extLst>
          </p:nvPr>
        </p:nvGraphicFramePr>
        <p:xfrm>
          <a:off x="762000" y="914400"/>
          <a:ext cx="7611487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Document" r:id="rId4" imgW="9321800" imgH="6438900" progId="Word.Document.12">
                  <p:embed/>
                </p:oleObj>
              </mc:Choice>
              <mc:Fallback>
                <p:oleObj name="Document" r:id="rId4" imgW="9321800" imgH="643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914400"/>
                        <a:ext cx="7611487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1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b="1" dirty="0" err="1" smtClean="0">
                <a:solidFill>
                  <a:srgbClr val="465E9C"/>
                </a:solidFill>
                <a:hlinkClick r:id="rId3"/>
              </a:rPr>
              <a:t>LiveBinder</a:t>
            </a:r>
            <a:r>
              <a:rPr lang="en-US" b="1" dirty="0" smtClean="0">
                <a:solidFill>
                  <a:srgbClr val="465E9C"/>
                </a:solidFill>
              </a:rPr>
              <a:t> </a:t>
            </a:r>
            <a:r>
              <a:rPr lang="en-US" dirty="0" smtClean="0">
                <a:solidFill>
                  <a:srgbClr val="465E9C"/>
                </a:solidFill>
              </a:rPr>
              <a:t>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b="1" dirty="0" err="1" smtClean="0">
                <a:solidFill>
                  <a:srgbClr val="465E9C"/>
                </a:solidFill>
                <a:hlinkClick r:id="rId3"/>
              </a:rPr>
              <a:t>LiveBinder</a:t>
            </a:r>
            <a:r>
              <a:rPr lang="en-US" b="1" dirty="0" smtClean="0">
                <a:solidFill>
                  <a:srgbClr val="465E9C"/>
                </a:solidFill>
              </a:rPr>
              <a:t> </a:t>
            </a:r>
            <a:r>
              <a:rPr lang="en-US" dirty="0" smtClean="0"/>
              <a:t>Resource Exploration</a:t>
            </a:r>
          </a:p>
          <a:p>
            <a:pPr lvl="2"/>
            <a:r>
              <a:rPr lang="en-US" dirty="0" smtClean="0">
                <a:solidFill>
                  <a:srgbClr val="465E9C"/>
                </a:solidFill>
              </a:rPr>
              <a:t>Assembly</a:t>
            </a:r>
          </a:p>
          <a:p>
            <a:pPr lvl="2"/>
            <a:r>
              <a:rPr lang="en-US" dirty="0" smtClean="0"/>
              <a:t>Landscaping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196405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ESL Program Requirements</a:t>
            </a:r>
          </a:p>
          <a:p>
            <a:r>
              <a:rPr lang="en-US" dirty="0" smtClean="0"/>
              <a:t>Integrated English Literacy / Civics Grant Requirements</a:t>
            </a:r>
          </a:p>
          <a:p>
            <a:r>
              <a:rPr lang="en-US" dirty="0" smtClean="0"/>
              <a:t>Integrated Education and Training (IET)</a:t>
            </a:r>
          </a:p>
          <a:p>
            <a:r>
              <a:rPr lang="en-US" b="1" dirty="0" err="1" smtClean="0">
                <a:solidFill>
                  <a:srgbClr val="465E9C"/>
                </a:solidFill>
                <a:hlinkClick r:id="rId3"/>
              </a:rPr>
              <a:t>LiveBinder</a:t>
            </a:r>
            <a:r>
              <a:rPr lang="en-US" b="1" dirty="0" smtClean="0">
                <a:solidFill>
                  <a:srgbClr val="465E9C"/>
                </a:solidFill>
              </a:rPr>
              <a:t> </a:t>
            </a:r>
            <a:r>
              <a:rPr lang="en-US" dirty="0" smtClean="0"/>
              <a:t>Resource Exploration</a:t>
            </a:r>
          </a:p>
          <a:p>
            <a:pPr lvl="2"/>
            <a:r>
              <a:rPr lang="en-US" dirty="0" smtClean="0"/>
              <a:t>Assembly</a:t>
            </a:r>
          </a:p>
          <a:p>
            <a:pPr lvl="2"/>
            <a:r>
              <a:rPr lang="en-US" dirty="0" smtClean="0">
                <a:solidFill>
                  <a:srgbClr val="465E9C"/>
                </a:solidFill>
              </a:rPr>
              <a:t>Landscaping</a:t>
            </a:r>
            <a:endParaRPr lang="en-US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rcRect t="6079" b="6079"/>
          <a:stretch>
            <a:fillRect/>
          </a:stretch>
        </p:blipFill>
        <p:spPr>
          <a:xfrm>
            <a:off x="1219200" y="914400"/>
            <a:ext cx="6157870" cy="3581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09800"/>
            <a:ext cx="6965245" cy="1202485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>
                <a:solidFill>
                  <a:schemeClr val="tx2"/>
                </a:solidFill>
              </a:rPr>
              <a:t>Solo</a:t>
            </a:r>
            <a:r>
              <a:rPr lang="en-US" dirty="0" smtClean="0"/>
              <a:t> </a:t>
            </a:r>
            <a:r>
              <a:rPr lang="en-US" dirty="0">
                <a:solidFill>
                  <a:schemeClr val="tx2"/>
                </a:solidFill>
              </a:rPr>
              <a:t>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45720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ndara"/>
                <a:cs typeface="Candara"/>
              </a:rPr>
              <a:t>What are your questions and concerns about ESL, Civics and WIOA?  </a:t>
            </a:r>
          </a:p>
          <a:p>
            <a:pPr algn="ctr"/>
            <a:r>
              <a:rPr lang="en-US" sz="2400" dirty="0" smtClean="0">
                <a:latin typeface="Candara"/>
                <a:cs typeface="Candara"/>
              </a:rPr>
              <a:t>Jot down your top</a:t>
            </a:r>
            <a:r>
              <a:rPr lang="en-US" sz="2400" dirty="0">
                <a:latin typeface="Candara"/>
                <a:cs typeface="Candara"/>
              </a:rPr>
              <a:t> </a:t>
            </a:r>
            <a:r>
              <a:rPr lang="en-US" sz="2400" dirty="0" smtClean="0">
                <a:latin typeface="Candara"/>
                <a:cs typeface="Candara"/>
              </a:rPr>
              <a:t>priority topic you hope </a:t>
            </a:r>
          </a:p>
          <a:p>
            <a:pPr algn="ctr"/>
            <a:r>
              <a:rPr lang="en-US" sz="2400" dirty="0" smtClean="0">
                <a:latin typeface="Candara"/>
                <a:cs typeface="Candara"/>
              </a:rPr>
              <a:t>will be covered in today’s session.</a:t>
            </a:r>
            <a:endParaRPr lang="en-US" sz="2400" dirty="0">
              <a:latin typeface="Candara"/>
              <a:cs typeface="Candara"/>
            </a:endParaRPr>
          </a:p>
        </p:txBody>
      </p:sp>
      <p:pic>
        <p:nvPicPr>
          <p:cNvPr id="10" name="star-wars-theme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LiveBinder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www.tinyurl.com/ESLlivebinder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25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834" y="2971800"/>
            <a:ext cx="64770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6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Questions?</a:t>
            </a:r>
          </a:p>
          <a:p>
            <a:pPr>
              <a:lnSpc>
                <a:spcPct val="60000"/>
              </a:lnSpc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Tonya </a:t>
            </a:r>
            <a:r>
              <a:rPr lang="en-US" sz="3200" dirty="0" smtClean="0">
                <a:solidFill>
                  <a:schemeClr val="tx1"/>
                </a:solidFill>
              </a:rPr>
              <a:t>Creamer</a:t>
            </a:r>
          </a:p>
          <a:p>
            <a:pPr>
              <a:lnSpc>
                <a:spcPct val="6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tonyacreamer@gmail.com</a:t>
            </a:r>
          </a:p>
        </p:txBody>
      </p:sp>
    </p:spTree>
    <p:extLst>
      <p:ext uri="{BB962C8B-B14F-4D97-AF65-F5344CB8AC3E}">
        <p14:creationId xmlns:p14="http://schemas.microsoft.com/office/powerpoint/2010/main" val="1834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401" b="6401"/>
          <a:stretch>
            <a:fillRect/>
          </a:stretch>
        </p:blipFill>
        <p:spPr>
          <a:xfrm>
            <a:off x="1447800" y="1066800"/>
            <a:ext cx="6196405" cy="3603812"/>
          </a:xfrm>
        </p:spPr>
      </p:pic>
      <p:sp>
        <p:nvSpPr>
          <p:cNvPr id="8" name="TextBox 7"/>
          <p:cNvSpPr txBox="1"/>
          <p:nvPr/>
        </p:nvSpPr>
        <p:spPr>
          <a:xfrm>
            <a:off x="1447800" y="4724400"/>
            <a:ext cx="617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rPr>
              <a:t>Now Grab a Partner!</a:t>
            </a:r>
          </a:p>
          <a:p>
            <a:pPr algn="ctr"/>
            <a:r>
              <a:rPr lang="en-US" sz="2400" dirty="0" smtClean="0">
                <a:latin typeface="Candara"/>
                <a:cs typeface="Candara"/>
              </a:rPr>
              <a:t>Share your topics.</a:t>
            </a:r>
            <a:endParaRPr lang="en-US" sz="4400" b="1" dirty="0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7891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89" b="10804"/>
          <a:stretch/>
        </p:blipFill>
        <p:spPr>
          <a:xfrm>
            <a:off x="914400" y="761999"/>
            <a:ext cx="4724400" cy="54561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09800"/>
            <a:ext cx="6965245" cy="1202485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solidFill>
                  <a:schemeClr val="tx2"/>
                </a:solidFill>
              </a:rPr>
              <a:t>Connect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>
                <a:solidFill>
                  <a:schemeClr val="tx2"/>
                </a:solidFill>
              </a:rPr>
              <a:t>Four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4724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ndara"/>
                <a:cs typeface="Candara"/>
              </a:rPr>
              <a:t>Pair up with another pair </a:t>
            </a:r>
          </a:p>
          <a:p>
            <a:pPr algn="ctr"/>
            <a:r>
              <a:rPr lang="en-US" sz="2400" dirty="0" smtClean="0">
                <a:latin typeface="Candara"/>
                <a:cs typeface="Candara"/>
              </a:rPr>
              <a:t>to make a group of four.  </a:t>
            </a:r>
          </a:p>
          <a:p>
            <a:pPr algn="ctr"/>
            <a:r>
              <a:rPr lang="en-US" sz="2400" b="1" dirty="0" smtClean="0">
                <a:latin typeface="Candara"/>
                <a:cs typeface="Candara"/>
              </a:rPr>
              <a:t>Narrow your collective 4 priorities down to the top 2.</a:t>
            </a:r>
            <a:endParaRPr lang="en-US" sz="2400" b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9901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Today’s Participant Priorities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503353"/>
              </p:ext>
            </p:extLst>
          </p:nvPr>
        </p:nvGraphicFramePr>
        <p:xfrm>
          <a:off x="1447800" y="1828800"/>
          <a:ext cx="6248400" cy="426719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452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ndara"/>
                          <a:cs typeface="Candara"/>
                        </a:rPr>
                        <a:t>Gracefully implement WIOA</a:t>
                      </a:r>
                      <a:endParaRPr lang="en-US" b="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ndara"/>
                          <a:cs typeface="Candara"/>
                        </a:rPr>
                        <a:t>Layman’s understanding of WIOA terms</a:t>
                      </a:r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ndara"/>
                          <a:cs typeface="Candara"/>
                        </a:rPr>
                        <a:t>IEL/CE:  opt-out?  </a:t>
                      </a:r>
                      <a:r>
                        <a:rPr lang="en-US" dirty="0" smtClean="0">
                          <a:latin typeface="Candara"/>
                          <a:cs typeface="Candara"/>
                        </a:rPr>
                        <a:t>opt-in?</a:t>
                      </a:r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ndara"/>
                          <a:cs typeface="Candara"/>
                        </a:rPr>
                        <a:t>Resources</a:t>
                      </a:r>
                      <a:r>
                        <a:rPr lang="en-US" baseline="0" dirty="0" smtClean="0">
                          <a:latin typeface="Candara"/>
                          <a:cs typeface="Candara"/>
                        </a:rPr>
                        <a:t> / Curriculum </a:t>
                      </a:r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ndara"/>
                          <a:cs typeface="Candara"/>
                        </a:rPr>
                        <a:t>Interactive activities for civics</a:t>
                      </a:r>
                      <a:endParaRPr lang="en-US" b="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andara"/>
                          <a:cs typeface="Candara"/>
                        </a:rPr>
                        <a:t>Contextualized job training skills in ESL classroom</a:t>
                      </a:r>
                      <a:endParaRPr lang="en-US" b="0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305">
                <a:tc>
                  <a:txBody>
                    <a:bodyPr/>
                    <a:lstStyle/>
                    <a:p>
                      <a:endParaRPr lang="en-US" dirty="0">
                        <a:latin typeface="Candara"/>
                        <a:cs typeface="Candar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6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Today’s Presenter Priorities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</a:t>
            </a:r>
            <a:r>
              <a:rPr lang="en-US" dirty="0" smtClean="0"/>
              <a:t>you get </a:t>
            </a:r>
            <a:r>
              <a:rPr lang="en-US" dirty="0"/>
              <a:t>a better understanding of the new WIOA </a:t>
            </a:r>
            <a:r>
              <a:rPr lang="en-US" dirty="0" smtClean="0"/>
              <a:t>requirements (</a:t>
            </a:r>
            <a:r>
              <a:rPr lang="en-US" dirty="0"/>
              <a:t>going into effect </a:t>
            </a:r>
            <a:r>
              <a:rPr lang="en-US" dirty="0" smtClean="0"/>
              <a:t>on July </a:t>
            </a:r>
            <a:r>
              <a:rPr lang="en-US" dirty="0"/>
              <a:t>1, 2016</a:t>
            </a:r>
            <a:r>
              <a:rPr lang="en-US" dirty="0" smtClean="0"/>
              <a:t>).</a:t>
            </a:r>
          </a:p>
          <a:p>
            <a:r>
              <a:rPr lang="en-US" dirty="0" smtClean="0"/>
              <a:t>Help you not freak out about that.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5E9C"/>
                </a:solidFill>
              </a:rPr>
              <a:t>Today’s Presenter Priorities</a:t>
            </a:r>
            <a:endParaRPr lang="en-US" dirty="0">
              <a:solidFill>
                <a:srgbClr val="465E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 you improve your students’ English skills </a:t>
            </a:r>
            <a:r>
              <a:rPr lang="en-US" b="1" dirty="0" smtClean="0"/>
              <a:t>while assisting them </a:t>
            </a:r>
            <a:r>
              <a:rPr lang="en-US" b="1" dirty="0"/>
              <a:t>in developing job readiness skills</a:t>
            </a:r>
            <a:r>
              <a:rPr lang="en-US" dirty="0"/>
              <a:t> to become effective parents, workers, and citizens in the </a:t>
            </a:r>
            <a:r>
              <a:rPr lang="en-US" dirty="0" smtClean="0"/>
              <a:t>United </a:t>
            </a:r>
            <a:r>
              <a:rPr lang="en-US" dirty="0"/>
              <a:t>States.</a:t>
            </a:r>
          </a:p>
        </p:txBody>
      </p:sp>
    </p:spTree>
    <p:extLst>
      <p:ext uri="{BB962C8B-B14F-4D97-AF65-F5344CB8AC3E}">
        <p14:creationId xmlns:p14="http://schemas.microsoft.com/office/powerpoint/2010/main" val="31991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271" b="3018"/>
          <a:stretch/>
        </p:blipFill>
        <p:spPr>
          <a:xfrm>
            <a:off x="1524000" y="588603"/>
            <a:ext cx="6172200" cy="5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ushpin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649</Words>
  <Application>Microsoft Office PowerPoint</Application>
  <PresentationFormat>On-screen Show (4:3)</PresentationFormat>
  <Paragraphs>128</Paragraphs>
  <Slides>31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Brush Script MT</vt:lpstr>
      <vt:lpstr>Calibri</vt:lpstr>
      <vt:lpstr>Candara</vt:lpstr>
      <vt:lpstr>Constantia</vt:lpstr>
      <vt:lpstr>Courier New</vt:lpstr>
      <vt:lpstr>Franklin Gothic Book</vt:lpstr>
      <vt:lpstr>Rage Italic</vt:lpstr>
      <vt:lpstr>Segoe UI Light</vt:lpstr>
      <vt:lpstr>Wingdings</vt:lpstr>
      <vt:lpstr>Pushpin</vt:lpstr>
      <vt:lpstr>Document</vt:lpstr>
      <vt:lpstr>Filling in the WIOA Gap</vt:lpstr>
      <vt:lpstr>Agenda</vt:lpstr>
      <vt:lpstr>                       Solo Work</vt:lpstr>
      <vt:lpstr>PowerPoint Presentation</vt:lpstr>
      <vt:lpstr>Connect  Four</vt:lpstr>
      <vt:lpstr>Today’s Participant Priorities</vt:lpstr>
      <vt:lpstr>Today’s Presenter Priorities</vt:lpstr>
      <vt:lpstr>Today’s Presenter Priorities</vt:lpstr>
      <vt:lpstr>PowerPoint Presentation</vt:lpstr>
      <vt:lpstr>Agenda</vt:lpstr>
      <vt:lpstr>PowerPoint Presentation</vt:lpstr>
      <vt:lpstr>PowerPoint Presentation</vt:lpstr>
      <vt:lpstr>PowerPoint Presentation</vt:lpstr>
      <vt:lpstr>Agenda</vt:lpstr>
      <vt:lpstr>Integrated English Literacy / Civics Education Grant Funds (IEL/CE- Sec. 243)</vt:lpstr>
      <vt:lpstr>Integrated English Literacy / Civics Education Grant Funds (IEL/CE- Sec. 243)</vt:lpstr>
      <vt:lpstr>Integrated English Literacy / Civics Education Grant Funds (IEL/CE- Sec. 243)</vt:lpstr>
      <vt:lpstr>Integrated English Literacy / Civics Education Grant Funds (IEL/CE- Sec. 243)</vt:lpstr>
      <vt:lpstr>Agenda</vt:lpstr>
      <vt:lpstr>Integrated Education and Training (IET) (Sec. 203(11))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</vt:lpstr>
      <vt:lpstr>Agenda</vt:lpstr>
      <vt:lpstr>LiveBinder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tcreamer</dc:creator>
  <cp:lastModifiedBy>Tonya.Creamer</cp:lastModifiedBy>
  <cp:revision>42</cp:revision>
  <dcterms:created xsi:type="dcterms:W3CDTF">2015-10-28T13:00:04Z</dcterms:created>
  <dcterms:modified xsi:type="dcterms:W3CDTF">2016-04-13T20:33:37Z</dcterms:modified>
</cp:coreProperties>
</file>