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notesMasterIdLst>
    <p:notesMasterId r:id="rId54"/>
  </p:notesMasterIdLst>
  <p:handoutMasterIdLst>
    <p:handoutMasterId r:id="rId55"/>
  </p:handoutMasterIdLst>
  <p:sldIdLst>
    <p:sldId id="256" r:id="rId2"/>
    <p:sldId id="520" r:id="rId3"/>
    <p:sldId id="519" r:id="rId4"/>
    <p:sldId id="438" r:id="rId5"/>
    <p:sldId id="512" r:id="rId6"/>
    <p:sldId id="433" r:id="rId7"/>
    <p:sldId id="444" r:id="rId8"/>
    <p:sldId id="494" r:id="rId9"/>
    <p:sldId id="496" r:id="rId10"/>
    <p:sldId id="434" r:id="rId11"/>
    <p:sldId id="495" r:id="rId12"/>
    <p:sldId id="480" r:id="rId13"/>
    <p:sldId id="497" r:id="rId14"/>
    <p:sldId id="479" r:id="rId15"/>
    <p:sldId id="466" r:id="rId16"/>
    <p:sldId id="442" r:id="rId17"/>
    <p:sldId id="468" r:id="rId18"/>
    <p:sldId id="469" r:id="rId19"/>
    <p:sldId id="470" r:id="rId20"/>
    <p:sldId id="471" r:id="rId21"/>
    <p:sldId id="443" r:id="rId22"/>
    <p:sldId id="472" r:id="rId23"/>
    <p:sldId id="508" r:id="rId24"/>
    <p:sldId id="447" r:id="rId25"/>
    <p:sldId id="450" r:id="rId26"/>
    <p:sldId id="491" r:id="rId27"/>
    <p:sldId id="481" r:id="rId28"/>
    <p:sldId id="511" r:id="rId29"/>
    <p:sldId id="498" r:id="rId30"/>
    <p:sldId id="499" r:id="rId31"/>
    <p:sldId id="453" r:id="rId32"/>
    <p:sldId id="476" r:id="rId33"/>
    <p:sldId id="500" r:id="rId34"/>
    <p:sldId id="514" r:id="rId35"/>
    <p:sldId id="452" r:id="rId36"/>
    <p:sldId id="503" r:id="rId37"/>
    <p:sldId id="515" r:id="rId38"/>
    <p:sldId id="454" r:id="rId39"/>
    <p:sldId id="507" r:id="rId40"/>
    <p:sldId id="516" r:id="rId41"/>
    <p:sldId id="485" r:id="rId42"/>
    <p:sldId id="487" r:id="rId43"/>
    <p:sldId id="505" r:id="rId44"/>
    <p:sldId id="501" r:id="rId45"/>
    <p:sldId id="502" r:id="rId46"/>
    <p:sldId id="458" r:id="rId47"/>
    <p:sldId id="509" r:id="rId48"/>
    <p:sldId id="459" r:id="rId49"/>
    <p:sldId id="488" r:id="rId50"/>
    <p:sldId id="489" r:id="rId51"/>
    <p:sldId id="357" r:id="rId52"/>
    <p:sldId id="492" r:id="rId5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0C0C0"/>
    <a:srgbClr val="2CCFE0"/>
    <a:srgbClr val="0033CC"/>
    <a:srgbClr val="C20A43"/>
    <a:srgbClr val="CC0000"/>
    <a:srgbClr val="BA1276"/>
    <a:srgbClr val="C00C77"/>
    <a:srgbClr val="FC6EF5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798" autoAdjust="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94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5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32F1AF-C2DC-403A-A179-801FCF9AD4CB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3550BE-50C0-4A4C-A354-34CE59066B84}">
      <dgm:prSet/>
      <dgm:spPr>
        <a:solidFill>
          <a:srgbClr val="2CCFE0"/>
        </a:solidFill>
      </dgm:spPr>
      <dgm:t>
        <a:bodyPr/>
        <a:lstStyle/>
        <a:p>
          <a:pPr algn="ctr" rtl="0"/>
          <a:r>
            <a:rPr lang="en-US" b="1" dirty="0" smtClean="0">
              <a:solidFill>
                <a:schemeClr val="tx1"/>
              </a:solidFill>
              <a:latin typeface="Century Schoolbook" pitchFamily="18" charset="0"/>
            </a:rPr>
            <a:t>COABE, 2016 </a:t>
          </a:r>
          <a:endParaRPr lang="en-US" b="1" dirty="0">
            <a:solidFill>
              <a:schemeClr val="tx1"/>
            </a:solidFill>
            <a:latin typeface="Century Schoolbook" pitchFamily="18" charset="0"/>
          </a:endParaRPr>
        </a:p>
      </dgm:t>
    </dgm:pt>
    <dgm:pt modelId="{283C4A1A-EFBA-4438-9065-52A0797E3288}" type="parTrans" cxnId="{623E5EED-D72D-432C-82B8-EE7736929CF7}">
      <dgm:prSet/>
      <dgm:spPr/>
      <dgm:t>
        <a:bodyPr/>
        <a:lstStyle/>
        <a:p>
          <a:pPr algn="ctr"/>
          <a:endParaRPr lang="en-US">
            <a:latin typeface="Century Schoolbook" pitchFamily="18" charset="0"/>
          </a:endParaRPr>
        </a:p>
      </dgm:t>
    </dgm:pt>
    <dgm:pt modelId="{311C6D13-7243-4703-BECF-CD5433EF7A64}" type="sibTrans" cxnId="{623E5EED-D72D-432C-82B8-EE7736929CF7}">
      <dgm:prSet/>
      <dgm:spPr/>
      <dgm:t>
        <a:bodyPr/>
        <a:lstStyle/>
        <a:p>
          <a:pPr algn="ctr"/>
          <a:endParaRPr lang="en-US">
            <a:latin typeface="Century Schoolbook" pitchFamily="18" charset="0"/>
          </a:endParaRPr>
        </a:p>
      </dgm:t>
    </dgm:pt>
    <dgm:pt modelId="{4978C273-3C10-4640-84FC-70AF6F1D09B1}" type="pres">
      <dgm:prSet presAssocID="{B332F1AF-C2DC-403A-A179-801FCF9AD4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D59C09-52E1-4059-92AB-E0AE94F43CA5}" type="pres">
      <dgm:prSet presAssocID="{3D3550BE-50C0-4A4C-A354-34CE59066B84}" presName="parentText" presStyleLbl="node1" presStyleIdx="0" presStyleCnt="1" custLinFactNeighborX="1818" custLinFactNeighborY="141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887A97-C1F7-4E18-AC72-4595832769AB}" type="presOf" srcId="{B332F1AF-C2DC-403A-A179-801FCF9AD4CB}" destId="{4978C273-3C10-4640-84FC-70AF6F1D09B1}" srcOrd="0" destOrd="0" presId="urn:microsoft.com/office/officeart/2005/8/layout/vList2"/>
    <dgm:cxn modelId="{623E5EED-D72D-432C-82B8-EE7736929CF7}" srcId="{B332F1AF-C2DC-403A-A179-801FCF9AD4CB}" destId="{3D3550BE-50C0-4A4C-A354-34CE59066B84}" srcOrd="0" destOrd="0" parTransId="{283C4A1A-EFBA-4438-9065-52A0797E3288}" sibTransId="{311C6D13-7243-4703-BECF-CD5433EF7A64}"/>
    <dgm:cxn modelId="{B592E2A2-138E-4A4A-A3B1-E327BBB898E4}" type="presOf" srcId="{3D3550BE-50C0-4A4C-A354-34CE59066B84}" destId="{DFD59C09-52E1-4059-92AB-E0AE94F43CA5}" srcOrd="0" destOrd="0" presId="urn:microsoft.com/office/officeart/2005/8/layout/vList2"/>
    <dgm:cxn modelId="{27282C98-FED1-41BC-8A8A-9D40D32A0D71}" type="presParOf" srcId="{4978C273-3C10-4640-84FC-70AF6F1D09B1}" destId="{DFD59C09-52E1-4059-92AB-E0AE94F43CA5}" srcOrd="0" destOrd="0" presId="urn:microsoft.com/office/officeart/2005/8/layout/vList2"/>
  </dgm:cxnLst>
  <dgm:bg>
    <a:solidFill>
      <a:srgbClr val="2CCFE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59C09-52E1-4059-92AB-E0AE94F43CA5}">
      <dsp:nvSpPr>
        <dsp:cNvPr id="0" name=""/>
        <dsp:cNvSpPr/>
      </dsp:nvSpPr>
      <dsp:spPr>
        <a:xfrm>
          <a:off x="0" y="15705"/>
          <a:ext cx="8382000" cy="1127295"/>
        </a:xfrm>
        <a:prstGeom prst="roundRect">
          <a:avLst/>
        </a:prstGeom>
        <a:solidFill>
          <a:srgbClr val="2CCFE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b="1" kern="1200" dirty="0" smtClean="0">
              <a:solidFill>
                <a:schemeClr val="tx1"/>
              </a:solidFill>
              <a:latin typeface="Century Schoolbook" pitchFamily="18" charset="0"/>
            </a:rPr>
            <a:t>COABE, 2016 </a:t>
          </a:r>
          <a:endParaRPr lang="en-US" sz="4700" b="1" kern="1200" dirty="0">
            <a:solidFill>
              <a:schemeClr val="tx1"/>
            </a:solidFill>
            <a:latin typeface="Century Schoolbook" pitchFamily="18" charset="0"/>
          </a:endParaRPr>
        </a:p>
      </dsp:txBody>
      <dsp:txXfrm>
        <a:off x="55030" y="70735"/>
        <a:ext cx="8271940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E7030-8CA7-4A1F-8687-929BB55CF0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5518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41EC6A03-0E9E-4E4A-A978-7B36919FE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35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74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12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245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46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0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863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582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591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236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289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21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621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631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873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996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76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709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5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801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601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601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44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528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655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97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025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56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230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737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8660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6433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4358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35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67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9373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5858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7784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8534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1762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395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5769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8782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489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98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678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4091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60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14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26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21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C6A03-0E9E-4E4A-A978-7B36919FE44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93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A7BC-02C2-4820-8EA8-17B5873F0219}" type="datetime1">
              <a:rPr lang="en-US" smtClean="0"/>
              <a:t>4/19/2016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A590-E806-41A9-8902-F82C360E5B65}" type="datetime1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75C5-046C-4DEC-B0EE-35E0180A7FC2}" type="datetime1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53D2-C3B5-429B-A659-003D3323ED96}" type="datetime1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9B5C-DBF2-4631-AA2E-E8CC722F378F}" type="datetime1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4CED2-1219-4469-A0F2-322AC91E50B5}" type="datetime1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EB4E-39CA-4E94-A3EC-9C50EC008D8E}" type="datetime1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4C686-847C-4906-9E56-743F30FEFEFD}" type="datetime1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281C-6E7F-44FE-A7D1-EFB45A94351C}" type="datetime1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B7AE-AD39-4C21-B531-1990F564DD1A}" type="datetime1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A841-9833-4BE5-B95F-D4B10F3F0862}" type="datetime1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E5EF77-E619-4825-ACB3-F009BD6E4DE4}" type="datetime1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34590D-D7BF-4003-AB1B-48730928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ritersdigestshop.com/essential-writing-skills-for-college-and-beyond-group" TargetMode="External"/><Relationship Id="rId7" Type="http://schemas.openxmlformats.org/officeDocument/2006/relationships/image" Target="../media/image2.jp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6" Type="http://schemas.openxmlformats.org/officeDocument/2006/relationships/hyperlink" Target="tel:(800)%20289-0963" TargetMode="External"/><Relationship Id="rId5" Type="http://schemas.openxmlformats.org/officeDocument/2006/relationships/hyperlink" Target="http://www.barnesandnoble.com/w/essential-writing-skills-for-college-and-beyond-charlene-gill/1116522843?ean=9781599637594" TargetMode="External"/><Relationship Id="rId4" Type="http://schemas.openxmlformats.org/officeDocument/2006/relationships/hyperlink" Target="http://www.amazon.com/Essential-Writing-Skills-College-Beyond/dp/1599637596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mailto:cgill@austincc.edu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ustincc.edu/transitions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19784320"/>
              </p:ext>
            </p:extLst>
          </p:nvPr>
        </p:nvGraphicFramePr>
        <p:xfrm>
          <a:off x="381000" y="381000"/>
          <a:ext cx="83820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4770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1981200"/>
            <a:ext cx="7646670" cy="1219200"/>
          </a:xfrm>
        </p:spPr>
        <p:txBody>
          <a:bodyPr>
            <a:normAutofit fontScale="90000"/>
          </a:bodyPr>
          <a:lstStyle/>
          <a:p>
            <a:r>
              <a:rPr lang="en-US" sz="3400" dirty="0" smtClean="0"/>
              <a:t>Essential Writing Skills for the college-bound GED Student</a:t>
            </a:r>
            <a:endParaRPr lang="en-US" sz="3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429000" y="3733800"/>
            <a:ext cx="4648200" cy="2362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Charlene Gill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Austin Community College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Austin, TX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467100"/>
            <a:ext cx="1950720" cy="29865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4472" y="1600200"/>
            <a:ext cx="7848600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Don’t </a:t>
            </a:r>
            <a:r>
              <a:rPr lang="en-US" sz="2800" dirty="0" smtClean="0"/>
              <a:t>scan; don’t glance.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/>
              <a:t>READ</a:t>
            </a:r>
            <a:r>
              <a:rPr lang="en-US" sz="2800" dirty="0"/>
              <a:t> </a:t>
            </a:r>
            <a:r>
              <a:rPr lang="en-US" sz="2800" u="sng" dirty="0" smtClean="0"/>
              <a:t>carefully and actively</a:t>
            </a:r>
            <a:r>
              <a:rPr lang="en-US" sz="2800" dirty="0" smtClean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TSI  &amp; College Prompts long and tricky</a:t>
            </a:r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Circle </a:t>
            </a:r>
            <a:r>
              <a:rPr lang="en-US" sz="2800" dirty="0"/>
              <a:t>or highlight key terms or </a:t>
            </a:r>
            <a:r>
              <a:rPr lang="en-US" sz="2800" dirty="0" smtClean="0"/>
              <a:t>phrases, such </a:t>
            </a:r>
            <a:r>
              <a:rPr lang="en-US" sz="2800" dirty="0"/>
              <a:t>as </a:t>
            </a:r>
            <a:r>
              <a:rPr lang="en-US" sz="2800" dirty="0" smtClean="0"/>
              <a:t>words/terms/concepts </a:t>
            </a:r>
            <a:r>
              <a:rPr lang="en-US" sz="2800" dirty="0"/>
              <a:t>to </a:t>
            </a:r>
            <a:r>
              <a:rPr lang="en-US" sz="2800" dirty="0" smtClean="0"/>
              <a:t>define or explore, author </a:t>
            </a:r>
            <a:r>
              <a:rPr lang="en-US" sz="2800" dirty="0"/>
              <a:t>names, text titles, or key directions  such as “compare/contrast,” “describe,” “analyze,” “evaluate,” or “</a:t>
            </a:r>
            <a:r>
              <a:rPr lang="en-US" sz="2800" dirty="0" smtClean="0"/>
              <a:t>argue</a:t>
            </a:r>
            <a:r>
              <a:rPr lang="en-US" sz="2800" dirty="0"/>
              <a:t>,” etc</a:t>
            </a:r>
            <a:r>
              <a:rPr lang="en-US" sz="2800" dirty="0" smtClean="0"/>
              <a:t>.</a:t>
            </a:r>
          </a:p>
          <a:p>
            <a:pPr lvl="2"/>
            <a:endParaRPr lang="en-US" sz="28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1). READ the Prompt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61250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4472" y="1600200"/>
            <a:ext cx="784860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/>
              <a:t>READ</a:t>
            </a:r>
            <a:r>
              <a:rPr lang="en-US" sz="2800" dirty="0"/>
              <a:t> </a:t>
            </a:r>
            <a:r>
              <a:rPr lang="en-US" sz="2800" dirty="0" smtClean="0"/>
              <a:t>the following prompt </a:t>
            </a:r>
            <a:r>
              <a:rPr lang="en-US" sz="2800" u="sng" dirty="0" smtClean="0"/>
              <a:t>carefully and actively</a:t>
            </a:r>
            <a:r>
              <a:rPr lang="en-US" sz="28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Circle key words or phrases.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Think, pair, share.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2"/>
            <a:endParaRPr lang="en-US" sz="28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Your Turn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2562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1948" y="2057400"/>
            <a:ext cx="78486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 smtClean="0"/>
              <a:t>Most prompts advance a primary question or two your essay must answer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000" dirty="0" smtClean="0"/>
              <a:t>Determine this question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000" dirty="0" smtClean="0"/>
              <a:t>Re-write in your own words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Write notes/questions and take to </a:t>
            </a:r>
            <a:r>
              <a:rPr lang="en-US" sz="2800" dirty="0" smtClean="0"/>
              <a:t>instructor to d</a:t>
            </a:r>
            <a:r>
              <a:rPr lang="en-US" sz="3000" dirty="0" smtClean="0"/>
              <a:t>ouble check your understanding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3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2</a:t>
            </a:r>
            <a:r>
              <a:rPr lang="en-US" sz="3600" dirty="0" smtClean="0"/>
              <a:t>). Determine the Central Question(s)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69246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4472" y="1600200"/>
            <a:ext cx="784860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1). DETERMINE  the central question.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2). Write it in your own words.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algn="ctr"/>
            <a:r>
              <a:rPr lang="en-US" sz="2800" dirty="0" smtClean="0"/>
              <a:t>Think, pair, share.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2"/>
            <a:endParaRPr lang="en-US" sz="28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Your Turn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7277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4472" y="1600200"/>
            <a:ext cx="7848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Don’t </a:t>
            </a:r>
            <a:r>
              <a:rPr lang="en-US" sz="2800" dirty="0" smtClean="0"/>
              <a:t>read it once and toss it aside, never to look at it again.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Refer to it </a:t>
            </a:r>
            <a:r>
              <a:rPr lang="en-US" sz="2800" b="1" u="sng" dirty="0" smtClean="0"/>
              <a:t>throughout the entire writing process </a:t>
            </a:r>
            <a:r>
              <a:rPr lang="en-US" sz="2800" dirty="0" smtClean="0"/>
              <a:t>to make sure you stay on track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Use the prompt as a checklist to getting an “A”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3). USE the prompt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64326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43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>
                <a:solidFill>
                  <a:schemeClr val="tx1"/>
                </a:solidFill>
              </a:rPr>
              <a:t>Skill 2:  Getting Started</a:t>
            </a:r>
          </a:p>
          <a:p>
            <a:endParaRPr lang="en-US" sz="3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530350"/>
            <a:ext cx="5867400" cy="459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36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6708" y="1600200"/>
            <a:ext cx="7848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 smtClean="0"/>
              <a:t>No ONE right way to start; each writer, each project, is different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 smtClean="0"/>
              <a:t>Tools in your belt, for all stages of writing: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000" dirty="0" smtClean="0"/>
              <a:t>Brainstorming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000" dirty="0" smtClean="0"/>
              <a:t>Freewriting</a:t>
            </a:r>
          </a:p>
          <a:p>
            <a:endParaRPr lang="en-US" sz="3000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Idea Generation Strategies: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1942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6708" y="1600200"/>
            <a:ext cx="784860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 smtClean="0"/>
              <a:t>Just TRY!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/>
              <a:t>Diff types of brainstorming for diff types of </a:t>
            </a:r>
            <a:r>
              <a:rPr lang="en-US" sz="3000" dirty="0" smtClean="0"/>
              <a:t>assignments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/>
              <a:t>Use left </a:t>
            </a:r>
            <a:r>
              <a:rPr lang="en-US" sz="3000" i="1" dirty="0"/>
              <a:t>and</a:t>
            </a:r>
            <a:r>
              <a:rPr lang="en-US" sz="3000" dirty="0"/>
              <a:t> right-brain </a:t>
            </a:r>
            <a:r>
              <a:rPr lang="en-US" sz="3000" dirty="0" smtClean="0"/>
              <a:t>strategies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b="1" u="sng" dirty="0" smtClean="0"/>
              <a:t>NO</a:t>
            </a:r>
            <a:r>
              <a:rPr lang="en-US" sz="3000" dirty="0" smtClean="0"/>
              <a:t> judging or censorship</a:t>
            </a:r>
            <a:endParaRPr lang="en-US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000" dirty="0" smtClean="0"/>
          </a:p>
          <a:p>
            <a:endParaRPr lang="en-US" sz="2500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Idea Generation Strategies: </a:t>
            </a:r>
          </a:p>
          <a:p>
            <a:r>
              <a:rPr lang="en-US" sz="3400" dirty="0" smtClean="0"/>
              <a:t>Keys to Success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7513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6708" y="1600200"/>
            <a:ext cx="7848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1). </a:t>
            </a:r>
            <a:r>
              <a:rPr lang="en-US" sz="3000" b="1" dirty="0" smtClean="0"/>
              <a:t>JUST WRITE</a:t>
            </a:r>
          </a:p>
          <a:p>
            <a:r>
              <a:rPr lang="en-US" sz="3000" dirty="0" smtClean="0"/>
              <a:t>Don’t </a:t>
            </a:r>
            <a:r>
              <a:rPr lang="en-US" sz="3000" dirty="0"/>
              <a:t>worry about grammar, spelling, punctuation, relevance, etc</a:t>
            </a:r>
            <a:r>
              <a:rPr lang="en-US" sz="3000" dirty="0" smtClean="0"/>
              <a:t>. Use pen/paper or computer, or both!</a:t>
            </a:r>
          </a:p>
          <a:p>
            <a:endParaRPr lang="en-US" sz="3000" dirty="0" smtClean="0"/>
          </a:p>
          <a:p>
            <a:r>
              <a:rPr lang="en-US" sz="3000" b="1" dirty="0" smtClean="0"/>
              <a:t>2). </a:t>
            </a:r>
            <a:r>
              <a:rPr lang="en-US" sz="3000" b="1" u="sng" dirty="0" smtClean="0"/>
              <a:t>NO</a:t>
            </a:r>
            <a:r>
              <a:rPr lang="en-US" sz="3000" b="1" dirty="0" smtClean="0"/>
              <a:t> censorship</a:t>
            </a:r>
            <a:endParaRPr lang="en-US" sz="3000" dirty="0"/>
          </a:p>
          <a:p>
            <a:r>
              <a:rPr lang="en-US" sz="3000" dirty="0" smtClean="0"/>
              <a:t>Just free-flowing ideas!</a:t>
            </a:r>
            <a:endParaRPr lang="en-US" sz="3000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1).  Freewriting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7286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500" dirty="0" smtClean="0"/>
              <a:t>Write freely for 5 minutes; no stopping, no censoring—just write! (You will NOT turn this in and can throw away or burn it after you leave!)</a:t>
            </a:r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Try it!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79473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4770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3733800"/>
            <a:ext cx="7696200" cy="2362200"/>
          </a:xfrm>
        </p:spPr>
        <p:txBody>
          <a:bodyPr>
            <a:normAutofit fontScale="25000" lnSpcReduction="2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10000" dirty="0" smtClean="0"/>
              <a:t>To order, visit:</a:t>
            </a:r>
          </a:p>
          <a:p>
            <a:pPr algn="l"/>
            <a:r>
              <a:rPr lang="en-US" sz="8000" dirty="0" smtClean="0"/>
              <a:t>http</a:t>
            </a:r>
            <a:r>
              <a:rPr lang="en-US" sz="8000" dirty="0"/>
              <a:t>://</a:t>
            </a:r>
            <a:r>
              <a:rPr lang="en-US" sz="8000" dirty="0" smtClean="0"/>
              <a:t>www.writersdigestshop.com/college-writing-101</a:t>
            </a:r>
            <a:endParaRPr lang="en-US" sz="8000" dirty="0"/>
          </a:p>
          <a:p>
            <a:pPr algn="l"/>
            <a:r>
              <a:rPr lang="en-US" sz="8000" dirty="0" smtClean="0"/>
              <a:t>OR</a:t>
            </a:r>
            <a:endParaRPr lang="en-US" sz="8000" dirty="0"/>
          </a:p>
          <a:p>
            <a:pPr algn="l"/>
            <a:r>
              <a:rPr lang="en-US" sz="8000" dirty="0" smtClean="0"/>
              <a:t>http</a:t>
            </a:r>
            <a:r>
              <a:rPr lang="en-US" sz="8000" dirty="0"/>
              <a:t>://</a:t>
            </a:r>
            <a:r>
              <a:rPr lang="en-US" sz="8000" dirty="0" smtClean="0"/>
              <a:t>www.amazon.com/Essential-Writing-Skills-College-Beyond/dp/1599637596</a:t>
            </a:r>
            <a:endParaRPr lang="en-US" sz="8000" dirty="0"/>
          </a:p>
          <a:p>
            <a:pPr algn="l"/>
            <a:endParaRPr lang="en-US" sz="8000" dirty="0" smtClean="0"/>
          </a:p>
          <a:p>
            <a:r>
              <a:rPr lang="en-US" sz="8000" dirty="0" smtClean="0"/>
              <a:t>Kindle and e-book editions are also available…</a:t>
            </a:r>
            <a:endParaRPr lang="en-US" sz="8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93" y="762000"/>
            <a:ext cx="2058307" cy="3151214"/>
          </a:xfrm>
          <a:prstGeom prst="rect">
            <a:avLst/>
          </a:prstGeom>
        </p:spPr>
      </p:pic>
      <p:sp>
        <p:nvSpPr>
          <p:cNvPr id="6" name="Subtitle 4"/>
          <p:cNvSpPr txBox="1">
            <a:spLocks/>
          </p:cNvSpPr>
          <p:nvPr/>
        </p:nvSpPr>
        <p:spPr>
          <a:xfrm>
            <a:off x="3048000" y="800100"/>
            <a:ext cx="5867400" cy="29337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sz="2500" dirty="0" smtClean="0"/>
              <a:t>All the information provided in this presentation (plus much, much more!) is available in this wonderful book: </a:t>
            </a:r>
            <a:r>
              <a:rPr lang="en-US" sz="2500" i="1" dirty="0" smtClean="0"/>
              <a:t>Essential Writing Skills for College and Beyond</a:t>
            </a:r>
            <a:endParaRPr lang="en-US" sz="2500" i="1" dirty="0"/>
          </a:p>
        </p:txBody>
      </p:sp>
    </p:spTree>
    <p:extLst>
      <p:ext uri="{BB962C8B-B14F-4D97-AF65-F5344CB8AC3E}">
        <p14:creationId xmlns:p14="http://schemas.microsoft.com/office/powerpoint/2010/main" val="11712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1600200"/>
            <a:ext cx="7848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00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Brainstorming:</a:t>
            </a:r>
          </a:p>
          <a:p>
            <a:r>
              <a:rPr lang="en-US" sz="3400" dirty="0" smtClean="0"/>
              <a:t>The T-Chart</a:t>
            </a:r>
          </a:p>
          <a:p>
            <a:endParaRPr lang="en-US" sz="3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740185"/>
              </p:ext>
            </p:extLst>
          </p:nvPr>
        </p:nvGraphicFramePr>
        <p:xfrm>
          <a:off x="1565910" y="1600200"/>
          <a:ext cx="5935980" cy="4679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7990"/>
                <a:gridCol w="2967990"/>
              </a:tblGrid>
              <a:tr h="3676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effectLst/>
                        </a:rPr>
                        <a:t>YES/PRO</a:t>
                      </a:r>
                      <a:endParaRPr lang="en-US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effectLst/>
                        </a:rPr>
                        <a:t>NO/CON</a:t>
                      </a:r>
                      <a:endParaRPr lang="en-US" sz="2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23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45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500" dirty="0" smtClean="0"/>
              <a:t>Allows writers to easily and quickly visualize </a:t>
            </a:r>
          </a:p>
          <a:p>
            <a:pPr lvl="1" algn="just">
              <a:lnSpc>
                <a:spcPct val="150000"/>
              </a:lnSpc>
            </a:pPr>
            <a:r>
              <a:rPr lang="en-US" sz="2100" dirty="0" smtClean="0"/>
              <a:t>Yes/No  or  Pros/Cons  </a:t>
            </a:r>
          </a:p>
          <a:p>
            <a:pPr lvl="1" algn="just">
              <a:lnSpc>
                <a:spcPct val="150000"/>
              </a:lnSpc>
            </a:pPr>
            <a:r>
              <a:rPr lang="en-US" sz="2100" dirty="0" smtClean="0"/>
              <a:t>Compare/Contrast</a:t>
            </a:r>
          </a:p>
          <a:p>
            <a:pPr lvl="1" algn="just">
              <a:lnSpc>
                <a:spcPct val="150000"/>
              </a:lnSpc>
            </a:pPr>
            <a:r>
              <a:rPr lang="en-US" sz="2100" dirty="0" smtClean="0"/>
              <a:t>Opponent/Proponent</a:t>
            </a:r>
          </a:p>
          <a:p>
            <a:pPr algn="just">
              <a:lnSpc>
                <a:spcPct val="150000"/>
              </a:lnSpc>
            </a:pPr>
            <a:r>
              <a:rPr lang="en-US" sz="2500" dirty="0" smtClean="0"/>
              <a:t>Helps writers examine the relationships between the two in a visual way that is immediately recognizable and easy to understand</a:t>
            </a:r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0" y="2373310"/>
            <a:ext cx="7848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00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Benefits of </a:t>
            </a:r>
          </a:p>
          <a:p>
            <a:r>
              <a:rPr lang="en-US" sz="3400" dirty="0" smtClean="0"/>
              <a:t>The T-chart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89369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4472" y="1620054"/>
            <a:ext cx="7848600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3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400" dirty="0" smtClean="0"/>
              <a:t>Brainstorm ideas with your group members and then make a T-Chart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400" dirty="0" smtClean="0"/>
              <a:t>Elect a scribe to write for your group, but be sure everyone contributes ideas.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400" dirty="0" smtClean="0"/>
              <a:t>Share your T-Chart with the class</a:t>
            </a:r>
          </a:p>
          <a:p>
            <a:endParaRPr lang="en-US" sz="2500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Try it—in your group!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99618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4472" y="1620054"/>
            <a:ext cx="78486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3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400" dirty="0" smtClean="0"/>
              <a:t>Share your T-Chart with the class!</a:t>
            </a:r>
          </a:p>
          <a:p>
            <a:endParaRPr lang="en-US" sz="2500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Try it—in your group!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84038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4300" dirty="0"/>
              <a:t>Skill 3: </a:t>
            </a:r>
            <a:r>
              <a:rPr lang="en-US" sz="4300" dirty="0" smtClean="0"/>
              <a:t>Write the </a:t>
            </a:r>
            <a:r>
              <a:rPr lang="en-US" sz="4300" dirty="0"/>
              <a:t>Thesis Statement</a:t>
            </a:r>
          </a:p>
          <a:p>
            <a:pPr marL="13716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I have ideas…What now? 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776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572000"/>
          </a:xfrm>
        </p:spPr>
        <p:txBody>
          <a:bodyPr>
            <a:normAutofit fontScale="85000" lnSpcReduction="20000"/>
          </a:bodyPr>
          <a:lstStyle/>
          <a:p>
            <a:pPr marL="137160" indent="0" algn="ctr">
              <a:buNone/>
            </a:pPr>
            <a:r>
              <a:rPr lang="en-US" sz="3000" b="1" dirty="0" smtClean="0"/>
              <a:t>What </a:t>
            </a:r>
            <a:r>
              <a:rPr lang="en-US" sz="3000" b="1" dirty="0"/>
              <a:t>is it? </a:t>
            </a:r>
          </a:p>
          <a:p>
            <a:pPr algn="just">
              <a:lnSpc>
                <a:spcPct val="150000"/>
              </a:lnSpc>
            </a:pPr>
            <a:r>
              <a:rPr lang="en-US" sz="3000" dirty="0" smtClean="0"/>
              <a:t>Thesis statement provides </a:t>
            </a:r>
            <a:r>
              <a:rPr lang="en-US" sz="3000" b="1" dirty="0" smtClean="0"/>
              <a:t>your </a:t>
            </a:r>
            <a:r>
              <a:rPr lang="en-US" sz="3000" b="1" dirty="0"/>
              <a:t>answer </a:t>
            </a:r>
            <a:r>
              <a:rPr lang="en-US" sz="3000" dirty="0" smtClean="0"/>
              <a:t>to the </a:t>
            </a:r>
            <a:r>
              <a:rPr lang="en-US" sz="3000" dirty="0"/>
              <a:t>essay prompt’s </a:t>
            </a:r>
            <a:r>
              <a:rPr lang="en-US" sz="3000" dirty="0" smtClean="0"/>
              <a:t>question AND </a:t>
            </a:r>
            <a:r>
              <a:rPr lang="en-US" sz="3000" b="1" dirty="0" smtClean="0"/>
              <a:t>the reasons </a:t>
            </a:r>
            <a:r>
              <a:rPr lang="en-US" sz="3000" dirty="0" smtClean="0"/>
              <a:t>supporting that answer. </a:t>
            </a:r>
          </a:p>
          <a:p>
            <a:pPr marL="137160" indent="0" algn="ctr">
              <a:lnSpc>
                <a:spcPct val="150000"/>
              </a:lnSpc>
              <a:buNone/>
            </a:pPr>
            <a:r>
              <a:rPr lang="en-US" sz="3000" b="1" dirty="0" smtClean="0"/>
              <a:t>How do I write it????? </a:t>
            </a:r>
          </a:p>
          <a:p>
            <a:pPr marL="585216" lvl="1" indent="0" algn="just">
              <a:lnSpc>
                <a:spcPct val="150000"/>
              </a:lnSpc>
              <a:buNone/>
            </a:pPr>
            <a:r>
              <a:rPr lang="en-US" sz="3000" dirty="0" smtClean="0"/>
              <a:t>1). Answer the question </a:t>
            </a:r>
          </a:p>
          <a:p>
            <a:pPr marL="585216" lvl="1" indent="0" algn="just">
              <a:lnSpc>
                <a:spcPct val="150000"/>
              </a:lnSpc>
              <a:buNone/>
            </a:pPr>
            <a:r>
              <a:rPr lang="en-US" sz="3000" dirty="0" smtClean="0"/>
              <a:t>(Be sure to use some key terms from the prompt!)</a:t>
            </a:r>
          </a:p>
          <a:p>
            <a:pPr marL="585216" lvl="1" indent="0" algn="just">
              <a:lnSpc>
                <a:spcPct val="150000"/>
              </a:lnSpc>
              <a:buNone/>
            </a:pPr>
            <a:r>
              <a:rPr lang="en-US" sz="3000" dirty="0" smtClean="0"/>
              <a:t>2). Cite your best reasons to support</a:t>
            </a:r>
          </a:p>
          <a:p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The Thesis Statement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10248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70220"/>
            <a:ext cx="8610600" cy="457200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sz="3000" dirty="0" smtClean="0"/>
              <a:t>Prompt: Free GED Testing for All Testers? Take a stand on the issue.</a:t>
            </a:r>
            <a:r>
              <a:rPr lang="en-US" sz="3000" dirty="0"/>
              <a:t> </a:t>
            </a:r>
            <a:r>
              <a:rPr lang="en-US" sz="3000" dirty="0" smtClean="0"/>
              <a:t> </a:t>
            </a:r>
            <a:r>
              <a:rPr lang="en-US" sz="3000" b="1" dirty="0" smtClean="0"/>
              <a:t>Primary question=???</a:t>
            </a:r>
          </a:p>
          <a:p>
            <a:pPr lvl="1" algn="ctr">
              <a:lnSpc>
                <a:spcPct val="150000"/>
              </a:lnSpc>
            </a:pPr>
            <a:r>
              <a:rPr lang="en-US" sz="3000" b="1" dirty="0" smtClean="0"/>
              <a:t>Your answer</a:t>
            </a:r>
          </a:p>
          <a:p>
            <a:pPr lvl="1" algn="ctr">
              <a:lnSpc>
                <a:spcPct val="150000"/>
              </a:lnSpc>
            </a:pPr>
            <a:r>
              <a:rPr lang="en-US" sz="3000" b="1" dirty="0" smtClean="0"/>
              <a:t>+</a:t>
            </a:r>
          </a:p>
          <a:p>
            <a:pPr lvl="1" algn="ctr">
              <a:lnSpc>
                <a:spcPct val="150000"/>
              </a:lnSpc>
            </a:pPr>
            <a:r>
              <a:rPr lang="en-US" sz="3000" b="1" dirty="0" smtClean="0"/>
              <a:t>Your reasons to support this answer</a:t>
            </a:r>
            <a:endParaRPr lang="en-US" sz="3000" dirty="0" smtClean="0"/>
          </a:p>
          <a:p>
            <a:pPr lvl="1" algn="ctr">
              <a:lnSpc>
                <a:spcPct val="150000"/>
              </a:lnSpc>
            </a:pPr>
            <a:r>
              <a:rPr lang="en-US" sz="3000" dirty="0"/>
              <a:t>=</a:t>
            </a:r>
            <a:endParaRPr lang="en-US" sz="3000" dirty="0" smtClean="0"/>
          </a:p>
          <a:p>
            <a:pPr lvl="1" algn="ctr">
              <a:lnSpc>
                <a:spcPct val="150000"/>
              </a:lnSpc>
            </a:pPr>
            <a:r>
              <a:rPr lang="en-US" sz="3000" b="1" dirty="0" smtClean="0"/>
              <a:t>Your Thesis Statement</a:t>
            </a:r>
          </a:p>
          <a:p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Writing Your Thesis Statement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15281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300" dirty="0" smtClean="0"/>
              <a:t>Should Blah </a:t>
            </a:r>
            <a:r>
              <a:rPr lang="en-US" sz="3300" dirty="0" err="1" smtClean="0"/>
              <a:t>blah</a:t>
            </a:r>
            <a:r>
              <a:rPr lang="en-US" sz="3300" dirty="0" smtClean="0"/>
              <a:t> </a:t>
            </a:r>
            <a:r>
              <a:rPr lang="en-US" sz="3300" dirty="0" err="1" smtClean="0"/>
              <a:t>blah</a:t>
            </a:r>
            <a:r>
              <a:rPr lang="en-US" sz="3300" dirty="0" smtClean="0"/>
              <a:t> </a:t>
            </a:r>
            <a:r>
              <a:rPr lang="en-US" sz="3300" dirty="0" err="1" smtClean="0"/>
              <a:t>blah</a:t>
            </a:r>
            <a:r>
              <a:rPr lang="en-US" sz="3300" dirty="0" smtClean="0"/>
              <a:t>?</a:t>
            </a:r>
          </a:p>
          <a:p>
            <a:pPr lvl="1" algn="just">
              <a:lnSpc>
                <a:spcPct val="150000"/>
              </a:lnSpc>
            </a:pPr>
            <a:r>
              <a:rPr lang="en-US" sz="2900" dirty="0" smtClean="0"/>
              <a:t>Yes</a:t>
            </a:r>
          </a:p>
          <a:p>
            <a:pPr lvl="2" algn="just">
              <a:lnSpc>
                <a:spcPct val="150000"/>
              </a:lnSpc>
            </a:pPr>
            <a:r>
              <a:rPr lang="en-US" sz="2700" dirty="0" smtClean="0"/>
              <a:t>(Key words from prompt)</a:t>
            </a:r>
          </a:p>
          <a:p>
            <a:pPr marL="585216" lvl="1" indent="0" algn="just">
              <a:lnSpc>
                <a:spcPct val="150000"/>
              </a:lnSpc>
              <a:buNone/>
            </a:pPr>
            <a:r>
              <a:rPr lang="en-US" sz="2900" dirty="0" smtClean="0"/>
              <a:t>BECAUSE</a:t>
            </a:r>
          </a:p>
          <a:p>
            <a:pPr lvl="1" algn="just">
              <a:lnSpc>
                <a:spcPct val="150000"/>
              </a:lnSpc>
            </a:pPr>
            <a:r>
              <a:rPr lang="en-US" sz="2900" dirty="0" smtClean="0"/>
              <a:t>Blah 1, blah 2, and blah 3. </a:t>
            </a:r>
          </a:p>
          <a:p>
            <a:endParaRPr lang="en-US" sz="3300" dirty="0" smtClean="0"/>
          </a:p>
          <a:p>
            <a:pPr algn="just">
              <a:lnSpc>
                <a:spcPct val="150000"/>
              </a:lnSpc>
            </a:pPr>
            <a:endParaRPr lang="en-US" sz="25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Example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90521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572000"/>
          </a:xfrm>
        </p:spPr>
        <p:txBody>
          <a:bodyPr>
            <a:normAutofit/>
          </a:bodyPr>
          <a:lstStyle/>
          <a:p>
            <a:pPr marL="137160" indent="0" algn="just">
              <a:lnSpc>
                <a:spcPct val="150000"/>
              </a:lnSpc>
              <a:buNone/>
            </a:pPr>
            <a:r>
              <a:rPr lang="en-US" sz="3300" dirty="0" smtClean="0"/>
              <a:t>1). Get out your Prompt Exercise.</a:t>
            </a:r>
          </a:p>
          <a:p>
            <a:pPr marL="137160" indent="0" algn="just">
              <a:lnSpc>
                <a:spcPct val="150000"/>
              </a:lnSpc>
              <a:buNone/>
            </a:pPr>
            <a:r>
              <a:rPr lang="en-US" sz="3300" dirty="0" smtClean="0"/>
              <a:t>2). Write your answer to the question (yes or no) and add key words from the prompt to identify the paper’s topic.  Then, write the word “because,” but don’t put a period yet.</a:t>
            </a:r>
          </a:p>
          <a:p>
            <a:endParaRPr lang="en-US" sz="3300" dirty="0" smtClean="0"/>
          </a:p>
          <a:p>
            <a:pPr algn="just">
              <a:lnSpc>
                <a:spcPct val="150000"/>
              </a:lnSpc>
            </a:pPr>
            <a:endParaRPr lang="en-US" sz="25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Try It: Just 5 Steps!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24000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572000"/>
          </a:xfrm>
        </p:spPr>
        <p:txBody>
          <a:bodyPr>
            <a:normAutofit fontScale="85000" lnSpcReduction="10000"/>
          </a:bodyPr>
          <a:lstStyle/>
          <a:p>
            <a:pPr marL="137160" indent="0" algn="just">
              <a:lnSpc>
                <a:spcPct val="150000"/>
              </a:lnSpc>
              <a:buNone/>
            </a:pPr>
            <a:r>
              <a:rPr lang="en-US" sz="3300" dirty="0"/>
              <a:t>3). Get out your </a:t>
            </a:r>
            <a:r>
              <a:rPr lang="en-US" sz="3300" dirty="0" smtClean="0"/>
              <a:t>Brainstorming/Freewriting. Highlight </a:t>
            </a:r>
            <a:r>
              <a:rPr lang="en-US" sz="3300" dirty="0"/>
              <a:t>or circle your best 2 or 3 answers to the prompt’s central question.</a:t>
            </a:r>
          </a:p>
          <a:p>
            <a:pPr marL="137160" indent="0" algn="just">
              <a:lnSpc>
                <a:spcPct val="150000"/>
              </a:lnSpc>
              <a:buNone/>
            </a:pPr>
            <a:r>
              <a:rPr lang="en-US" sz="3300" dirty="0" smtClean="0"/>
              <a:t>4). Plug </a:t>
            </a:r>
            <a:r>
              <a:rPr lang="en-US" sz="3300" dirty="0"/>
              <a:t>in these answers at the end of the statement. </a:t>
            </a:r>
          </a:p>
          <a:p>
            <a:pPr marL="137160" indent="0" algn="just">
              <a:lnSpc>
                <a:spcPct val="150000"/>
              </a:lnSpc>
              <a:buNone/>
            </a:pPr>
            <a:r>
              <a:rPr lang="en-US" sz="3300" dirty="0" smtClean="0"/>
              <a:t>5). Put </a:t>
            </a:r>
            <a:r>
              <a:rPr lang="en-US" sz="3300" dirty="0"/>
              <a:t>a period. You now have a draft thesis statement! </a:t>
            </a:r>
            <a:endParaRPr lang="en-US" sz="3300" dirty="0" smtClean="0"/>
          </a:p>
          <a:p>
            <a:pPr marL="905256" lvl="2" indent="0" algn="ctr">
              <a:lnSpc>
                <a:spcPct val="150000"/>
              </a:lnSpc>
              <a:buNone/>
            </a:pPr>
            <a:r>
              <a:rPr lang="en-US" sz="2700" dirty="0"/>
              <a:t>	</a:t>
            </a:r>
            <a:r>
              <a:rPr lang="en-US" sz="2700" dirty="0" smtClean="0"/>
              <a:t>(</a:t>
            </a:r>
            <a:r>
              <a:rPr lang="en-US" sz="2700" dirty="0"/>
              <a:t>We’ll </a:t>
            </a:r>
            <a:r>
              <a:rPr lang="en-US" sz="2700" dirty="0" smtClean="0"/>
              <a:t>edit and polish </a:t>
            </a:r>
            <a:r>
              <a:rPr lang="en-US" sz="2700" dirty="0"/>
              <a:t>it later…)</a:t>
            </a:r>
          </a:p>
          <a:p>
            <a:endParaRPr lang="en-US" sz="3300" dirty="0" smtClean="0"/>
          </a:p>
          <a:p>
            <a:pPr algn="just">
              <a:lnSpc>
                <a:spcPct val="150000"/>
              </a:lnSpc>
            </a:pPr>
            <a:endParaRPr lang="en-US" sz="25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Try It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02081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4770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00400" y="2895600"/>
            <a:ext cx="5284470" cy="2514600"/>
          </a:xfrm>
        </p:spPr>
        <p:txBody>
          <a:bodyPr>
            <a:normAutofit fontScale="90000"/>
          </a:bodyPr>
          <a:lstStyle/>
          <a:p>
            <a:r>
              <a:rPr lang="en-US" sz="2500" dirty="0">
                <a:solidFill>
                  <a:srgbClr val="FFFFFF"/>
                </a:solidFill>
              </a:rPr>
              <a:t>For large orders, contact:</a:t>
            </a:r>
            <a:br>
              <a:rPr lang="en-US" sz="2500" dirty="0">
                <a:solidFill>
                  <a:srgbClr val="FFFFFF"/>
                </a:solidFill>
              </a:rPr>
            </a:br>
            <a:r>
              <a:rPr lang="en-US" sz="2500" dirty="0">
                <a:solidFill>
                  <a:srgbClr val="FFFFFF"/>
                </a:solidFill>
              </a:rPr>
              <a:t/>
            </a:r>
            <a:br>
              <a:rPr lang="en-US" sz="2500" dirty="0">
                <a:solidFill>
                  <a:srgbClr val="FFFFFF"/>
                </a:solidFill>
              </a:rPr>
            </a:br>
            <a:r>
              <a:rPr lang="en-US" sz="2500" dirty="0">
                <a:solidFill>
                  <a:srgbClr val="FFFFFF"/>
                </a:solidFill>
              </a:rPr>
              <a:t>Rachel Randall</a:t>
            </a:r>
            <a:br>
              <a:rPr lang="en-US" sz="2500" dirty="0">
                <a:solidFill>
                  <a:srgbClr val="FFFFFF"/>
                </a:solidFill>
              </a:rPr>
            </a:br>
            <a:r>
              <a:rPr lang="en-US" sz="2500" dirty="0">
                <a:solidFill>
                  <a:srgbClr val="FFFFFF"/>
                </a:solidFill>
              </a:rPr>
              <a:t/>
            </a:r>
            <a:br>
              <a:rPr lang="en-US" sz="2500" dirty="0">
                <a:solidFill>
                  <a:srgbClr val="FFFFFF"/>
                </a:solidFill>
              </a:rPr>
            </a:br>
            <a:r>
              <a:rPr lang="en-US" sz="2500" dirty="0">
                <a:solidFill>
                  <a:srgbClr val="FFFFFF"/>
                </a:solidFill>
              </a:rPr>
              <a:t>Managing Editor,</a:t>
            </a:r>
            <a:br>
              <a:rPr lang="en-US" sz="2500" dirty="0">
                <a:solidFill>
                  <a:srgbClr val="FFFFFF"/>
                </a:solidFill>
              </a:rPr>
            </a:br>
            <a:r>
              <a:rPr lang="en-US" sz="2500" dirty="0">
                <a:solidFill>
                  <a:srgbClr val="FFFFFF"/>
                </a:solidFill>
              </a:rPr>
              <a:t/>
            </a:r>
            <a:br>
              <a:rPr lang="en-US" sz="2500" dirty="0">
                <a:solidFill>
                  <a:srgbClr val="FFFFFF"/>
                </a:solidFill>
              </a:rPr>
            </a:br>
            <a:r>
              <a:rPr lang="en-US" sz="2500" dirty="0">
                <a:solidFill>
                  <a:srgbClr val="FFFFFF"/>
                </a:solidFill>
              </a:rPr>
              <a:t>F+W Media</a:t>
            </a:r>
            <a:br>
              <a:rPr lang="en-US" sz="2500" dirty="0">
                <a:solidFill>
                  <a:srgbClr val="FFFFFF"/>
                </a:solidFill>
              </a:rPr>
            </a:br>
            <a:r>
              <a:rPr lang="en-US" sz="2500" dirty="0">
                <a:solidFill>
                  <a:srgbClr val="FFFFFF"/>
                </a:solidFill>
              </a:rPr>
              <a:t/>
            </a:r>
            <a:br>
              <a:rPr lang="en-US" sz="2500" dirty="0">
                <a:solidFill>
                  <a:srgbClr val="FFFFFF"/>
                </a:solidFill>
              </a:rPr>
            </a:br>
            <a:r>
              <a:rPr lang="en-US" sz="2500" dirty="0">
                <a:solidFill>
                  <a:srgbClr val="FFFFFF"/>
                </a:solidFill>
              </a:rPr>
              <a:t>rachel.randall@fwmedia.com</a:t>
            </a:r>
            <a:br>
              <a:rPr lang="en-US" sz="2500" dirty="0">
                <a:solidFill>
                  <a:srgbClr val="FFFFFF"/>
                </a:solidFill>
              </a:rPr>
            </a:br>
            <a:r>
              <a:rPr lang="en-US" sz="2500" dirty="0">
                <a:solidFill>
                  <a:srgbClr val="FFFFFF"/>
                </a:solidFill>
              </a:rPr>
              <a:t/>
            </a:r>
            <a:br>
              <a:rPr lang="en-US" sz="2500" dirty="0">
                <a:solidFill>
                  <a:srgbClr val="FFFFFF"/>
                </a:solidFill>
              </a:rPr>
            </a:br>
            <a:r>
              <a:rPr lang="en-US" sz="2500" dirty="0">
                <a:solidFill>
                  <a:srgbClr val="FFFFFF"/>
                </a:solidFill>
              </a:rPr>
              <a:t>(800) 289-0963</a:t>
            </a:r>
            <a:br>
              <a:rPr lang="en-US" sz="2500" dirty="0">
                <a:solidFill>
                  <a:srgbClr val="FFFFFF"/>
                </a:solidFill>
              </a:rPr>
            </a:br>
            <a:r>
              <a:rPr lang="en-US" sz="2500" dirty="0">
                <a:solidFill>
                  <a:srgbClr val="FFFFFF"/>
                </a:solidFill>
              </a:rPr>
              <a:t/>
            </a:r>
            <a:br>
              <a:rPr lang="en-US" sz="2500" dirty="0">
                <a:solidFill>
                  <a:srgbClr val="FFFFFF"/>
                </a:solidFill>
              </a:rPr>
            </a:br>
            <a:endParaRPr lang="en-US" sz="2500" i="1" dirty="0">
              <a:solidFill>
                <a:srgbClr val="FFFFFF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4953000"/>
            <a:ext cx="7543800" cy="11430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Thank you!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" y="1600200"/>
            <a:ext cx="1950720" cy="298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50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300" dirty="0" smtClean="0"/>
              <a:t>Please share with us your sample thesis statement!</a:t>
            </a:r>
            <a:endParaRPr lang="en-US" sz="2700" dirty="0"/>
          </a:p>
          <a:p>
            <a:endParaRPr lang="en-US" sz="3300" dirty="0" smtClean="0"/>
          </a:p>
          <a:p>
            <a:pPr algn="just">
              <a:lnSpc>
                <a:spcPct val="150000"/>
              </a:lnSpc>
            </a:pPr>
            <a:endParaRPr lang="en-US" sz="25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Example??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5064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500" dirty="0" smtClean="0"/>
              <a:t>You must</a:t>
            </a:r>
          </a:p>
          <a:p>
            <a:pPr lvl="1" algn="just">
              <a:lnSpc>
                <a:spcPct val="150000"/>
              </a:lnSpc>
            </a:pPr>
            <a:r>
              <a:rPr lang="en-US" sz="2100" dirty="0" smtClean="0"/>
              <a:t>Prove</a:t>
            </a:r>
          </a:p>
          <a:p>
            <a:pPr lvl="1" algn="just">
              <a:lnSpc>
                <a:spcPct val="150000"/>
              </a:lnSpc>
            </a:pPr>
            <a:r>
              <a:rPr lang="en-US" sz="2100" dirty="0" smtClean="0"/>
              <a:t>Support</a:t>
            </a:r>
          </a:p>
          <a:p>
            <a:pPr lvl="1" algn="just">
              <a:lnSpc>
                <a:spcPct val="150000"/>
              </a:lnSpc>
            </a:pPr>
            <a:r>
              <a:rPr lang="en-US" sz="2100" dirty="0" smtClean="0"/>
              <a:t>Explain</a:t>
            </a:r>
          </a:p>
          <a:p>
            <a:pPr marL="585216" lvl="1" indent="0" algn="just">
              <a:lnSpc>
                <a:spcPct val="150000"/>
              </a:lnSpc>
              <a:buNone/>
            </a:pPr>
            <a:r>
              <a:rPr lang="en-US" sz="2100" dirty="0" smtClean="0"/>
              <a:t>EACH of your points by writing body paragraphs.</a:t>
            </a:r>
          </a:p>
          <a:p>
            <a:pPr marL="585216" lvl="1" indent="0" algn="just">
              <a:lnSpc>
                <a:spcPct val="150000"/>
              </a:lnSpc>
              <a:buNone/>
            </a:pPr>
            <a:endParaRPr lang="en-US" sz="21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38200" y="1066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But…if I’ve already revealed what my essay is about, </a:t>
            </a:r>
          </a:p>
          <a:p>
            <a:r>
              <a:rPr lang="en-US" sz="3400" dirty="0" smtClean="0"/>
              <a:t>what else is there to do??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51527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30" y="158521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BUILDING YOUR BODY PARAGRAPHS IS EASY AS P.I.E.:</a:t>
            </a:r>
          </a:p>
          <a:p>
            <a:pPr algn="just">
              <a:lnSpc>
                <a:spcPct val="150000"/>
              </a:lnSpc>
            </a:pPr>
            <a:r>
              <a:rPr lang="en-US" sz="4000" dirty="0" smtClean="0"/>
              <a:t>P=Point</a:t>
            </a:r>
          </a:p>
          <a:p>
            <a:pPr algn="just">
              <a:lnSpc>
                <a:spcPct val="150000"/>
              </a:lnSpc>
            </a:pPr>
            <a:r>
              <a:rPr lang="en-US" sz="4000" dirty="0" smtClean="0"/>
              <a:t>I=Illustrate</a:t>
            </a:r>
          </a:p>
          <a:p>
            <a:pPr algn="just">
              <a:lnSpc>
                <a:spcPct val="150000"/>
              </a:lnSpc>
            </a:pPr>
            <a:r>
              <a:rPr lang="en-US" sz="4000" dirty="0" smtClean="0"/>
              <a:t>E=Explain</a:t>
            </a:r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/>
              <a:t>Skill 4:  </a:t>
            </a:r>
          </a:p>
          <a:p>
            <a:r>
              <a:rPr lang="en-US" sz="3400" dirty="0"/>
              <a:t>Writing the Body Paragraphs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15402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30" y="158521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Don’t worry if you don’t have all three immediately: 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/>
              <a:t>P. 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/>
              <a:t>I. 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/>
              <a:t>E. </a:t>
            </a:r>
          </a:p>
          <a:p>
            <a:pPr marL="585216" lvl="1" indent="0" algn="just">
              <a:lnSpc>
                <a:spcPct val="150000"/>
              </a:lnSpc>
              <a:buNone/>
            </a:pPr>
            <a:r>
              <a:rPr lang="en-US" sz="2000" dirty="0" smtClean="0"/>
              <a:t>Fill in what you do have, and you can add the rest as you work on your essay.  </a:t>
            </a:r>
            <a:endParaRPr lang="en-US" sz="2000" dirty="0"/>
          </a:p>
          <a:p>
            <a:pPr algn="just">
              <a:lnSpc>
                <a:spcPct val="150000"/>
              </a:lnSpc>
            </a:pPr>
            <a:endParaRPr lang="en-US" sz="40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/>
              <a:t>Skill 4:  </a:t>
            </a:r>
          </a:p>
          <a:p>
            <a:r>
              <a:rPr lang="en-US" sz="3400" dirty="0"/>
              <a:t>Writing the Body Paragraphs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88034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30" y="158521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0100" y="464695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Visualize P. I. E. </a:t>
            </a:r>
            <a:endParaRPr lang="en-US" sz="3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127556"/>
              </p:ext>
            </p:extLst>
          </p:nvPr>
        </p:nvGraphicFramePr>
        <p:xfrm>
          <a:off x="685800" y="1447800"/>
          <a:ext cx="7620001" cy="4709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9457"/>
                <a:gridCol w="2540272"/>
                <a:gridCol w="2540272"/>
              </a:tblGrid>
              <a:tr h="3260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BP1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BP2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BP3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71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P: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28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I: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476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E: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67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610600" cy="4572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The points listed in your thesis</a:t>
            </a:r>
          </a:p>
          <a:p>
            <a:pPr lvl="1"/>
            <a:r>
              <a:rPr lang="en-US" sz="3000" dirty="0" smtClean="0"/>
              <a:t>Should be arguable</a:t>
            </a:r>
          </a:p>
          <a:p>
            <a:pPr lvl="1"/>
            <a:r>
              <a:rPr lang="en-US" sz="3000" dirty="0" smtClean="0"/>
              <a:t>ONE per paragraph</a:t>
            </a:r>
          </a:p>
          <a:p>
            <a:pPr lvl="1"/>
            <a:r>
              <a:rPr lang="en-US" sz="3000" dirty="0" smtClean="0"/>
              <a:t>Place as 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or 2</a:t>
            </a:r>
            <a:r>
              <a:rPr lang="en-US" sz="3000" baseline="30000" dirty="0" smtClean="0"/>
              <a:t>nd</a:t>
            </a:r>
            <a:r>
              <a:rPr lang="en-US" sz="3000" dirty="0" smtClean="0"/>
              <a:t> sentence in the BP</a:t>
            </a:r>
          </a:p>
          <a:p>
            <a:pPr lvl="1"/>
            <a:r>
              <a:rPr lang="en-US" sz="3000" dirty="0" smtClean="0"/>
              <a:t>Be sure you tie all info in the BP to this central point; the POINT will help you stay on track!</a:t>
            </a:r>
            <a:endParaRPr lang="en-US" sz="3200" dirty="0"/>
          </a:p>
          <a:p>
            <a:endParaRPr lang="en-US" sz="34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790731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00" u="sng" dirty="0" smtClean="0"/>
              <a:t>P</a:t>
            </a:r>
            <a:r>
              <a:rPr lang="en-US" sz="5200" dirty="0" smtClean="0"/>
              <a:t>OINT</a:t>
            </a:r>
            <a:endParaRPr lang="en-US" sz="3400" dirty="0" smtClean="0"/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22039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010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Look at sample thesis and circle or highlight your points. </a:t>
            </a:r>
          </a:p>
          <a:p>
            <a:r>
              <a:rPr lang="en-US" dirty="0" smtClean="0"/>
              <a:t>Fill in your first point under the first column, then repeat with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points.</a:t>
            </a:r>
          </a:p>
          <a:p>
            <a:pPr marL="137160" indent="0" algn="ctr">
              <a:buNone/>
            </a:pPr>
            <a:endParaRPr lang="en-US" dirty="0" smtClean="0"/>
          </a:p>
          <a:p>
            <a:pPr marL="137160" indent="0" algn="ctr">
              <a:buNone/>
            </a:pPr>
            <a:r>
              <a:rPr lang="en-US" dirty="0" smtClean="0"/>
              <a:t>(</a:t>
            </a:r>
            <a:r>
              <a:rPr lang="en-US" dirty="0"/>
              <a:t>Don’t worry; you can edit them later!)</a:t>
            </a:r>
          </a:p>
          <a:p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790731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00" dirty="0" smtClean="0"/>
              <a:t>What’s YOUR </a:t>
            </a:r>
            <a:r>
              <a:rPr lang="en-US" sz="5200" u="sng" dirty="0" smtClean="0"/>
              <a:t>POINT</a:t>
            </a:r>
            <a:r>
              <a:rPr lang="en-US" sz="5200" dirty="0" smtClean="0"/>
              <a:t>?</a:t>
            </a:r>
            <a:endParaRPr lang="en-US" sz="3400" dirty="0" smtClean="0"/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21339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010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Share???</a:t>
            </a:r>
            <a:endParaRPr lang="en-US" dirty="0"/>
          </a:p>
          <a:p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790731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00" dirty="0" smtClean="0"/>
              <a:t>What’s YOUR </a:t>
            </a:r>
            <a:r>
              <a:rPr lang="en-US" sz="5200" u="sng" dirty="0" smtClean="0"/>
              <a:t>POINT</a:t>
            </a:r>
            <a:r>
              <a:rPr lang="en-US" sz="5200" dirty="0" smtClean="0"/>
              <a:t>?</a:t>
            </a:r>
            <a:endParaRPr lang="en-US" sz="3400" dirty="0" smtClean="0"/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21946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300" u="sng" dirty="0" smtClean="0"/>
              <a:t>I</a:t>
            </a:r>
            <a:r>
              <a:rPr lang="en-US" sz="3400" dirty="0" smtClean="0"/>
              <a:t>LLUSTRATE</a:t>
            </a:r>
          </a:p>
          <a:p>
            <a:endParaRPr lang="en-US" sz="3400" dirty="0"/>
          </a:p>
        </p:txBody>
      </p:sp>
      <p:sp>
        <p:nvSpPr>
          <p:cNvPr id="2" name="Rectangle 1"/>
          <p:cNvSpPr/>
          <p:nvPr/>
        </p:nvSpPr>
        <p:spPr>
          <a:xfrm>
            <a:off x="914400" y="1720841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Examples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Quotes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Definitions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Statistics, survey responses, and study results that provide evidence (proof) that demonstrates, supports, </a:t>
            </a:r>
            <a:r>
              <a:rPr lang="en-US" sz="3000" dirty="0"/>
              <a:t>and </a:t>
            </a:r>
            <a:r>
              <a:rPr lang="en-US" sz="3000" dirty="0" smtClean="0"/>
              <a:t>illustrates the point</a:t>
            </a:r>
            <a:endParaRPr lang="en-US" sz="3000" dirty="0"/>
          </a:p>
          <a:p>
            <a:r>
              <a:rPr lang="en-US" sz="3000" dirty="0"/>
              <a:t> </a:t>
            </a:r>
          </a:p>
          <a:p>
            <a:endParaRPr lang="en-US" sz="3000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9321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01000" cy="449580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Look </a:t>
            </a:r>
            <a:r>
              <a:rPr lang="en-US" dirty="0"/>
              <a:t>at </a:t>
            </a:r>
            <a:r>
              <a:rPr lang="en-US" dirty="0" smtClean="0"/>
              <a:t>each point and write out examples, quotes, definitions, statistics</a:t>
            </a:r>
            <a:r>
              <a:rPr lang="en-US" dirty="0"/>
              <a:t>, </a:t>
            </a:r>
            <a:r>
              <a:rPr lang="en-US" dirty="0" smtClean="0"/>
              <a:t>any kind of proof you can think of to illustrate your point.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137160" indent="0" algn="ctr">
              <a:buNone/>
            </a:pPr>
            <a:r>
              <a:rPr lang="en-US" dirty="0"/>
              <a:t>(Don’t </a:t>
            </a:r>
            <a:r>
              <a:rPr lang="en-US" dirty="0" smtClean="0"/>
              <a:t>worry yet if they are correct; </a:t>
            </a:r>
          </a:p>
          <a:p>
            <a:pPr marL="137160" indent="0" algn="ctr">
              <a:buNone/>
            </a:pPr>
            <a:r>
              <a:rPr lang="en-US" dirty="0" smtClean="0"/>
              <a:t>you </a:t>
            </a:r>
            <a:r>
              <a:rPr lang="en-US" dirty="0"/>
              <a:t>can edit them later!)</a:t>
            </a:r>
          </a:p>
          <a:p>
            <a:pPr marL="137160" indent="0" algn="ctr">
              <a:buNone/>
            </a:pPr>
            <a:endParaRPr lang="en-US" sz="2400" dirty="0" smtClean="0"/>
          </a:p>
          <a:p>
            <a:pPr marL="137160" indent="0" algn="ctr">
              <a:buNone/>
            </a:pPr>
            <a:endParaRPr lang="en-US" sz="24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790731" y="685800"/>
            <a:ext cx="7391400" cy="14478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00" dirty="0" smtClean="0"/>
              <a:t>What’s YOUR Illustration (</a:t>
            </a:r>
            <a:r>
              <a:rPr lang="en-US" sz="5200" u="sng" dirty="0" smtClean="0"/>
              <a:t>Proof)</a:t>
            </a:r>
            <a:r>
              <a:rPr lang="en-US" sz="5200" dirty="0" smtClean="0"/>
              <a:t>?</a:t>
            </a:r>
            <a:endParaRPr lang="en-US" sz="3400" dirty="0" smtClean="0"/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20482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1295400"/>
            <a:ext cx="7848600" cy="7863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/>
          </a:p>
          <a:p>
            <a:r>
              <a:rPr lang="en-US" sz="2800" dirty="0" smtClean="0"/>
              <a:t>2:00—2:10	 	Welcome &amp; Introductions</a:t>
            </a:r>
          </a:p>
          <a:p>
            <a:endParaRPr lang="en-US" sz="2800" dirty="0" smtClean="0"/>
          </a:p>
          <a:p>
            <a:r>
              <a:rPr lang="en-US" sz="2800" dirty="0" smtClean="0"/>
              <a:t>2:10—3:05 		The Top 5 Writing Skills for 				the  College-Bound GED 				Student (Group Activities)</a:t>
            </a:r>
          </a:p>
          <a:p>
            <a:endParaRPr lang="en-US" sz="2800" dirty="0" smtClean="0"/>
          </a:p>
          <a:p>
            <a:r>
              <a:rPr lang="en-US" sz="2800" dirty="0"/>
              <a:t>3</a:t>
            </a:r>
            <a:r>
              <a:rPr lang="en-US" sz="2800" dirty="0" smtClean="0"/>
              <a:t>:05—3:15 		Wrap Up &amp; Q/A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  <a:p>
            <a:endParaRPr lang="en-US" sz="2500" dirty="0" smtClean="0"/>
          </a:p>
          <a:p>
            <a:endParaRPr lang="en-US" sz="2500" dirty="0"/>
          </a:p>
          <a:p>
            <a:endParaRPr lang="en-US" sz="2500" dirty="0" smtClean="0"/>
          </a:p>
          <a:p>
            <a:endParaRPr lang="en-US" sz="2500" dirty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685800" y="381001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Agenda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15421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01000" cy="449580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Share???</a:t>
            </a:r>
            <a:endParaRPr lang="en-US" dirty="0"/>
          </a:p>
          <a:p>
            <a:pPr marL="137160" indent="0" algn="ctr">
              <a:buNone/>
            </a:pPr>
            <a:endParaRPr lang="en-US" sz="2400" dirty="0" smtClean="0"/>
          </a:p>
          <a:p>
            <a:pPr marL="137160" indent="0" algn="ctr">
              <a:buNone/>
            </a:pPr>
            <a:endParaRPr lang="en-US" sz="24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790731" y="685800"/>
            <a:ext cx="7391400" cy="14478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00" dirty="0" smtClean="0"/>
              <a:t>What’s YOUR Illustration (</a:t>
            </a:r>
            <a:r>
              <a:rPr lang="en-US" sz="5200" u="sng" dirty="0" smtClean="0"/>
              <a:t>Proof)</a:t>
            </a:r>
            <a:r>
              <a:rPr lang="en-US" sz="5200" dirty="0" smtClean="0"/>
              <a:t>?</a:t>
            </a:r>
            <a:endParaRPr lang="en-US" sz="3400" dirty="0" smtClean="0"/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18851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300" u="sng" dirty="0" smtClean="0"/>
              <a:t>E</a:t>
            </a:r>
            <a:r>
              <a:rPr lang="en-US" sz="3400" dirty="0" smtClean="0"/>
              <a:t>XPLAIN</a:t>
            </a:r>
          </a:p>
          <a:p>
            <a:endParaRPr lang="en-US" sz="3400" dirty="0"/>
          </a:p>
        </p:txBody>
      </p:sp>
      <p:sp>
        <p:nvSpPr>
          <p:cNvPr id="2" name="Rectangle 1"/>
          <p:cNvSpPr/>
          <p:nvPr/>
        </p:nvSpPr>
        <p:spPr>
          <a:xfrm>
            <a:off x="457200" y="1720840"/>
            <a:ext cx="8077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700" dirty="0" smtClean="0"/>
              <a:t>Tie together the Point and its Illustration to show the connection between the two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7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700" dirty="0" smtClean="0"/>
              <a:t>Ensure your entire BP clearly answers the question: “SO WHAT??”in relation to the prompt.</a:t>
            </a:r>
            <a:endParaRPr lang="en-US" sz="2700" dirty="0"/>
          </a:p>
          <a:p>
            <a:r>
              <a:rPr lang="en-US" sz="4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7265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500" dirty="0" smtClean="0"/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300" dirty="0" smtClean="0"/>
              <a:t>E</a:t>
            </a:r>
            <a:r>
              <a:rPr lang="en-US" sz="3400" dirty="0" smtClean="0"/>
              <a:t>XPLAIN</a:t>
            </a:r>
          </a:p>
          <a:p>
            <a:endParaRPr lang="en-US" sz="3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513902"/>
              </p:ext>
            </p:extLst>
          </p:nvPr>
        </p:nvGraphicFramePr>
        <p:xfrm>
          <a:off x="304800" y="228600"/>
          <a:ext cx="8305800" cy="61921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1922"/>
                <a:gridCol w="6613878"/>
              </a:tblGrid>
              <a:tr h="620178">
                <a:tc>
                  <a:txBody>
                    <a:bodyPr/>
                    <a:lstStyle/>
                    <a:p>
                      <a:pPr marL="0" marR="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u="sng" dirty="0">
                          <a:effectLst/>
                        </a:rPr>
                        <a:t>To Add</a:t>
                      </a:r>
                      <a:r>
                        <a:rPr lang="en-US" sz="1900" dirty="0">
                          <a:effectLst/>
                        </a:rPr>
                        <a:t>: </a:t>
                      </a:r>
                      <a:endParaRPr lang="en-US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effectLst/>
                        </a:rPr>
                        <a:t>Also, furthermore, too, moreover, in addition to</a:t>
                      </a:r>
                      <a:endParaRPr lang="en-US" sz="19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930268">
                <a:tc>
                  <a:txBody>
                    <a:bodyPr/>
                    <a:lstStyle/>
                    <a:p>
                      <a:pPr marL="0" marR="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u="sng" dirty="0">
                          <a:effectLst/>
                        </a:rPr>
                        <a:t>To Give an Example</a:t>
                      </a:r>
                      <a:r>
                        <a:rPr lang="en-US" sz="1900" dirty="0">
                          <a:effectLst/>
                        </a:rPr>
                        <a:t>:</a:t>
                      </a:r>
                    </a:p>
                    <a:p>
                      <a:pPr marL="457200" marR="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u="none" strike="noStrike" dirty="0">
                          <a:effectLst/>
                        </a:rPr>
                        <a:t> </a:t>
                      </a:r>
                      <a:endParaRPr lang="en-US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For example, for instance, consider as an example, to demonstrate, to illustrate, in this </a:t>
                      </a:r>
                      <a:r>
                        <a:rPr lang="en-US" sz="1900" dirty="0" smtClean="0">
                          <a:effectLst/>
                        </a:rPr>
                        <a:t>case</a:t>
                      </a:r>
                      <a:r>
                        <a:rPr lang="en-US" sz="1900" u="none" strike="noStrike" dirty="0">
                          <a:effectLst/>
                        </a:rPr>
                        <a:t> </a:t>
                      </a:r>
                      <a:endParaRPr lang="en-US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50447">
                <a:tc>
                  <a:txBody>
                    <a:bodyPr/>
                    <a:lstStyle/>
                    <a:p>
                      <a:pPr marL="0" marR="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u="sng" dirty="0">
                          <a:effectLst/>
                        </a:rPr>
                        <a:t>To Compare</a:t>
                      </a:r>
                      <a:r>
                        <a:rPr lang="en-US" sz="1900" u="sng" dirty="0" smtClean="0">
                          <a:effectLst/>
                        </a:rPr>
                        <a:t>/</a:t>
                      </a:r>
                    </a:p>
                    <a:p>
                      <a:pPr marL="0" marR="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u="sng" dirty="0" smtClean="0">
                          <a:effectLst/>
                        </a:rPr>
                        <a:t>Contrast</a:t>
                      </a:r>
                      <a:endParaRPr lang="en-US" sz="1900" dirty="0">
                        <a:effectLst/>
                      </a:endParaRPr>
                    </a:p>
                    <a:p>
                      <a:pPr marL="0" marR="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u="none" strike="noStrike" dirty="0">
                          <a:effectLst/>
                        </a:rPr>
                        <a:t> </a:t>
                      </a:r>
                      <a:endParaRPr lang="en-US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Whereas, but, yet, as opposed to, instead of, rather, rather than, on the other hand, however, nevertheless, less, more, greater, worse, better, neither, nor, both, and, more likely, less likely, despite, in spite of</a:t>
                      </a:r>
                      <a:endParaRPr lang="en-US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92262">
                <a:tc>
                  <a:txBody>
                    <a:bodyPr/>
                    <a:lstStyle/>
                    <a:p>
                      <a:pPr marL="0" marR="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u="sng" dirty="0">
                          <a:effectLst/>
                        </a:rPr>
                        <a:t>To Prove:</a:t>
                      </a:r>
                      <a:endParaRPr lang="en-US" sz="1900" dirty="0">
                        <a:effectLst/>
                      </a:endParaRPr>
                    </a:p>
                    <a:p>
                      <a:pPr marL="457200" marR="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u="none" strike="noStrike" dirty="0">
                          <a:effectLst/>
                        </a:rPr>
                        <a:t> </a:t>
                      </a:r>
                      <a:endParaRPr lang="en-US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In fact, because, for, since, clearly, thus, indeed, by, as, makes clear, reveals, illustrates, demonstrates, provides, exhibits, makes evident, </a:t>
                      </a:r>
                      <a:r>
                        <a:rPr lang="en-US" sz="1900" dirty="0" smtClean="0">
                          <a:effectLst/>
                        </a:rPr>
                        <a:t>shows</a:t>
                      </a:r>
                      <a:r>
                        <a:rPr lang="en-US" sz="1900" u="none" strike="noStrike" dirty="0">
                          <a:effectLst/>
                        </a:rPr>
                        <a:t> </a:t>
                      </a:r>
                      <a:endParaRPr lang="en-US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30268">
                <a:tc>
                  <a:txBody>
                    <a:bodyPr/>
                    <a:lstStyle/>
                    <a:p>
                      <a:pPr marL="0" marR="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u="sng" dirty="0">
                          <a:effectLst/>
                        </a:rPr>
                        <a:t>To Show Exception</a:t>
                      </a:r>
                      <a:r>
                        <a:rPr lang="en-US" sz="1900" dirty="0">
                          <a:effectLst/>
                        </a:rPr>
                        <a:t>:</a:t>
                      </a:r>
                    </a:p>
                    <a:p>
                      <a:pPr marL="457200" marR="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u="none" strike="noStrike" dirty="0">
                          <a:effectLst/>
                        </a:rPr>
                        <a:t> </a:t>
                      </a:r>
                      <a:endParaRPr lang="en-US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Although, though, yet, still, however, nevertheless, in spite of, </a:t>
                      </a:r>
                      <a:r>
                        <a:rPr lang="en-US" sz="1900" dirty="0" smtClean="0">
                          <a:effectLst/>
                        </a:rPr>
                        <a:t>despite</a:t>
                      </a:r>
                      <a:endParaRPr lang="en-US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0178">
                <a:tc>
                  <a:txBody>
                    <a:bodyPr/>
                    <a:lstStyle/>
                    <a:p>
                      <a:pPr marL="0" marR="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u="sng" dirty="0">
                          <a:effectLst/>
                        </a:rPr>
                        <a:t>To Connect</a:t>
                      </a:r>
                      <a:r>
                        <a:rPr lang="en-US" sz="1900" dirty="0">
                          <a:effectLst/>
                        </a:rPr>
                        <a:t>:</a:t>
                      </a:r>
                    </a:p>
                    <a:p>
                      <a:pPr marL="0" marR="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u="none" strike="noStrike" dirty="0">
                          <a:effectLst/>
                        </a:rPr>
                        <a:t> </a:t>
                      </a:r>
                      <a:endParaRPr lang="en-US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Thus, clearly, in fact, indeed, of course, specifically, in particular</a:t>
                      </a:r>
                      <a:endParaRPr lang="en-US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11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762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u="sng" dirty="0" smtClean="0"/>
              <a:t>What’s YOUR </a:t>
            </a:r>
            <a:r>
              <a:rPr lang="en-US" sz="3200" dirty="0" smtClean="0"/>
              <a:t>EXPLANATION?</a:t>
            </a:r>
          </a:p>
          <a:p>
            <a:endParaRPr lang="en-US" sz="3400" dirty="0"/>
          </a:p>
        </p:txBody>
      </p:sp>
      <p:sp>
        <p:nvSpPr>
          <p:cNvPr id="2" name="Rectangle 1"/>
          <p:cNvSpPr/>
          <p:nvPr/>
        </p:nvSpPr>
        <p:spPr>
          <a:xfrm>
            <a:off x="457200" y="1720840"/>
            <a:ext cx="8077200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700" dirty="0" smtClean="0"/>
              <a:t>Try to write a quick explanation of why your illustrations prove your points.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700" dirty="0"/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2700" dirty="0" smtClean="0"/>
              <a:t>(Don’t worry if they don’t quite make sense yet; you can edit later!)</a:t>
            </a:r>
            <a:endParaRPr lang="en-US" sz="2700" dirty="0"/>
          </a:p>
          <a:p>
            <a:pPr algn="ctr"/>
            <a:r>
              <a:rPr lang="en-US" sz="4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3907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30" y="158521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REMEMBER, don’t worry if you don’t have all three pieces immediately: 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/>
              <a:t>P. 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/>
              <a:t>I. 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/>
              <a:t>E. </a:t>
            </a:r>
          </a:p>
          <a:p>
            <a:pPr marL="585216" lvl="1" indent="0" algn="ctr">
              <a:lnSpc>
                <a:spcPct val="150000"/>
              </a:lnSpc>
              <a:buNone/>
            </a:pPr>
            <a:r>
              <a:rPr lang="en-US" sz="2000" dirty="0" smtClean="0"/>
              <a:t>Now that you know which pieces you have (or do not yet have),  </a:t>
            </a:r>
          </a:p>
          <a:p>
            <a:pPr marL="585216" lvl="1" indent="0" algn="ctr">
              <a:lnSpc>
                <a:spcPct val="150000"/>
              </a:lnSpc>
              <a:buNone/>
            </a:pPr>
            <a:r>
              <a:rPr lang="en-US" sz="2000" dirty="0" smtClean="0"/>
              <a:t>you can add more as you work on your essay. </a:t>
            </a:r>
            <a:endParaRPr lang="en-US" sz="2000" dirty="0"/>
          </a:p>
          <a:p>
            <a:pPr algn="just">
              <a:lnSpc>
                <a:spcPct val="150000"/>
              </a:lnSpc>
            </a:pPr>
            <a:endParaRPr lang="en-US" sz="40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sz="3400" dirty="0"/>
          </a:p>
          <a:p>
            <a:r>
              <a:rPr lang="en-US" sz="3400" dirty="0" smtClean="0"/>
              <a:t>P. I. E.: </a:t>
            </a:r>
          </a:p>
          <a:p>
            <a:r>
              <a:rPr lang="en-US" sz="3400" dirty="0" smtClean="0"/>
              <a:t>Which pieces do you have?</a:t>
            </a:r>
            <a:endParaRPr lang="en-US" sz="3400" dirty="0"/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87061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30" y="158521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Will you share your P. I. E.????</a:t>
            </a:r>
            <a:endParaRPr lang="en-US" dirty="0"/>
          </a:p>
          <a:p>
            <a:pPr algn="just">
              <a:lnSpc>
                <a:spcPct val="150000"/>
              </a:lnSpc>
            </a:pPr>
            <a:endParaRPr lang="en-US" sz="40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Example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67701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300" dirty="0" smtClean="0"/>
              <a:t>Skill 5:  G.S.P.: Grammar, Spelling, and Punctuation</a:t>
            </a:r>
            <a:endParaRPr lang="en-US" sz="3400" dirty="0" smtClean="0"/>
          </a:p>
          <a:p>
            <a:endParaRPr lang="en-US" sz="3400" dirty="0"/>
          </a:p>
        </p:txBody>
      </p:sp>
      <p:sp>
        <p:nvSpPr>
          <p:cNvPr id="2" name="Rectangle 1"/>
          <p:cNvSpPr/>
          <p:nvPr/>
        </p:nvSpPr>
        <p:spPr>
          <a:xfrm>
            <a:off x="457200" y="1720840"/>
            <a:ext cx="80772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Use student essays to determine which topics to cover.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Don’t overwhelm students.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Make it fun and interactive. </a:t>
            </a:r>
          </a:p>
          <a:p>
            <a:endParaRPr lang="en-US" sz="4000" dirty="0"/>
          </a:p>
          <a:p>
            <a:r>
              <a:rPr lang="en-US" sz="4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3223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5334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300" dirty="0" smtClean="0"/>
              <a:t>The Comma</a:t>
            </a:r>
            <a:endParaRPr lang="en-US" sz="3400" dirty="0"/>
          </a:p>
        </p:txBody>
      </p:sp>
      <p:sp>
        <p:nvSpPr>
          <p:cNvPr id="2" name="Rectangle 1"/>
          <p:cNvSpPr/>
          <p:nvPr/>
        </p:nvSpPr>
        <p:spPr>
          <a:xfrm>
            <a:off x="495300" y="1219200"/>
            <a:ext cx="8077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dirty="0" smtClean="0"/>
              <a:t>Read the example sentences you received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4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dirty="0" smtClean="0"/>
              <a:t>Note that they all illustrate ONE comma rule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4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400" dirty="0" smtClean="0"/>
          </a:p>
          <a:p>
            <a:endParaRPr lang="en-US" sz="4000" dirty="0"/>
          </a:p>
          <a:p>
            <a:r>
              <a:rPr lang="en-US" sz="4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084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5334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300" dirty="0" smtClean="0"/>
              <a:t>The Comma</a:t>
            </a:r>
            <a:endParaRPr lang="en-US" sz="3400" dirty="0"/>
          </a:p>
        </p:txBody>
      </p:sp>
      <p:sp>
        <p:nvSpPr>
          <p:cNvPr id="2" name="Rectangle 1"/>
          <p:cNvSpPr/>
          <p:nvPr/>
        </p:nvSpPr>
        <p:spPr>
          <a:xfrm>
            <a:off x="495300" y="1219200"/>
            <a:ext cx="80772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dirty="0" smtClean="0"/>
              <a:t>Use these examples to figure out the ONE rule they all demonstrate.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4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dirty="0" smtClean="0"/>
              <a:t>THEN: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dirty="0" smtClean="0"/>
              <a:t>1). Write out the rule in your own words.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dirty="0" smtClean="0"/>
              <a:t>2). Write out a new, original sentence illustrating your rule.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400" dirty="0" smtClean="0"/>
          </a:p>
          <a:p>
            <a:endParaRPr lang="en-US" sz="4000" dirty="0"/>
          </a:p>
          <a:p>
            <a:r>
              <a:rPr lang="en-US" sz="4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7612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300" dirty="0" smtClean="0"/>
              <a:t>Share</a:t>
            </a:r>
            <a:endParaRPr lang="en-US" sz="3400" dirty="0"/>
          </a:p>
        </p:txBody>
      </p:sp>
      <p:sp>
        <p:nvSpPr>
          <p:cNvPr id="2" name="Rectangle 1"/>
          <p:cNvSpPr/>
          <p:nvPr/>
        </p:nvSpPr>
        <p:spPr>
          <a:xfrm>
            <a:off x="457200" y="1720840"/>
            <a:ext cx="8077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400" dirty="0" smtClean="0"/>
              <a:t>Share with the class: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400" smtClean="0"/>
              <a:t>Your Rule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400" smtClean="0"/>
              <a:t>Your </a:t>
            </a:r>
            <a:r>
              <a:rPr lang="en-US" sz="3400" dirty="0" smtClean="0"/>
              <a:t>Example Sentence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400" dirty="0" smtClean="0"/>
          </a:p>
          <a:p>
            <a:endParaRPr lang="en-US" sz="4000" dirty="0"/>
          </a:p>
          <a:p>
            <a:r>
              <a:rPr lang="en-US" sz="4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3563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1295400"/>
            <a:ext cx="7848600" cy="9279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/>
          </a:p>
          <a:p>
            <a:pPr algn="ctr"/>
            <a:r>
              <a:rPr lang="en-US" sz="8400" b="1" dirty="0" smtClean="0"/>
              <a:t>Who’s in </a:t>
            </a:r>
          </a:p>
          <a:p>
            <a:pPr algn="ctr"/>
            <a:r>
              <a:rPr lang="en-US" sz="8400" b="1" dirty="0" smtClean="0"/>
              <a:t>the </a:t>
            </a:r>
          </a:p>
          <a:p>
            <a:pPr algn="ctr"/>
            <a:r>
              <a:rPr lang="en-US" sz="8400" b="1" dirty="0" smtClean="0"/>
              <a:t>room?</a:t>
            </a:r>
          </a:p>
          <a:p>
            <a:pPr algn="ctr"/>
            <a:endParaRPr lang="en-US" sz="3600" b="1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  <a:p>
            <a:endParaRPr lang="en-US" sz="2500" dirty="0" smtClean="0"/>
          </a:p>
          <a:p>
            <a:endParaRPr lang="en-US" sz="2500" dirty="0"/>
          </a:p>
          <a:p>
            <a:endParaRPr lang="en-US" sz="2500" dirty="0" smtClean="0"/>
          </a:p>
          <a:p>
            <a:endParaRPr lang="en-US" sz="2500" dirty="0"/>
          </a:p>
          <a:p>
            <a:endParaRPr lang="en-US" sz="2500" dirty="0" smtClean="0"/>
          </a:p>
          <a:p>
            <a:endParaRPr lang="en-US" sz="2500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685800" y="381001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Introductions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94137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300" dirty="0" smtClean="0"/>
              <a:t>Questions, Comments?</a:t>
            </a:r>
            <a:endParaRPr lang="en-US" sz="3400" dirty="0"/>
          </a:p>
        </p:txBody>
      </p:sp>
      <p:sp>
        <p:nvSpPr>
          <p:cNvPr id="2" name="Rectangle 1"/>
          <p:cNvSpPr/>
          <p:nvPr/>
        </p:nvSpPr>
        <p:spPr>
          <a:xfrm>
            <a:off x="457200" y="1720840"/>
            <a:ext cx="8077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400" dirty="0" smtClean="0"/>
          </a:p>
          <a:p>
            <a:endParaRPr lang="en-US" sz="4000" dirty="0"/>
          </a:p>
          <a:p>
            <a:r>
              <a:rPr lang="en-US" sz="4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4792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676400"/>
            <a:ext cx="5943600" cy="4572000"/>
          </a:xfrm>
        </p:spPr>
        <p:txBody>
          <a:bodyPr>
            <a:noAutofit/>
          </a:bodyPr>
          <a:lstStyle/>
          <a:p>
            <a:r>
              <a:rPr lang="en-US" sz="2200" u="sng" dirty="0" smtClean="0">
                <a:hlinkClick r:id="rId3"/>
              </a:rPr>
              <a:t>http://www.writersdigestshop.com/essential-writing-skills-for-college-and-beyond-group</a:t>
            </a:r>
            <a:endParaRPr lang="en-US" sz="2200" dirty="0" smtClean="0"/>
          </a:p>
          <a:p>
            <a:r>
              <a:rPr lang="en-US" sz="2200" u="sng" dirty="0" smtClean="0">
                <a:hlinkClick r:id="rId4"/>
              </a:rPr>
              <a:t>http://www.amazon.com/Essential-Writing-Skills-College-Beyond/dp/1599637596</a:t>
            </a:r>
            <a:endParaRPr lang="en-US" sz="2200" dirty="0" smtClean="0"/>
          </a:p>
          <a:p>
            <a:r>
              <a:rPr lang="en-US" sz="2200" u="sng" dirty="0" smtClean="0">
                <a:hlinkClick r:id="rId5"/>
              </a:rPr>
              <a:t>http://www.barnesandnoble.com/w/essential-writing-skills-for-college-and-beyond-charlene-gill/1116522843?ean=9781599637594</a:t>
            </a:r>
            <a:endParaRPr lang="en-US" sz="2200" dirty="0" smtClean="0"/>
          </a:p>
          <a:p>
            <a:r>
              <a:rPr lang="en-US" sz="2200" dirty="0" smtClean="0"/>
              <a:t> For large orders,  call  </a:t>
            </a:r>
            <a:r>
              <a:rPr lang="en-US" sz="2200" u="sng" dirty="0" smtClean="0">
                <a:hlinkClick r:id="rId6"/>
              </a:rPr>
              <a:t>(800) 289-0963</a:t>
            </a:r>
            <a:r>
              <a:rPr lang="en-US" sz="2200" u="sng" dirty="0"/>
              <a:t> or email Rachel Randall at rachel.randall@fwmedia.com</a:t>
            </a:r>
            <a:endParaRPr lang="en-US" sz="2200" b="1" dirty="0" smtClean="0">
              <a:latin typeface="Arial Rounded MT Bold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27819"/>
            <a:ext cx="8229600" cy="10207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latin typeface="Century Schoolbook" pitchFamily="18" charset="0"/>
              </a:rPr>
              <a:t>Thank you!	</a:t>
            </a:r>
            <a:endParaRPr lang="en-US" sz="4000" b="1" dirty="0">
              <a:latin typeface="Century Schoolbook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76400"/>
            <a:ext cx="2057400" cy="314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65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3352799"/>
          </a:xfrm>
        </p:spPr>
        <p:txBody>
          <a:bodyPr>
            <a:normAutofit fontScale="32500" lnSpcReduction="20000"/>
          </a:bodyPr>
          <a:lstStyle/>
          <a:p>
            <a:pPr marL="137160" indent="0" algn="ctr">
              <a:buNone/>
            </a:pPr>
            <a:r>
              <a:rPr lang="en-US" sz="10500" b="1" dirty="0" smtClean="0">
                <a:solidFill>
                  <a:schemeClr val="bg1"/>
                </a:solidFill>
                <a:latin typeface="Arial Rounded MT Bold" pitchFamily="34" charset="0"/>
              </a:rPr>
              <a:t>Contact  info</a:t>
            </a:r>
            <a:r>
              <a:rPr lang="en-US" sz="10500" b="1" dirty="0" smtClean="0">
                <a:latin typeface="Arial Rounded MT Bold" pitchFamily="34" charset="0"/>
              </a:rPr>
              <a:t>:</a:t>
            </a:r>
          </a:p>
          <a:p>
            <a:pPr marL="137160" indent="0" algn="ctr">
              <a:buNone/>
            </a:pPr>
            <a:r>
              <a:rPr lang="en-US" sz="10500" b="1" dirty="0" smtClean="0">
                <a:latin typeface="Arial Rounded MT Bold" pitchFamily="34" charset="0"/>
              </a:rPr>
              <a:t>Charlene Gill </a:t>
            </a:r>
          </a:p>
          <a:p>
            <a:pPr marL="137160" indent="0" algn="ctr">
              <a:buNone/>
            </a:pPr>
            <a:r>
              <a:rPr lang="en-US" sz="10500" b="1" dirty="0" smtClean="0">
                <a:latin typeface="Arial Rounded MT Bold" pitchFamily="34" charset="0"/>
              </a:rPr>
              <a:t>(512) 223-7454</a:t>
            </a:r>
          </a:p>
          <a:p>
            <a:pPr marL="137160" indent="0" algn="ctr">
              <a:buNone/>
            </a:pPr>
            <a:r>
              <a:rPr lang="en-US" sz="10500" b="1" dirty="0" smtClean="0">
                <a:latin typeface="Arial Rounded MT Bold" pitchFamily="34" charset="0"/>
                <a:hlinkClick r:id="rId3"/>
              </a:rPr>
              <a:t>cgill@austincc.edu</a:t>
            </a:r>
            <a:endParaRPr lang="en-US" sz="10500" b="1" dirty="0" smtClean="0">
              <a:latin typeface="Arial Rounded MT Bold" pitchFamily="34" charset="0"/>
            </a:endParaRPr>
          </a:p>
          <a:p>
            <a:pPr marL="137160" indent="0" algn="ctr">
              <a:buNone/>
            </a:pPr>
            <a:r>
              <a:rPr lang="en-US" sz="10500" b="1" dirty="0">
                <a:latin typeface="Arial Rounded MT Bold" pitchFamily="34" charset="0"/>
                <a:hlinkClick r:id="rId4"/>
              </a:rPr>
              <a:t>http://www.austincc.edu/transitions</a:t>
            </a:r>
            <a:r>
              <a:rPr lang="en-US" sz="10500" b="1" dirty="0" smtClean="0">
                <a:latin typeface="Arial Rounded MT Bold" pitchFamily="34" charset="0"/>
                <a:hlinkClick r:id="rId4"/>
              </a:rPr>
              <a:t>/</a:t>
            </a:r>
            <a:endParaRPr lang="en-US" sz="10500" b="1" dirty="0" smtClean="0">
              <a:latin typeface="Arial Rounded MT Bold" pitchFamily="34" charset="0"/>
            </a:endParaRPr>
          </a:p>
          <a:p>
            <a:pPr marL="137160" indent="0" algn="ctr">
              <a:buNone/>
            </a:pPr>
            <a:endParaRPr lang="en-US" sz="10500" b="1" dirty="0" smtClean="0">
              <a:latin typeface="Arial Rounded MT Bold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27819"/>
            <a:ext cx="8229600" cy="10207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latin typeface="Century Schoolbook" pitchFamily="18" charset="0"/>
              </a:rPr>
              <a:t>Thank you!	</a:t>
            </a:r>
            <a:endParaRPr lang="en-US" sz="4000" b="1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33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1948" y="2057400"/>
            <a:ext cx="78486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/>
              <a:t>1). Understanding </a:t>
            </a:r>
            <a:r>
              <a:rPr lang="en-US" sz="3400" b="1" dirty="0" smtClean="0"/>
              <a:t>and Using the Writing Prompt</a:t>
            </a:r>
            <a:endParaRPr lang="en-US" sz="3400" b="1" dirty="0"/>
          </a:p>
          <a:p>
            <a:r>
              <a:rPr lang="en-US" sz="3400" b="1" dirty="0"/>
              <a:t>2). Idea Generation Strategies</a:t>
            </a:r>
          </a:p>
          <a:p>
            <a:r>
              <a:rPr lang="en-US" sz="3400" b="1" dirty="0"/>
              <a:t>3). Thesis</a:t>
            </a:r>
          </a:p>
          <a:p>
            <a:r>
              <a:rPr lang="en-US" sz="3400" b="1" dirty="0"/>
              <a:t>4). P.I.E.</a:t>
            </a:r>
          </a:p>
          <a:p>
            <a:r>
              <a:rPr lang="en-US" sz="3400" b="1" dirty="0"/>
              <a:t>5). G.S.P.</a:t>
            </a:r>
          </a:p>
          <a:p>
            <a:endParaRPr lang="en-US" sz="2800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College Writing: </a:t>
            </a:r>
          </a:p>
          <a:p>
            <a:r>
              <a:rPr lang="en-US" sz="3400" dirty="0" smtClean="0"/>
              <a:t>The 5 Crucial Skills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4949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marL="13716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Skill 1:  Understanding and Using the Writing Prompt</a:t>
            </a:r>
          </a:p>
          <a:p>
            <a:endParaRPr lang="en-US" sz="3400" dirty="0"/>
          </a:p>
        </p:txBody>
      </p:sp>
      <p:sp>
        <p:nvSpPr>
          <p:cNvPr id="2" name="Rectangle 1"/>
          <p:cNvSpPr/>
          <p:nvPr/>
        </p:nvSpPr>
        <p:spPr>
          <a:xfrm>
            <a:off x="804472" y="1720840"/>
            <a:ext cx="7391400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3400" b="1" dirty="0" smtClean="0"/>
              <a:t>WHY????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Common reason essays fail—does not address prompt’s question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Typically outlines how to get an “A”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Practice </a:t>
            </a:r>
            <a:r>
              <a:rPr lang="en-US" sz="2800" dirty="0"/>
              <a:t>with prompts in </a:t>
            </a:r>
            <a:r>
              <a:rPr lang="en-US" sz="2800" dirty="0" smtClean="0"/>
              <a:t>class now leads to comfort in use later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5617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marL="13716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Skill 1:  Understanding and Using the Writing Prompt</a:t>
            </a:r>
          </a:p>
          <a:p>
            <a:endParaRPr lang="en-US" sz="3400" dirty="0"/>
          </a:p>
        </p:txBody>
      </p:sp>
      <p:sp>
        <p:nvSpPr>
          <p:cNvPr id="2" name="Rectangle 1"/>
          <p:cNvSpPr/>
          <p:nvPr/>
        </p:nvSpPr>
        <p:spPr>
          <a:xfrm>
            <a:off x="804472" y="1720840"/>
            <a:ext cx="7391400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dirty="0" smtClean="0"/>
              <a:t>WHY?</a:t>
            </a:r>
          </a:p>
          <a:p>
            <a:pPr marL="0" lvl="1"/>
            <a:r>
              <a:rPr lang="en-US" sz="2800" dirty="0" smtClean="0"/>
              <a:t>1). TSI </a:t>
            </a:r>
            <a:r>
              <a:rPr lang="en-US" sz="2800" dirty="0"/>
              <a:t>and College </a:t>
            </a:r>
            <a:r>
              <a:rPr lang="en-US" sz="2800" dirty="0" smtClean="0"/>
              <a:t>Prompts</a:t>
            </a:r>
          </a:p>
          <a:p>
            <a:pPr marL="0" lvl="1" algn="ctr"/>
            <a:r>
              <a:rPr lang="en-US" sz="2800" dirty="0" smtClean="0"/>
              <a:t>=</a:t>
            </a:r>
          </a:p>
          <a:p>
            <a:pPr marL="0" lvl="1"/>
            <a:r>
              <a:rPr lang="en-US" sz="2800" dirty="0" smtClean="0"/>
              <a:t> </a:t>
            </a:r>
            <a:r>
              <a:rPr lang="en-US" sz="2800" dirty="0"/>
              <a:t>C</a:t>
            </a:r>
            <a:r>
              <a:rPr lang="en-US" sz="2800" dirty="0" smtClean="0"/>
              <a:t>omplicated</a:t>
            </a:r>
            <a:r>
              <a:rPr lang="en-US" sz="2800" dirty="0"/>
              <a:t>, </a:t>
            </a:r>
            <a:r>
              <a:rPr lang="en-US" sz="2800" dirty="0" smtClean="0"/>
              <a:t>long-winded</a:t>
            </a:r>
          </a:p>
          <a:p>
            <a:pPr marL="0" lvl="1"/>
            <a:endParaRPr lang="en-US" sz="2800" dirty="0"/>
          </a:p>
          <a:p>
            <a:pPr marL="0" lvl="1"/>
            <a:r>
              <a:rPr lang="en-US" sz="2800" dirty="0" smtClean="0"/>
              <a:t>2). Following instructions crucial skill in your  college classes—and beyond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04252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txBody>
          <a:bodyPr>
            <a:normAutofit/>
          </a:bodyPr>
          <a:lstStyle/>
          <a:p>
            <a:pPr marL="13716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/>
          </a:p>
          <a:p>
            <a:pPr marL="469900" indent="-469900" algn="just">
              <a:lnSpc>
                <a:spcPct val="150000"/>
              </a:lnSpc>
              <a:buNone/>
            </a:pPr>
            <a:endParaRPr lang="en-US" sz="1100" dirty="0" smtClean="0">
              <a:latin typeface="Century Schoolbook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6324600"/>
          </a:xfrm>
          <a:prstGeom prst="rect">
            <a:avLst/>
          </a:prstGeom>
          <a:noFill/>
          <a:ln w="38100" algn="in">
            <a:solidFill>
              <a:srgbClr val="66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04472" y="685800"/>
            <a:ext cx="7391400" cy="914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dirty="0" smtClean="0"/>
              <a:t>Skill 1:  Understanding and Using the Writing Prompt</a:t>
            </a:r>
          </a:p>
          <a:p>
            <a:endParaRPr lang="en-US" sz="3400" dirty="0"/>
          </a:p>
        </p:txBody>
      </p:sp>
      <p:sp>
        <p:nvSpPr>
          <p:cNvPr id="2" name="Rectangle 1"/>
          <p:cNvSpPr/>
          <p:nvPr/>
        </p:nvSpPr>
        <p:spPr>
          <a:xfrm>
            <a:off x="804472" y="1720840"/>
            <a:ext cx="73914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3400" b="1" dirty="0" smtClean="0"/>
              <a:t>HOW?</a:t>
            </a:r>
          </a:p>
          <a:p>
            <a:pPr marL="0" lvl="1"/>
            <a:r>
              <a:rPr lang="en-US" sz="2800" dirty="0" smtClean="0"/>
              <a:t>3 Easy Steps: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400" dirty="0" smtClean="0"/>
              <a:t>1). </a:t>
            </a:r>
            <a:r>
              <a:rPr lang="en-US" sz="3400" b="1" dirty="0" smtClean="0"/>
              <a:t>READ</a:t>
            </a:r>
            <a:r>
              <a:rPr lang="en-US" sz="3400" dirty="0" smtClean="0"/>
              <a:t> the prompt.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400" dirty="0" smtClean="0"/>
              <a:t>2). </a:t>
            </a:r>
            <a:r>
              <a:rPr lang="en-US" sz="3400" b="1" dirty="0" smtClean="0"/>
              <a:t>DETERMINE</a:t>
            </a:r>
            <a:r>
              <a:rPr lang="en-US" sz="3400" dirty="0" smtClean="0"/>
              <a:t> its central question. </a:t>
            </a:r>
            <a:endParaRPr lang="en-US" sz="3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400" dirty="0" smtClean="0"/>
              <a:t>3).  </a:t>
            </a:r>
            <a:r>
              <a:rPr lang="en-US" sz="3400" b="1" dirty="0" smtClean="0"/>
              <a:t>USE </a:t>
            </a:r>
            <a:r>
              <a:rPr lang="en-US" sz="3400" dirty="0" smtClean="0"/>
              <a:t>the prompt as you write your essay.</a:t>
            </a:r>
            <a:endParaRPr lang="en-US" sz="3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53237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10497</TotalTime>
  <Words>1697</Words>
  <Application>Microsoft Office PowerPoint</Application>
  <PresentationFormat>On-screen Show (4:3)</PresentationFormat>
  <Paragraphs>638</Paragraphs>
  <Slides>52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3" baseType="lpstr">
      <vt:lpstr>Arial</vt:lpstr>
      <vt:lpstr>Arial Rounded MT Bold</vt:lpstr>
      <vt:lpstr>Book Antiqua</vt:lpstr>
      <vt:lpstr>Calibri</vt:lpstr>
      <vt:lpstr>Century Schoolbook</vt:lpstr>
      <vt:lpstr>Lucida Sans</vt:lpstr>
      <vt:lpstr>Times New Roman</vt:lpstr>
      <vt:lpstr>Wingdings</vt:lpstr>
      <vt:lpstr>Wingdings 2</vt:lpstr>
      <vt:lpstr>Wingdings 3</vt:lpstr>
      <vt:lpstr>Apex</vt:lpstr>
      <vt:lpstr>Essential Writing Skills for the college-bound GED Student</vt:lpstr>
      <vt:lpstr>PowerPoint Presentation</vt:lpstr>
      <vt:lpstr>For large orders, contact:  Rachel Randall  Managing Editor,  F+W Media  rachel.randall@fwmedia.com  (800) 289-0963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Texas State University-San Marcos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Review</dc:title>
  <dc:creator>lm60</dc:creator>
  <cp:lastModifiedBy>Charlie Gill</cp:lastModifiedBy>
  <cp:revision>498</cp:revision>
  <cp:lastPrinted>2015-02-04T02:05:33Z</cp:lastPrinted>
  <dcterms:created xsi:type="dcterms:W3CDTF">2010-08-30T13:50:43Z</dcterms:created>
  <dcterms:modified xsi:type="dcterms:W3CDTF">2016-04-20T00:07:12Z</dcterms:modified>
</cp:coreProperties>
</file>