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4"/>
  </p:notesMasterIdLst>
  <p:handoutMasterIdLst>
    <p:handoutMasterId r:id="rId35"/>
  </p:handoutMasterIdLst>
  <p:sldIdLst>
    <p:sldId id="264" r:id="rId3"/>
    <p:sldId id="345" r:id="rId4"/>
    <p:sldId id="346" r:id="rId5"/>
    <p:sldId id="317" r:id="rId6"/>
    <p:sldId id="349" r:id="rId7"/>
    <p:sldId id="276" r:id="rId8"/>
    <p:sldId id="300" r:id="rId9"/>
    <p:sldId id="294" r:id="rId10"/>
    <p:sldId id="296" r:id="rId11"/>
    <p:sldId id="298" r:id="rId12"/>
    <p:sldId id="283" r:id="rId13"/>
    <p:sldId id="292" r:id="rId14"/>
    <p:sldId id="316" r:id="rId15"/>
    <p:sldId id="299" r:id="rId16"/>
    <p:sldId id="277" r:id="rId17"/>
    <p:sldId id="305" r:id="rId18"/>
    <p:sldId id="306" r:id="rId19"/>
    <p:sldId id="307" r:id="rId20"/>
    <p:sldId id="308" r:id="rId21"/>
    <p:sldId id="347" r:id="rId22"/>
    <p:sldId id="278" r:id="rId23"/>
    <p:sldId id="318" r:id="rId24"/>
    <p:sldId id="319" r:id="rId25"/>
    <p:sldId id="284" r:id="rId26"/>
    <p:sldId id="315" r:id="rId27"/>
    <p:sldId id="285" r:id="rId28"/>
    <p:sldId id="286" r:id="rId29"/>
    <p:sldId id="343" r:id="rId30"/>
    <p:sldId id="348" r:id="rId31"/>
    <p:sldId id="351" r:id="rId32"/>
    <p:sldId id="266" r:id="rId3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81" d="100"/>
          <a:sy n="81" d="100"/>
        </p:scale>
        <p:origin x="120" y="708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5/4/2016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5/4/2016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5/4/2016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5/4/2016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5/4/2016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ingrockets.org/article/263#process" TargetMode="External"/><Relationship Id="rId2" Type="http://schemas.openxmlformats.org/officeDocument/2006/relationships/hyperlink" Target="http://www.readingrockets.org/article/263#cont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adingrockets.org/article/263#learning" TargetMode="External"/><Relationship Id="rId4" Type="http://schemas.openxmlformats.org/officeDocument/2006/relationships/hyperlink" Target="http://www.readingrockets.org/article/263#product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apina@odessa.edu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8012" y="838200"/>
            <a:ext cx="7008574" cy="3298825"/>
          </a:xfrm>
        </p:spPr>
        <p:txBody>
          <a:bodyPr/>
          <a:lstStyle/>
          <a:p>
            <a:r>
              <a:rPr lang="en-US" dirty="0" smtClean="0"/>
              <a:t>Facilitating Group Instruction in the Adult Learner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797426"/>
            <a:ext cx="7008574" cy="1831974"/>
          </a:xfrm>
        </p:spPr>
        <p:txBody>
          <a:bodyPr>
            <a:normAutofit/>
          </a:bodyPr>
          <a:lstStyle/>
          <a:p>
            <a:r>
              <a:rPr lang="en-US" dirty="0" smtClean="0"/>
              <a:t>Angela Piña, M.Ed.</a:t>
            </a:r>
          </a:p>
          <a:p>
            <a:r>
              <a:rPr lang="en-US" dirty="0" smtClean="0"/>
              <a:t>COABE Conference</a:t>
            </a:r>
          </a:p>
          <a:p>
            <a:r>
              <a:rPr lang="en-US" dirty="0" smtClean="0"/>
              <a:t>Dallas, TX.</a:t>
            </a:r>
          </a:p>
          <a:p>
            <a:r>
              <a:rPr lang="en-US" dirty="0" smtClean="0"/>
              <a:t>April 10- 13,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76200"/>
            <a:ext cx="3276600" cy="1969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412" y="1752600"/>
            <a:ext cx="7281932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012" y="5715001"/>
            <a:ext cx="7391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Odessa College is proud to be the </a:t>
            </a:r>
            <a:r>
              <a:rPr lang="en-US" b="1" dirty="0" smtClean="0"/>
              <a:t>FIRST</a:t>
            </a:r>
            <a:r>
              <a:rPr lang="en-US" dirty="0" smtClean="0"/>
              <a:t> National Demonstration Site for Higher Education, (AHE).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28600"/>
            <a:ext cx="10134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Drop Rate Improvement Program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9412" y="2401163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Four </a:t>
            </a:r>
          </a:p>
          <a:p>
            <a:r>
              <a:rPr lang="en-US" sz="3200" dirty="0" smtClean="0"/>
              <a:t>Instructor Commitments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08412" y="15240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Interacting with the students by name by the first class/ end of the first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Close monitoring of student behavior and progress with immediate intervention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One on one meetings/frequent communication with students early in semester.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“Masters of Paradox”: Highly structured courses with penalties for missed assignments/ classes, but flexible when appropriate.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5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Drop Rate Improvement Program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2812" y="1905000"/>
            <a:ext cx="9829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Four Student Commitments</a:t>
            </a:r>
          </a:p>
          <a:p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Complete what you start</a:t>
            </a:r>
          </a:p>
          <a:p>
            <a:endParaRPr lang="en-US" sz="2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Ask questions and use support resources</a:t>
            </a:r>
          </a:p>
          <a:p>
            <a:endParaRPr lang="en-US" sz="2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Attend class and attempt each assignment</a:t>
            </a:r>
          </a:p>
          <a:p>
            <a:endParaRPr lang="en-US" sz="2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Develop well-organized and disciplined work habits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031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171120"/>
            <a:ext cx="3986503" cy="863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March, 2016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1219200"/>
            <a:ext cx="10896600" cy="2667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For the first time ever, we have students enrolled in BOTH GED classes, AND college classes.  </a:t>
            </a:r>
          </a:p>
          <a:p>
            <a:r>
              <a:rPr lang="en-US" sz="2800" b="1" dirty="0" smtClean="0"/>
              <a:t>The expectation is that students will receive a GED and a Level 1 Certificate within one year.</a:t>
            </a:r>
          </a:p>
          <a:p>
            <a:pPr lvl="1"/>
            <a:r>
              <a:rPr lang="en-US" sz="2800" b="1" dirty="0" smtClean="0"/>
              <a:t>Level 1 certificate choices:</a:t>
            </a:r>
          </a:p>
          <a:p>
            <a:pPr lvl="2"/>
            <a:r>
              <a:rPr lang="en-US" sz="2800" b="1" dirty="0" smtClean="0"/>
              <a:t>Child Development</a:t>
            </a:r>
          </a:p>
          <a:p>
            <a:pPr lvl="2"/>
            <a:r>
              <a:rPr lang="en-US" sz="2800" b="1" dirty="0" smtClean="0"/>
              <a:t>Word Processing</a:t>
            </a:r>
          </a:p>
          <a:p>
            <a:pPr lvl="2"/>
            <a:r>
              <a:rPr lang="en-US" sz="2800" b="1" dirty="0" smtClean="0"/>
              <a:t>Medical Office</a:t>
            </a:r>
          </a:p>
          <a:p>
            <a:pPr lvl="2"/>
            <a:r>
              <a:rPr lang="en-US" sz="2800" b="1" dirty="0" smtClean="0"/>
              <a:t>Industrial Tech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447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1371600"/>
            <a:ext cx="9463768" cy="40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2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95000"/>
              </a:lnSpc>
              <a:spcBef>
                <a:spcPts val="1866"/>
              </a:spcBef>
              <a:buSzPct val="100000"/>
            </a:pPr>
            <a:r>
              <a:rPr lang="en-US" dirty="0">
                <a:solidFill>
                  <a:srgbClr val="374C81"/>
                </a:solidFill>
                <a:ea typeface="+mn-ea"/>
                <a:cs typeface="+mn-cs"/>
              </a:rPr>
              <a:t>Differentiating Instruction</a:t>
            </a:r>
            <a:r>
              <a:rPr lang="en-US" sz="1000" dirty="0">
                <a:solidFill>
                  <a:srgbClr val="374C81"/>
                </a:solidFill>
                <a:ea typeface="+mn-ea"/>
                <a:cs typeface="+mn-cs"/>
              </a:rPr>
              <a:t/>
            </a:r>
            <a:br>
              <a:rPr lang="en-US" sz="1000" dirty="0">
                <a:solidFill>
                  <a:srgbClr val="374C81"/>
                </a:solidFill>
                <a:ea typeface="+mn-ea"/>
                <a:cs typeface="+mn-cs"/>
              </a:rPr>
            </a:br>
            <a:endParaRPr lang="en-US" sz="1000" dirty="0">
              <a:solidFill>
                <a:srgbClr val="374C81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Differentiation </a:t>
            </a:r>
            <a:r>
              <a:rPr lang="en-US" dirty="0"/>
              <a:t>consists of the efforts of teachers to respond to </a:t>
            </a:r>
            <a:r>
              <a:rPr lang="en-US" dirty="0" smtClean="0"/>
              <a:t>an </a:t>
            </a:r>
            <a:r>
              <a:rPr lang="en-US" dirty="0"/>
              <a:t>individual or small group to vary his or her teaching in order to create the best learning experience </a:t>
            </a:r>
            <a:r>
              <a:rPr lang="en-US" dirty="0" smtClean="0"/>
              <a:t>possible.</a:t>
            </a:r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our </a:t>
            </a:r>
            <a:r>
              <a:rPr lang="en-US" dirty="0"/>
              <a:t>classroom elements based on student </a:t>
            </a:r>
            <a:r>
              <a:rPr lang="en-US" dirty="0" smtClean="0"/>
              <a:t>readiness:</a:t>
            </a:r>
          </a:p>
          <a:p>
            <a:pPr lvl="1"/>
            <a:r>
              <a:rPr lang="en-US" dirty="0" smtClean="0">
                <a:hlinkClick r:id="rId2"/>
              </a:rPr>
              <a:t>Content</a:t>
            </a:r>
            <a:r>
              <a:rPr lang="en-US" dirty="0" smtClean="0"/>
              <a:t> </a:t>
            </a:r>
            <a:r>
              <a:rPr lang="en-US" dirty="0"/>
              <a:t>– what the student needs to learn or how the student will get access to the information;</a:t>
            </a:r>
          </a:p>
          <a:p>
            <a:pPr lvl="1"/>
            <a:r>
              <a:rPr lang="en-US" dirty="0">
                <a:hlinkClick r:id="rId3"/>
              </a:rPr>
              <a:t>Process</a:t>
            </a:r>
            <a:r>
              <a:rPr lang="en-US" dirty="0"/>
              <a:t> – activities in which the student engages in order to make sense of or master the content;</a:t>
            </a:r>
          </a:p>
          <a:p>
            <a:pPr lvl="1"/>
            <a:r>
              <a:rPr lang="en-US" dirty="0">
                <a:hlinkClick r:id="rId4"/>
              </a:rPr>
              <a:t>Products</a:t>
            </a:r>
            <a:r>
              <a:rPr lang="en-US" dirty="0"/>
              <a:t> – culminating projects that ask the student to rehearse, apply, and extend what he or she has learned in a unit; and</a:t>
            </a:r>
          </a:p>
          <a:p>
            <a:pPr lvl="1"/>
            <a:r>
              <a:rPr lang="en-US" dirty="0">
                <a:hlinkClick r:id="rId5"/>
              </a:rPr>
              <a:t>Learning environment</a:t>
            </a:r>
            <a:r>
              <a:rPr lang="en-US" dirty="0"/>
              <a:t> – the way the classroom works and feels.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35" y="152400"/>
            <a:ext cx="10157354" cy="1092200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473200"/>
            <a:ext cx="11353800" cy="50800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Examples </a:t>
            </a:r>
            <a:r>
              <a:rPr lang="en-US" sz="3200" dirty="0"/>
              <a:t>of differentiating content </a:t>
            </a:r>
            <a:r>
              <a:rPr lang="en-US" sz="3200" dirty="0" smtClean="0"/>
              <a:t>include </a:t>
            </a:r>
            <a:r>
              <a:rPr lang="en-US" sz="3200" dirty="0"/>
              <a:t>the following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2600" dirty="0"/>
              <a:t>Using reading materials at varying readability levels</a:t>
            </a:r>
            <a:r>
              <a:rPr lang="en-US" sz="2600" dirty="0" smtClean="0"/>
              <a:t>;</a:t>
            </a:r>
            <a:endParaRPr lang="en-US" sz="2600" dirty="0"/>
          </a:p>
          <a:p>
            <a:pPr lvl="1"/>
            <a:r>
              <a:rPr lang="en-US" sz="2600" dirty="0"/>
              <a:t>Using spelling or vocabulary lists at readiness levels of students;</a:t>
            </a:r>
          </a:p>
          <a:p>
            <a:pPr lvl="1"/>
            <a:r>
              <a:rPr lang="en-US" sz="2600" dirty="0"/>
              <a:t>Presenting ideas through both auditory and visual means</a:t>
            </a:r>
            <a:r>
              <a:rPr lang="en-US" sz="2600" dirty="0" smtClean="0"/>
              <a:t>; </a:t>
            </a:r>
            <a:r>
              <a:rPr lang="en-US" sz="2600" dirty="0"/>
              <a:t>and</a:t>
            </a:r>
          </a:p>
          <a:p>
            <a:pPr lvl="1"/>
            <a:r>
              <a:rPr lang="en-US" sz="2600" dirty="0"/>
              <a:t>Meeting with small groups to re-teach an idea or skill for struggling learners, or to extend the thinking or skills of advanced learners</a:t>
            </a:r>
            <a:r>
              <a:rPr lang="en-US" sz="2600" dirty="0" smtClean="0"/>
              <a:t>.</a:t>
            </a:r>
          </a:p>
          <a:p>
            <a:pPr marL="426645" lvl="1" indent="0">
              <a:buNone/>
            </a:pPr>
            <a:endParaRPr lang="en-US" sz="2600" dirty="0"/>
          </a:p>
          <a:p>
            <a:pPr marL="426645" lvl="1" indent="0">
              <a:buNone/>
            </a:pPr>
            <a:r>
              <a:rPr lang="en-US" sz="1400" dirty="0" smtClean="0"/>
              <a:t>Differentiating Instruction, Cont.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5621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473200"/>
            <a:ext cx="11430000" cy="5308600"/>
          </a:xfrm>
        </p:spPr>
        <p:txBody>
          <a:bodyPr>
            <a:normAutofit/>
          </a:bodyPr>
          <a:lstStyle/>
          <a:p>
            <a:r>
              <a:rPr lang="en-US" dirty="0" smtClean="0"/>
              <a:t>Examples </a:t>
            </a:r>
            <a:r>
              <a:rPr lang="en-US" dirty="0"/>
              <a:t>of differentiating process </a:t>
            </a:r>
            <a:r>
              <a:rPr lang="en-US" dirty="0" smtClean="0"/>
              <a:t>include </a:t>
            </a:r>
            <a:r>
              <a:rPr lang="en-US" dirty="0"/>
              <a:t>the following:</a:t>
            </a:r>
          </a:p>
          <a:p>
            <a:pPr lvl="1"/>
            <a:r>
              <a:rPr lang="en-US" dirty="0"/>
              <a:t>Using tiered activities </a:t>
            </a:r>
            <a:r>
              <a:rPr lang="en-US" dirty="0" smtClean="0"/>
              <a:t>that </a:t>
            </a:r>
            <a:r>
              <a:rPr lang="en-US" dirty="0"/>
              <a:t>proceed with different levels of support, challenge, or complexity;</a:t>
            </a:r>
          </a:p>
          <a:p>
            <a:pPr lvl="1"/>
            <a:r>
              <a:rPr lang="en-US" dirty="0"/>
              <a:t>Providing interest centers that encourage students to explore subsets of the class topic of particular interest to them;</a:t>
            </a:r>
          </a:p>
          <a:p>
            <a:pPr lvl="1"/>
            <a:r>
              <a:rPr lang="en-US" dirty="0"/>
              <a:t>Developing personal agendas (task lists written by the teacher and containing both in-common work for the whole class and work that addresses individual needs of learners</a:t>
            </a:r>
            <a:r>
              <a:rPr lang="en-US" dirty="0" smtClean="0"/>
              <a:t>);</a:t>
            </a:r>
            <a:endParaRPr lang="en-US" dirty="0"/>
          </a:p>
          <a:p>
            <a:pPr lvl="1"/>
            <a:r>
              <a:rPr lang="en-US" dirty="0"/>
              <a:t>Offering manipulatives or other hands-on supports for students who need them; and</a:t>
            </a:r>
          </a:p>
          <a:p>
            <a:pPr lvl="1"/>
            <a:r>
              <a:rPr lang="en-US" dirty="0"/>
              <a:t>Varying the length of time a student may take to complete a task in order to provide additional support for a struggling learner or to encourage an advanced learner to pursue a topic in greater depth</a:t>
            </a:r>
            <a:r>
              <a:rPr lang="en-US" dirty="0" smtClean="0"/>
              <a:t>.</a:t>
            </a:r>
          </a:p>
          <a:p>
            <a:pPr marL="426645" lvl="1" indent="0">
              <a:buNone/>
            </a:pPr>
            <a:endParaRPr lang="en-US" dirty="0" smtClean="0"/>
          </a:p>
          <a:p>
            <a:pPr marL="426645" lvl="1" indent="0">
              <a:buNone/>
            </a:pPr>
            <a:r>
              <a:rPr lang="en-US" dirty="0" smtClean="0"/>
              <a:t>Differentiating Instruction, Cont.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752600"/>
            <a:ext cx="11353799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Examples include </a:t>
            </a:r>
            <a:r>
              <a:rPr lang="en-US" dirty="0"/>
              <a:t>the following:</a:t>
            </a:r>
          </a:p>
          <a:p>
            <a:pPr lvl="1"/>
            <a:r>
              <a:rPr lang="en-US" dirty="0"/>
              <a:t>Giving students options of how to express required learning (e.g., create a puppet show, write a letter, or develop a mural with labels);</a:t>
            </a:r>
          </a:p>
          <a:p>
            <a:pPr lvl="1"/>
            <a:r>
              <a:rPr lang="en-US" dirty="0"/>
              <a:t>Using rubrics that match and extend students' varied skills levels;</a:t>
            </a:r>
          </a:p>
          <a:p>
            <a:pPr lvl="1"/>
            <a:r>
              <a:rPr lang="en-US" dirty="0"/>
              <a:t>Allowing students to work alone or in small groups on their products; and</a:t>
            </a:r>
          </a:p>
          <a:p>
            <a:pPr lvl="1"/>
            <a:r>
              <a:rPr lang="en-US" dirty="0"/>
              <a:t>Encouraging students to create their own product assignments as long as the assignments contain required elements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Differentiating Instruction, Cont.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419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701800"/>
            <a:ext cx="11506200" cy="4775200"/>
          </a:xfrm>
        </p:spPr>
        <p:txBody>
          <a:bodyPr>
            <a:normAutofit/>
          </a:bodyPr>
          <a:lstStyle/>
          <a:p>
            <a:r>
              <a:rPr lang="en-US" dirty="0" smtClean="0"/>
              <a:t>Examples </a:t>
            </a:r>
            <a:r>
              <a:rPr lang="en-US" dirty="0"/>
              <a:t>of differentiating learning environment </a:t>
            </a:r>
            <a:r>
              <a:rPr lang="en-US" dirty="0" smtClean="0"/>
              <a:t>include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Making sure there are places in the room to work quietly and without distraction, as well as places that invite student collaboration;</a:t>
            </a:r>
          </a:p>
          <a:p>
            <a:pPr lvl="1"/>
            <a:r>
              <a:rPr lang="en-US" dirty="0"/>
              <a:t>Providing materials that reflect a variety of cultures and home settings;</a:t>
            </a:r>
          </a:p>
          <a:p>
            <a:pPr lvl="1"/>
            <a:r>
              <a:rPr lang="en-US" dirty="0" smtClean="0"/>
              <a:t>Setting </a:t>
            </a:r>
            <a:r>
              <a:rPr lang="en-US" dirty="0"/>
              <a:t>out clear guidelines for independent work that matches individual needs;</a:t>
            </a:r>
          </a:p>
          <a:p>
            <a:pPr lvl="1"/>
            <a:r>
              <a:rPr lang="en-US" dirty="0"/>
              <a:t>Developing routines that allow students to get help when teachers are busy with other students and cannot help them immediately; and</a:t>
            </a:r>
          </a:p>
          <a:p>
            <a:pPr lvl="1"/>
            <a:r>
              <a:rPr lang="en-US" dirty="0"/>
              <a:t>Helping students understand that some learners need to move around to learn, while others do better sitting </a:t>
            </a:r>
            <a:r>
              <a:rPr lang="en-US" dirty="0" smtClean="0"/>
              <a:t>quietly.</a:t>
            </a:r>
          </a:p>
          <a:p>
            <a:pPr marL="426645" lvl="1" indent="0">
              <a:buNone/>
            </a:pPr>
            <a:endParaRPr lang="en-US" dirty="0"/>
          </a:p>
          <a:p>
            <a:pPr marL="426645" lvl="1" indent="0">
              <a:buNone/>
            </a:pPr>
            <a:endParaRPr lang="en-US" dirty="0" smtClean="0"/>
          </a:p>
          <a:p>
            <a:pPr marL="426645" lvl="1" indent="0">
              <a:buNone/>
            </a:pPr>
            <a:r>
              <a:rPr lang="en-US" dirty="0" smtClean="0"/>
              <a:t>Differentiating Instruction, Cont.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04800"/>
            <a:ext cx="3529303" cy="863600"/>
          </a:xfrm>
        </p:spPr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76400"/>
            <a:ext cx="3834103" cy="4470400"/>
          </a:xfrm>
        </p:spPr>
        <p:txBody>
          <a:bodyPr/>
          <a:lstStyle/>
          <a:p>
            <a:r>
              <a:rPr lang="en-US" dirty="0" smtClean="0"/>
              <a:t>Angela Pina</a:t>
            </a:r>
          </a:p>
          <a:p>
            <a:r>
              <a:rPr lang="en-US" dirty="0" smtClean="0"/>
              <a:t>ABE/HSE Coordinator</a:t>
            </a:r>
          </a:p>
          <a:p>
            <a:r>
              <a:rPr lang="en-US" dirty="0" smtClean="0"/>
              <a:t>Teaching experience</a:t>
            </a:r>
          </a:p>
          <a:p>
            <a:r>
              <a:rPr lang="en-US" dirty="0" smtClean="0"/>
              <a:t>Family</a:t>
            </a:r>
          </a:p>
          <a:p>
            <a:r>
              <a:rPr lang="en-US" dirty="0" smtClean="0"/>
              <a:t>Small Secret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>
          <a:xfrm rot="5400000">
            <a:off x="5808662" y="442730"/>
            <a:ext cx="518159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3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is a rare find: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5612" y="2133600"/>
            <a:ext cx="563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instructors do not use a lot of “handouts”.  However, there are a few times that we find something that students can utilize, so we make a copy and have them put it in their notebooks.  </a:t>
            </a:r>
          </a:p>
          <a:p>
            <a:r>
              <a:rPr lang="en-US" dirty="0" smtClean="0"/>
              <a:t>Because we do not have a lot of handouts, students know what we give them is important.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2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0"/>
            <a:ext cx="10157354" cy="1701800"/>
          </a:xfrm>
        </p:spPr>
        <p:txBody>
          <a:bodyPr>
            <a:normAutofit/>
          </a:bodyPr>
          <a:lstStyle/>
          <a:p>
            <a:r>
              <a:rPr lang="en-US" dirty="0" smtClean="0"/>
              <a:t>Cooperative vs. Collaborative</a:t>
            </a:r>
            <a:br>
              <a:rPr lang="en-US" dirty="0" smtClean="0"/>
            </a:br>
            <a:r>
              <a:rPr lang="en-US" dirty="0" smtClean="0"/>
              <a:t>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612" y="2133600"/>
            <a:ext cx="4977104" cy="4470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students already work collaboratively with each other, either because they ask what they missed, or they ask each other for assistance.</a:t>
            </a:r>
          </a:p>
          <a:p>
            <a:r>
              <a:rPr lang="en-US" dirty="0" smtClean="0"/>
              <a:t>Most adults already solve many real-world problems as a member of a team.</a:t>
            </a:r>
          </a:p>
          <a:p>
            <a:pPr lvl="1"/>
            <a:r>
              <a:rPr lang="en-US" dirty="0" smtClean="0"/>
              <a:t>They work at jobs where they have to work with others, or</a:t>
            </a:r>
          </a:p>
          <a:p>
            <a:pPr lvl="1"/>
            <a:r>
              <a:rPr lang="en-US" dirty="0" smtClean="0"/>
              <a:t>They ask others for input before making a major decision.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Collaborative learning is less formal, and less structured.</a:t>
            </a:r>
          </a:p>
          <a:p>
            <a:r>
              <a:rPr lang="en-US" dirty="0" smtClean="0"/>
              <a:t>Cooperative learning is more deliberate.  It is usually structured by the teacher.  </a:t>
            </a:r>
          </a:p>
          <a:p>
            <a:pPr lvl="1"/>
            <a:r>
              <a:rPr lang="en-US" dirty="0" smtClean="0"/>
              <a:t>Learner Contract</a:t>
            </a:r>
          </a:p>
          <a:p>
            <a:pPr lvl="1"/>
            <a:r>
              <a:rPr lang="en-US" dirty="0" smtClean="0"/>
              <a:t>Instructions</a:t>
            </a:r>
          </a:p>
          <a:p>
            <a:pPr lvl="1"/>
            <a:r>
              <a:rPr lang="en-US" dirty="0" smtClean="0"/>
              <a:t>Individual Accountability</a:t>
            </a:r>
          </a:p>
          <a:p>
            <a:pPr lvl="1"/>
            <a:r>
              <a:rPr lang="en-US" dirty="0" smtClean="0"/>
              <a:t>Face to face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52400"/>
            <a:ext cx="10157354" cy="863600"/>
          </a:xfrm>
        </p:spPr>
        <p:txBody>
          <a:bodyPr/>
          <a:lstStyle/>
          <a:p>
            <a:r>
              <a:rPr lang="en-US" dirty="0" smtClean="0"/>
              <a:t>Cooperative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2" y="1219200"/>
            <a:ext cx="5791201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Social Contract:</a:t>
            </a:r>
          </a:p>
          <a:p>
            <a:pPr lvl="1"/>
            <a:r>
              <a:rPr lang="en-US" dirty="0" smtClean="0"/>
              <a:t>When students are going to work together to create a project, they need to agree upon certain rules.  </a:t>
            </a:r>
          </a:p>
          <a:p>
            <a:pPr lvl="1"/>
            <a:r>
              <a:rPr lang="en-US" dirty="0" smtClean="0"/>
              <a:t>It is better to allow them to make up the group name, as well as the group rules.  </a:t>
            </a:r>
          </a:p>
          <a:p>
            <a:pPr lvl="2"/>
            <a:r>
              <a:rPr lang="en-US" dirty="0" smtClean="0"/>
              <a:t>Instructors should always facilitate this process, providing more guidance in the beginning, but then allowing learners more freedom as the year progresses.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AVID Strategies</a:t>
            </a:r>
            <a:br>
              <a:rPr lang="en-US" dirty="0" smtClean="0"/>
            </a:br>
            <a:r>
              <a:rPr lang="en-US" dirty="0" err="1" smtClean="0"/>
              <a:t>Quickwrite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212" y="1600200"/>
            <a:ext cx="1127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Having students do a daily </a:t>
            </a:r>
            <a:r>
              <a:rPr lang="en-US" dirty="0" err="1" smtClean="0"/>
              <a:t>Quickwrite</a:t>
            </a:r>
            <a:r>
              <a:rPr lang="en-US" dirty="0" smtClean="0"/>
              <a:t> will not only get their brains ready for class, it will also help them to build skills necessary to pass the writing portions of the GED test.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7612" y="3124200"/>
            <a:ext cx="952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Quickwrite</a:t>
            </a:r>
            <a:r>
              <a:rPr lang="en-US" dirty="0" smtClean="0">
                <a:solidFill>
                  <a:srgbClr val="7030A0"/>
                </a:solidFill>
              </a:rPr>
              <a:t> 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Explain how to solve the equation: 5x[2(5+4)- 3(-7)+4]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Discuss mitosis and meiosis.  Tell how they are similar and different.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Compare and Contrast an active reader vs. a passive reader.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Which Republican Candidate has the stronger platform?  Support your opinion with details.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5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AVID Strategies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4412" y="2362200"/>
            <a:ext cx="6348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Cornell Notes are a note taking strategy designed to help students better understand the material being presented.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1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AVID Strategies</a:t>
            </a:r>
            <a:br>
              <a:rPr lang="en-US" dirty="0" smtClean="0"/>
            </a:br>
            <a:r>
              <a:rPr lang="en-US" dirty="0" smtClean="0"/>
              <a:t>Socratic Seminar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7309" y="2209800"/>
            <a:ext cx="8710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Dialogue vs. Debate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Reflection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Not about right or wrong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3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Flipped Classroom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6212" y="12954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Allows more time for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Allows students to be more active participants in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Students can watch/ take notes at their own 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Students are now held accountable for their own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7412" y="48006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How to accommodate students who do not have access to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Students who have limited experience with technology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Project- Based Learning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0412" y="1219200"/>
            <a:ext cx="937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Allows students to put into practice what they learn in the classroom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Students retain more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Students develop confidence as they complete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Students learn how to work together to achieve a goal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7412" y="5257800"/>
            <a:ext cx="8380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Some reluctant learners will not participate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Need Social Contracts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Instructors need to have rubrics for students to follow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dwheelposter (1)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6" t="12839" r="12490" b="3550"/>
          <a:stretch/>
        </p:blipFill>
        <p:spPr>
          <a:xfrm>
            <a:off x="2665412" y="990600"/>
            <a:ext cx="9284998" cy="5713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39700"/>
            <a:ext cx="3376903" cy="939800"/>
          </a:xfrm>
        </p:spPr>
        <p:txBody>
          <a:bodyPr/>
          <a:lstStyle/>
          <a:p>
            <a:r>
              <a:rPr lang="en-US" dirty="0" err="1" smtClean="0"/>
              <a:t>PADagogy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6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Kahoot.IT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7612" y="2667000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you set up a </a:t>
            </a:r>
            <a:r>
              <a:rPr lang="en-US" dirty="0" err="1" smtClean="0"/>
              <a:t>Kahoot</a:t>
            </a:r>
            <a:r>
              <a:rPr lang="en-US" dirty="0" smtClean="0"/>
              <a:t> account, you can play games with the students, and download the results of the game.  This will give you an idea of who needs additional support.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0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2919703" cy="4470400"/>
          </a:xfrm>
        </p:spPr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Family</a:t>
            </a:r>
          </a:p>
          <a:p>
            <a:r>
              <a:rPr lang="en-US" dirty="0" smtClean="0"/>
              <a:t>Small Secret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773" t="16667" r="33016" b="38541"/>
          <a:stretch/>
        </p:blipFill>
        <p:spPr>
          <a:xfrm>
            <a:off x="5176149" y="1219200"/>
            <a:ext cx="7012676" cy="548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4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3-2-1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3812" y="17526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Write;</a:t>
            </a:r>
          </a:p>
          <a:p>
            <a:r>
              <a:rPr lang="en-US" dirty="0" smtClean="0"/>
              <a:t>3 things you learned</a:t>
            </a:r>
          </a:p>
          <a:p>
            <a:r>
              <a:rPr lang="en-US" dirty="0" smtClean="0"/>
              <a:t>2 things you will implement at home</a:t>
            </a:r>
          </a:p>
          <a:p>
            <a:r>
              <a:rPr lang="en-US" dirty="0" smtClean="0"/>
              <a:t>1 question you still have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4812" y="40386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great way to assess what your students have learned, and what they still need from you.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1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76" y="762000"/>
            <a:ext cx="7924800" cy="2209800"/>
          </a:xfrm>
        </p:spPr>
        <p:txBody>
          <a:bodyPr/>
          <a:lstStyle/>
          <a:p>
            <a:r>
              <a:rPr lang="en-US" dirty="0" smtClean="0"/>
              <a:t>Thank You Very Much!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0376" y="2971800"/>
            <a:ext cx="49530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Angela Piña, M.Ed.</a:t>
            </a:r>
          </a:p>
          <a:p>
            <a:r>
              <a:rPr lang="en-US" dirty="0" smtClean="0"/>
              <a:t>ABE/HSE Coordinator</a:t>
            </a:r>
          </a:p>
          <a:p>
            <a:r>
              <a:rPr lang="en-US" dirty="0" smtClean="0"/>
              <a:t>Odessa College</a:t>
            </a:r>
          </a:p>
          <a:p>
            <a:r>
              <a:rPr lang="en-US" dirty="0" smtClean="0">
                <a:hlinkClick r:id="rId2"/>
              </a:rPr>
              <a:t>apina@odessa.edu</a:t>
            </a:r>
            <a:endParaRPr lang="en-US" dirty="0" smtClean="0"/>
          </a:p>
          <a:p>
            <a:r>
              <a:rPr lang="en-US" dirty="0" smtClean="0"/>
              <a:t>(432) 335-6385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Pair Share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2260600"/>
          </a:xfrm>
        </p:spPr>
        <p:txBody>
          <a:bodyPr/>
          <a:lstStyle/>
          <a:p>
            <a:r>
              <a:rPr lang="en-US" dirty="0" smtClean="0"/>
              <a:t>Think about the title of this workshop: Facilitating Group Instruction in the Adult Learner Classroom</a:t>
            </a:r>
          </a:p>
          <a:p>
            <a:r>
              <a:rPr lang="en-US" dirty="0" smtClean="0"/>
              <a:t>Talk about ways you already facilitate group instruction</a:t>
            </a:r>
          </a:p>
          <a:p>
            <a:r>
              <a:rPr lang="en-US" dirty="0" smtClean="0"/>
              <a:t>You will have an opportunity to share in a bit.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5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representative who will discuss one way to facilitate instruction.  </a:t>
            </a:r>
          </a:p>
          <a:p>
            <a:r>
              <a:rPr lang="en-US" dirty="0" smtClean="0"/>
              <a:t>If someone else says yours, you have to come up with a different one.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/>
          <a:lstStyle/>
          <a:p>
            <a:r>
              <a:rPr lang="en-US" dirty="0" smtClean="0"/>
              <a:t>Agenda- Bigger and Better: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" y="1473200"/>
            <a:ext cx="12188824" cy="5384800"/>
          </a:xfrm>
        </p:spPr>
        <p:txBody>
          <a:bodyPr numCol="2">
            <a:noAutofit/>
          </a:bodyPr>
          <a:lstStyle/>
          <a:p>
            <a:r>
              <a:rPr lang="en-US" sz="2800" dirty="0"/>
              <a:t>Designed for </a:t>
            </a:r>
            <a:r>
              <a:rPr lang="en-US" sz="2800" dirty="0" smtClean="0"/>
              <a:t>Completion</a:t>
            </a:r>
            <a:endParaRPr lang="en-US" sz="2800" dirty="0"/>
          </a:p>
          <a:p>
            <a:r>
              <a:rPr lang="en-US" sz="2800" dirty="0" smtClean="0"/>
              <a:t>Differentiating Instruction</a:t>
            </a:r>
          </a:p>
          <a:p>
            <a:r>
              <a:rPr lang="en-US" sz="2800" dirty="0" smtClean="0"/>
              <a:t>Cooperative Learning</a:t>
            </a:r>
          </a:p>
          <a:p>
            <a:r>
              <a:rPr lang="en-US" sz="2800" dirty="0" smtClean="0"/>
              <a:t>Creating Meaningful Connections</a:t>
            </a:r>
          </a:p>
          <a:p>
            <a:r>
              <a:rPr lang="en-US" sz="2800" dirty="0" smtClean="0"/>
              <a:t>Improving student engagement</a:t>
            </a:r>
          </a:p>
          <a:p>
            <a:r>
              <a:rPr lang="en-US" sz="2800" dirty="0" smtClean="0"/>
              <a:t>AVID </a:t>
            </a:r>
            <a:r>
              <a:rPr lang="en-US" sz="2800" dirty="0"/>
              <a:t>Strategies</a:t>
            </a:r>
          </a:p>
          <a:p>
            <a:r>
              <a:rPr lang="en-US" sz="2800" dirty="0"/>
              <a:t>Flipped Classroom</a:t>
            </a:r>
          </a:p>
          <a:p>
            <a:r>
              <a:rPr lang="en-US" sz="2800" dirty="0"/>
              <a:t>Project- Based Learning</a:t>
            </a:r>
          </a:p>
          <a:p>
            <a:r>
              <a:rPr lang="en-US" sz="2800" dirty="0" err="1"/>
              <a:t>Foldables</a:t>
            </a:r>
            <a:endParaRPr lang="en-US" sz="2800" dirty="0"/>
          </a:p>
          <a:p>
            <a:r>
              <a:rPr lang="en-US" sz="2800" dirty="0"/>
              <a:t>Creating a notebook</a:t>
            </a:r>
          </a:p>
          <a:p>
            <a:r>
              <a:rPr lang="en-US" sz="2800" dirty="0"/>
              <a:t>Team teaching</a:t>
            </a:r>
          </a:p>
          <a:p>
            <a:r>
              <a:rPr lang="en-US" sz="2800" dirty="0"/>
              <a:t>Technology 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7309" y="2133600"/>
            <a:ext cx="9853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Students who attend class regularly, and who actively participate in group discussions are more likely to complete the program.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4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61979"/>
          <a:stretch/>
        </p:blipFill>
        <p:spPr>
          <a:xfrm>
            <a:off x="2360612" y="1828800"/>
            <a:ext cx="694387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1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1212" y="2209800"/>
            <a:ext cx="8534400" cy="4165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157377"/>
            <a:ext cx="3211958" cy="13158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1712" y="2461329"/>
            <a:ext cx="8153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PREMISE OF D4C</a:t>
            </a:r>
          </a:p>
          <a:p>
            <a:pPr algn="ctr"/>
            <a:endParaRPr lang="en-US" sz="3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You cannot create a significant change in student behavior unless and until you create a significant change in the behavior of staff and faculty that leads to and sustains better and better student interest in coming to school, staying in class, and graduating.  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1446</Words>
  <Application>Microsoft Office PowerPoint</Application>
  <PresentationFormat>Custom</PresentationFormat>
  <Paragraphs>178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Century Gothic</vt:lpstr>
      <vt:lpstr>Books 16x9</vt:lpstr>
      <vt:lpstr>Facilitating Group Instruction in the Adult Learner Classroom</vt:lpstr>
      <vt:lpstr>WHO AM I?</vt:lpstr>
      <vt:lpstr>Who Are YOU?</vt:lpstr>
      <vt:lpstr>Think Pair Share </vt:lpstr>
      <vt:lpstr>SHARE</vt:lpstr>
      <vt:lpstr>Agenda- Bigger and Better: </vt:lpstr>
      <vt:lpstr>PowerPoint Presentation</vt:lpstr>
      <vt:lpstr>PowerPoint Presentation</vt:lpstr>
      <vt:lpstr>PowerPoint Presentation</vt:lpstr>
      <vt:lpstr>PowerPoint Presentation</vt:lpstr>
      <vt:lpstr>Drop Rate Improvement Program </vt:lpstr>
      <vt:lpstr>Drop Rate Improvement Program</vt:lpstr>
      <vt:lpstr>March, 2016</vt:lpstr>
      <vt:lpstr>PowerPoint Presentation</vt:lpstr>
      <vt:lpstr>Differentiating Instruction </vt:lpstr>
      <vt:lpstr>Content</vt:lpstr>
      <vt:lpstr>Process</vt:lpstr>
      <vt:lpstr>Products</vt:lpstr>
      <vt:lpstr>Learning Environment</vt:lpstr>
      <vt:lpstr>Here is a rare find: </vt:lpstr>
      <vt:lpstr>Cooperative vs. Collaborative  Learning</vt:lpstr>
      <vt:lpstr>Cooperative Learning</vt:lpstr>
      <vt:lpstr>AVID Strategies Quickwrite</vt:lpstr>
      <vt:lpstr>AVID Strategies </vt:lpstr>
      <vt:lpstr>AVID Strategies Socratic Seminar</vt:lpstr>
      <vt:lpstr>Flipped Classroom </vt:lpstr>
      <vt:lpstr>Project- Based Learning </vt:lpstr>
      <vt:lpstr>PADagogy</vt:lpstr>
      <vt:lpstr>Kahoot.IT</vt:lpstr>
      <vt:lpstr>3-2-1</vt:lpstr>
      <vt:lpstr>Thank You Very Much!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2016-02-08T20:33:20Z</dcterms:created>
  <dcterms:modified xsi:type="dcterms:W3CDTF">2016-05-04T16:02:20Z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