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0" r:id="rId3"/>
    <p:sldId id="258" r:id="rId4"/>
    <p:sldId id="257" r:id="rId5"/>
    <p:sldId id="259" r:id="rId6"/>
    <p:sldId id="262" r:id="rId7"/>
    <p:sldId id="261" r:id="rId8"/>
    <p:sldId id="266" r:id="rId9"/>
    <p:sldId id="267" r:id="rId10"/>
    <p:sldId id="263" r:id="rId11"/>
    <p:sldId id="268" r:id="rId12"/>
    <p:sldId id="272" r:id="rId13"/>
    <p:sldId id="264" r:id="rId14"/>
    <p:sldId id="269" r:id="rId15"/>
    <p:sldId id="273" r:id="rId16"/>
    <p:sldId id="271" r:id="rId17"/>
    <p:sldId id="270" r:id="rId18"/>
    <p:sldId id="265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33CC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4" autoAdjust="0"/>
    <p:restoredTop sz="87612" autoAdjust="0"/>
  </p:normalViewPr>
  <p:slideViewPr>
    <p:cSldViewPr snapToGrid="0">
      <p:cViewPr varScale="1">
        <p:scale>
          <a:sx n="61" d="100"/>
          <a:sy n="61" d="100"/>
        </p:scale>
        <p:origin x="960" y="78"/>
      </p:cViewPr>
      <p:guideLst/>
    </p:cSldViewPr>
  </p:slideViewPr>
  <p:outlineViewPr>
    <p:cViewPr>
      <p:scale>
        <a:sx n="33" d="100"/>
        <a:sy n="33" d="100"/>
      </p:scale>
      <p:origin x="0" y="-18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4F5D6-FDEE-4CB5-AEB6-CE84F5C68B39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3780E-9F1C-4D27-BDFB-A4E2D951E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5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selves, give brief 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3780E-9F1C-4D27-BDFB-A4E2D951E6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10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Stephanie to check for accuracy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3780E-9F1C-4D27-BDFB-A4E2D951E6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83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Nicole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Allows for two missed days without losing post-test eligibility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3780E-9F1C-4D27-BDFB-A4E2D951E6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317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Nicole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3780E-9F1C-4D27-BDFB-A4E2D951E6F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619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Nicole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3780E-9F1C-4D27-BDFB-A4E2D951E6F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266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Nicole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3780E-9F1C-4D27-BDFB-A4E2D951E6F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793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Stephanie</a:t>
            </a:r>
            <a:endParaRPr lang="en-US" sz="1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3780E-9F1C-4D27-BDFB-A4E2D951E6F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939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Stephanie</a:t>
            </a:r>
            <a:endParaRPr lang="en-US" sz="1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3780E-9F1C-4D27-BDFB-A4E2D951E6F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669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Stephanie</a:t>
            </a:r>
            <a:endParaRPr lang="en-US" sz="1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3780E-9F1C-4D27-BDFB-A4E2D951E6F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832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Stephanie to check </a:t>
            </a:r>
            <a:r>
              <a:rPr lang="en-US" smtClean="0"/>
              <a:t>for accuracy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3780E-9F1C-4D27-BDFB-A4E2D951E6F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712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Stephanie to check </a:t>
            </a:r>
            <a:r>
              <a:rPr lang="en-US" smtClean="0"/>
              <a:t>for accuracy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3780E-9F1C-4D27-BDFB-A4E2D951E6F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3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Stephanie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Set up connection to session description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Feeling overwhelmed when put into ongoing</a:t>
            </a:r>
            <a:r>
              <a:rPr lang="en-US" baseline="0" dirty="0" smtClean="0"/>
              <a:t> classes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Students</a:t>
            </a:r>
            <a:r>
              <a:rPr lang="en-US" baseline="0" dirty="0" smtClean="0"/>
              <a:t> dropping out – also a program problem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Instructors overwhelmed</a:t>
            </a:r>
            <a:r>
              <a:rPr lang="en-US" baseline="0" dirty="0" smtClean="0"/>
              <a:t> by trying to meet the needs of incoming students while ensuring existing students continued to progress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Because students were all over the place with enrollment dates, the task of determining who was ready to take post-TABE was difficult.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3780E-9F1C-4D27-BDFB-A4E2D951E6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91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Nicole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3780E-9F1C-4D27-BDFB-A4E2D951E6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59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Nicole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Being part of a college</a:t>
            </a:r>
            <a:r>
              <a:rPr lang="en-US" baseline="0" dirty="0" smtClean="0"/>
              <a:t> provides both resources and challenges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Resources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Access to resources that smaller programs do not have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Name recognition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Support for moving on to post-secondary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Challenges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Program not always understood by other departments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Not all resources are available (e.g. SIS)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3780E-9F1C-4D27-BDFB-A4E2D951E6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21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Nicole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3780E-9F1C-4D27-BDFB-A4E2D951E6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08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Nicole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3780E-9F1C-4D27-BDFB-A4E2D951E6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72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Stephanie check</a:t>
            </a:r>
            <a:r>
              <a:rPr lang="en-US" baseline="0" dirty="0" smtClean="0"/>
              <a:t> for accuracy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3780E-9F1C-4D27-BDFB-A4E2D951E6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57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Stephanie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3780E-9F1C-4D27-BDFB-A4E2D951E6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13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Nicole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3780E-9F1C-4D27-BDFB-A4E2D951E6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7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CD77B-E220-41FE-800B-2FA5712BCC7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D3461-1BA7-49F8-9FE5-5F14063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CD77B-E220-41FE-800B-2FA5712BCC7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D3461-1BA7-49F8-9FE5-5F14063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2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CD77B-E220-41FE-800B-2FA5712BCC7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D3461-1BA7-49F8-9FE5-5F14063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8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CD77B-E220-41FE-800B-2FA5712BCC7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D3461-1BA7-49F8-9FE5-5F14063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CD77B-E220-41FE-800B-2FA5712BCC7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D3461-1BA7-49F8-9FE5-5F14063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3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CD77B-E220-41FE-800B-2FA5712BCC7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D3461-1BA7-49F8-9FE5-5F14063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CD77B-E220-41FE-800B-2FA5712BCC7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D3461-1BA7-49F8-9FE5-5F14063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9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CD77B-E220-41FE-800B-2FA5712BCC7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D3461-1BA7-49F8-9FE5-5F14063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9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CD77B-E220-41FE-800B-2FA5712BCC7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D3461-1BA7-49F8-9FE5-5F14063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7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CD77B-E220-41FE-800B-2FA5712BCC7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D3461-1BA7-49F8-9FE5-5F14063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50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CD77B-E220-41FE-800B-2FA5712BCC7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D3461-1BA7-49F8-9FE5-5F14063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1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E6CD77B-E220-41FE-800B-2FA5712BCC7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893D3461-1BA7-49F8-9FE5-5F14063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2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Foundations%202.0%20Flow%20Chart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oundations%20Pilot%20Flow%20Chart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400" b="1" i="1" dirty="0" smtClean="0">
                <a:solidFill>
                  <a:schemeClr val="tx1"/>
                </a:solidFill>
              </a:rPr>
              <a:t>Closing the Loop: </a:t>
            </a:r>
            <a:br>
              <a:rPr lang="en-US" sz="4400" b="1" i="1" dirty="0" smtClean="0">
                <a:solidFill>
                  <a:schemeClr val="tx1"/>
                </a:solidFill>
              </a:rPr>
            </a:br>
            <a:r>
              <a:rPr lang="en-US" sz="4400" b="1" i="1" dirty="0" smtClean="0">
                <a:solidFill>
                  <a:schemeClr val="tx1"/>
                </a:solidFill>
              </a:rPr>
              <a:t>Increasing Educational Gains While </a:t>
            </a:r>
            <a:br>
              <a:rPr lang="en-US" sz="4400" b="1" i="1" dirty="0" smtClean="0">
                <a:solidFill>
                  <a:schemeClr val="tx1"/>
                </a:solidFill>
              </a:rPr>
            </a:br>
            <a:r>
              <a:rPr lang="en-US" sz="4400" b="1" i="1" dirty="0" smtClean="0">
                <a:solidFill>
                  <a:schemeClr val="tx1"/>
                </a:solidFill>
              </a:rPr>
              <a:t>Significantly Advancing Students‘ Foundational Skills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4" name="Subtitle 3"/>
          <p:cNvSpPr txBox="1">
            <a:spLocks noGrp="1"/>
          </p:cNvSpPr>
          <p:nvPr>
            <p:ph type="subTitle" idx="1"/>
          </p:nvPr>
        </p:nvSpPr>
        <p:spPr>
          <a:xfrm>
            <a:off x="9343465" y="2362433"/>
            <a:ext cx="2649070" cy="3757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Presented by  </a:t>
            </a:r>
          </a:p>
          <a:p>
            <a:pPr algn="r"/>
            <a:r>
              <a:rPr lang="en-US" b="1" dirty="0" smtClean="0">
                <a:solidFill>
                  <a:schemeClr val="tx1"/>
                </a:solidFill>
              </a:rPr>
              <a:t>Nicole Kelsheimer</a:t>
            </a:r>
          </a:p>
          <a:p>
            <a:pPr algn="r"/>
            <a:r>
              <a:rPr 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nd</a:t>
            </a:r>
          </a:p>
          <a:p>
            <a:pPr algn="r"/>
            <a:endParaRPr lang="en-US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r">
              <a:spcBef>
                <a:spcPts val="0"/>
              </a:spcBef>
            </a:pPr>
            <a:r>
              <a:rPr lang="en-US" b="1" dirty="0">
                <a:solidFill>
                  <a:schemeClr val="tx1"/>
                </a:solidFill>
              </a:rPr>
              <a:t>Stephanie </a:t>
            </a:r>
          </a:p>
          <a:p>
            <a:pPr algn="r">
              <a:spcBef>
                <a:spcPts val="0"/>
              </a:spcBef>
            </a:pPr>
            <a:r>
              <a:rPr lang="en-US" b="1" dirty="0">
                <a:solidFill>
                  <a:schemeClr val="tx1"/>
                </a:solidFill>
              </a:rPr>
              <a:t>Stewart-Reese</a:t>
            </a:r>
            <a:endParaRPr lang="en-US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r"/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Rio </a:t>
            </a:r>
            <a:r>
              <a:rPr 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Salado College</a:t>
            </a: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702586" y="5562706"/>
            <a:ext cx="4955078" cy="421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>
                <a:latin typeface="Calibri" panose="020F0502020204030204" pitchFamily="34" charset="0"/>
              </a:rPr>
              <a:t>COABE 2016</a:t>
            </a:r>
            <a:endParaRPr lang="en-US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44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Pilot Results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Positives 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Cohort 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for 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5+ weeks</a:t>
            </a:r>
            <a:endParaRPr lang="en-US" sz="2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Ed 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gains 5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% higher than program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83% of students who achieved  a gain attained it on first post-test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Student retention increased by 10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% 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after 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40 hours</a:t>
            </a:r>
            <a:endParaRPr lang="en-US" sz="2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 Students were effectively oriented to distance learning platform (PLATO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  <a:endParaRPr lang="en-US" sz="2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Distance 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learning hours accounted for 35% of Program 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PLATO use</a:t>
            </a:r>
            <a:endParaRPr lang="en-US" sz="22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Needs Improvement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7818463" y="1909367"/>
            <a:ext cx="3474720" cy="3815653"/>
          </a:xfrm>
        </p:spPr>
        <p:txBody>
          <a:bodyPr>
            <a:normAutofit fontScale="85000" lnSpcReduction="20000"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Drop-out rate still high due to program structure</a:t>
            </a:r>
            <a:endParaRPr lang="en-US" sz="2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Post-test rate not optimal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If students missed class, ineligible to post-test</a:t>
            </a:r>
            <a:endParaRPr lang="en-US" sz="2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Foundational knowledge limited</a:t>
            </a:r>
            <a:endParaRPr lang="en-US" sz="2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Course length variable due to extenuating factors (e.g. holidays)</a:t>
            </a: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Impacted post-testing</a:t>
            </a:r>
            <a:endParaRPr lang="en-US" sz="2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ClrTx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7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5" y="1095375"/>
            <a:ext cx="3276600" cy="462964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Foundations 2.0: The Structure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Increased instructional hours to 48 total</a:t>
            </a: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24 in ELA</a:t>
            </a:r>
          </a:p>
          <a:p>
            <a:pPr lvl="2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18 instructional</a:t>
            </a:r>
          </a:p>
          <a:p>
            <a:pPr lvl="2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6 in Pearson’s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MyFoundationsLab</a:t>
            </a:r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24 in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mathematics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2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18 instructional</a:t>
            </a:r>
          </a:p>
          <a:p>
            <a:pPr lvl="2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6 in Pearson’s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MyFoundationsLab</a:t>
            </a:r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960120" lvl="2" indent="0">
              <a:buClrTx/>
              <a:buSzPct val="75000"/>
              <a:buNone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76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5" y="1095375"/>
            <a:ext cx="3276600" cy="462964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Foundations 2.0: The Curriculum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Overhauled curriculum</a:t>
            </a: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Recognized most students didn’t need “refresher” – they needed to </a:t>
            </a:r>
            <a:r>
              <a:rPr lang="en-US" sz="2800" i="1" dirty="0">
                <a:solidFill>
                  <a:schemeClr val="tx1"/>
                </a:solidFill>
                <a:latin typeface="Calibri" panose="020F0502020204030204" pitchFamily="34" charset="0"/>
              </a:rPr>
              <a:t>learn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Curricular resources were far too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limited</a:t>
            </a: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502920" lvl="1" indent="0">
              <a:buClrTx/>
              <a:buSzPct val="75000"/>
              <a:buNone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*students who feel they need more exposure to the content are encouraged to repeat the Foundations course; many students choose to do so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502920" lvl="1" indent="0">
              <a:buClrTx/>
              <a:buSzPct val="75000"/>
              <a:buNone/>
            </a:pPr>
            <a:endParaRPr lang="en-US" sz="2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endParaRPr lang="en-US" sz="2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endParaRPr lang="en-US" sz="2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01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5" y="1095375"/>
            <a:ext cx="3276600" cy="462964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Foundations 2.0: The Structure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>
            <a:hlinkClick r:id="rId3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626852" y="1273970"/>
            <a:ext cx="5488916" cy="427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40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5" y="1095375"/>
            <a:ext cx="3276600" cy="462964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Foundations 2.0: ELA Curriculum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Why ELA first?</a:t>
            </a: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What do we teach?</a:t>
            </a: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Nouns, pronouns, verbs</a:t>
            </a: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Capitalization</a:t>
            </a: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Commonly confused/misspelled words </a:t>
            </a: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Simple, compound, complex sentences</a:t>
            </a: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Comma usage – the basic rules</a:t>
            </a: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Apostrophes</a:t>
            </a: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Context clues</a:t>
            </a: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Roots, affixes</a:t>
            </a: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Close-reading process</a:t>
            </a: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Answering text-dependent questions</a:t>
            </a:r>
            <a:endParaRPr lang="en-US" sz="2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76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5" y="1095375"/>
            <a:ext cx="3276600" cy="462964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Foundations 2.0: Math Curriculum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What do we teach?</a:t>
            </a: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concept of part/whole reasoning expressed by, and procedural processes of:</a:t>
            </a:r>
          </a:p>
          <a:p>
            <a:pPr lvl="2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Integers</a:t>
            </a:r>
          </a:p>
          <a:p>
            <a:pPr lvl="2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Decimals</a:t>
            </a:r>
          </a:p>
          <a:p>
            <a:pPr lvl="2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Fractions</a:t>
            </a:r>
          </a:p>
          <a:p>
            <a:pPr lvl="2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Percents</a:t>
            </a:r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3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Only converting between decimals, fractions, and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percents</a:t>
            </a:r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0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5" y="1095375"/>
            <a:ext cx="3276600" cy="462964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Foundations 2.0: The Results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994598"/>
              </p:ext>
            </p:extLst>
          </p:nvPr>
        </p:nvGraphicFramePr>
        <p:xfrm>
          <a:off x="4026393" y="1730703"/>
          <a:ext cx="7315200" cy="2612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5028"/>
                <a:gridCol w="1871772"/>
                <a:gridCol w="2438400"/>
              </a:tblGrid>
              <a:tr h="53953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Pilot Location Data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2015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2016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HSE Gains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45%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59%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Post-test Rate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56%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68%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Post-test Success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80%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86%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Student Retention*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65%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68%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40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5" y="1095375"/>
            <a:ext cx="3276600" cy="462964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Foundations 2.0: Anecdotal Data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7" y="864108"/>
            <a:ext cx="7608029" cy="5120640"/>
          </a:xfrm>
        </p:spPr>
        <p:txBody>
          <a:bodyPr>
            <a:normAutofit/>
          </a:bodyPr>
          <a:lstStyle/>
          <a:p>
            <a:pPr marL="0" indent="0">
              <a:buClrTx/>
              <a:buSzPct val="10000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What the students say…</a:t>
            </a: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They feel more prepared to enter HSE classes.</a:t>
            </a: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Foundations needs to be longer.</a:t>
            </a: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They’d like more writing instruction.</a:t>
            </a:r>
          </a:p>
          <a:p>
            <a:pPr marL="0" indent="0">
              <a:buClrTx/>
              <a:buSzPct val="7500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What 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the 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instructors 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say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…</a:t>
            </a: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They’re happy to not have new students every two weeks.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They’re better able to meet students’ needs.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Students come to them better prepared.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502920" lvl="1" indent="0">
              <a:buClrTx/>
              <a:buSzPct val="75000"/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02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6" y="1123837"/>
            <a:ext cx="3257549" cy="460118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Foundations 3.0: Looking at PY17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Working to increase instructional hours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Name change to “HSE I”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Continue to refine curriculum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Create training modules for new instructors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Working to ensure parity between locations</a:t>
            </a:r>
          </a:p>
          <a:p>
            <a:pPr marL="502920" lvl="1" indent="0">
              <a:buClrTx/>
              <a:buSzPct val="75000"/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98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6" y="1123837"/>
            <a:ext cx="3257549" cy="460118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Foundations 3.0: Looking at PY17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Working to increase instructional hours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Name change to “HSE I”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Continue to refine curriculum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Create training modules for new instructors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Working to ensure parity between locations</a:t>
            </a:r>
          </a:p>
          <a:p>
            <a:pPr marL="502920" lvl="1" indent="0">
              <a:buClrTx/>
              <a:buSzPct val="75000"/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78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73360" cy="4601183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Challenges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Meeting student needs?</a:t>
            </a: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Feeling overwhelmed, discouraged</a:t>
            </a:r>
          </a:p>
          <a:p>
            <a:pPr marL="182880" lvl="0" indent="-182880">
              <a:buClrTx/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Meeting</a:t>
            </a:r>
            <a:r>
              <a:rPr lang="en-US" sz="30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instructor needs?</a:t>
            </a: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Difficulty of differentiating</a:t>
            </a:r>
            <a:endParaRPr lang="en-US" sz="2600" baseline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Meeting program needs?</a:t>
            </a:r>
          </a:p>
          <a:p>
            <a:pPr marL="685800" marR="0" lvl="1" indent="-18288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Tx/>
              <a:buSzPct val="75000"/>
              <a:buFont typeface="Courier New" panose="02070309020205020404" pitchFamily="49" charset="0"/>
              <a:buChar char="o"/>
              <a:tabLst/>
              <a:defRPr/>
            </a:pP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Student retention</a:t>
            </a:r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85800" lvl="1" indent="-182880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Challenge </a:t>
            </a:r>
            <a:r>
              <a:rPr lang="en-US" sz="28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of capturing post-TABE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37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Adult Education in Maricopa County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47565" y="927847"/>
            <a:ext cx="7288306" cy="5473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800" b="1" dirty="0">
                <a:latin typeface="Calibri" panose="020F0502020204030204"/>
                <a:cs typeface="Arial" panose="020B0604020202020204" pitchFamily="34" charset="0"/>
              </a:rPr>
              <a:t>State of Arizona:</a:t>
            </a:r>
          </a:p>
          <a:p>
            <a:pPr marL="384048" lvl="1" indent="-182880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/>
                <a:cs typeface="Arial" panose="020B0604020202020204" pitchFamily="34" charset="0"/>
              </a:rPr>
              <a:t>population 6.73 million (US Census Bureau)</a:t>
            </a:r>
          </a:p>
          <a:p>
            <a:pPr marL="384048" lvl="1" indent="-182880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/>
                <a:cs typeface="Arial" panose="020B0604020202020204" pitchFamily="34" charset="0"/>
              </a:rPr>
              <a:t>825,000 adults </a:t>
            </a:r>
            <a:r>
              <a:rPr lang="en-US" sz="2000" i="1" dirty="0">
                <a:latin typeface="Calibri" panose="020F0502020204030204"/>
                <a:cs typeface="Arial" panose="020B0604020202020204" pitchFamily="34" charset="0"/>
              </a:rPr>
              <a:t>lack</a:t>
            </a:r>
            <a:r>
              <a:rPr lang="en-US" sz="2000" dirty="0">
                <a:latin typeface="Calibri" panose="020F0502020204030204"/>
                <a:cs typeface="Arial" panose="020B0604020202020204" pitchFamily="34" charset="0"/>
              </a:rPr>
              <a:t> either a high school or </a:t>
            </a:r>
            <a:r>
              <a:rPr lang="en-US" sz="2000" dirty="0" smtClean="0">
                <a:latin typeface="Calibri" panose="020F0502020204030204"/>
                <a:cs typeface="Arial" panose="020B0604020202020204" pitchFamily="34" charset="0"/>
              </a:rPr>
              <a:t>high </a:t>
            </a:r>
            <a:r>
              <a:rPr lang="en-US" sz="2000" dirty="0">
                <a:latin typeface="Calibri" panose="020F0502020204030204"/>
                <a:cs typeface="Arial" panose="020B0604020202020204" pitchFamily="34" charset="0"/>
              </a:rPr>
              <a:t>s</a:t>
            </a:r>
            <a:r>
              <a:rPr lang="en-US" sz="2000" dirty="0" smtClean="0">
                <a:latin typeface="Calibri" panose="020F0502020204030204"/>
                <a:cs typeface="Arial" panose="020B0604020202020204" pitchFamily="34" charset="0"/>
              </a:rPr>
              <a:t>chool equivalency </a:t>
            </a:r>
            <a:r>
              <a:rPr lang="en-US" sz="2000" dirty="0">
                <a:latin typeface="Calibri" panose="020F0502020204030204"/>
                <a:cs typeface="Arial" panose="020B0604020202020204" pitchFamily="34" charset="0"/>
              </a:rPr>
              <a:t>(HSE) diploma</a:t>
            </a:r>
          </a:p>
          <a:p>
            <a: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1900" dirty="0">
                <a:latin typeface="Calibri" panose="020F0502020204030204"/>
                <a:cs typeface="Arial" panose="020B0604020202020204" pitchFamily="34" charset="0"/>
              </a:rPr>
              <a:t>12% of state population </a:t>
            </a:r>
          </a:p>
          <a:p>
            <a:pPr lv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800" b="1" dirty="0">
                <a:latin typeface="Calibri" panose="020F0502020204030204"/>
                <a:cs typeface="Arial" panose="020B0604020202020204" pitchFamily="34" charset="0"/>
              </a:rPr>
              <a:t>Maricopa County:</a:t>
            </a:r>
          </a:p>
          <a:p>
            <a:pPr marL="384048" lvl="1" indent="-18288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/>
                <a:cs typeface="Arial" panose="020B0604020202020204" pitchFamily="34" charset="0"/>
              </a:rPr>
              <a:t>population 4</a:t>
            </a:r>
            <a:r>
              <a:rPr lang="en-US" sz="1900" dirty="0">
                <a:latin typeface="Calibri" panose="020F0502020204030204"/>
                <a:cs typeface="Arial" panose="020B0604020202020204" pitchFamily="34" charset="0"/>
              </a:rPr>
              <a:t>.17 million (US Census Bureau)</a:t>
            </a:r>
          </a:p>
          <a:p>
            <a:pPr marL="384048" lvl="1" indent="-18288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/>
                <a:cs typeface="Arial" panose="020B0604020202020204" pitchFamily="34" charset="0"/>
              </a:rPr>
              <a:t>275,892 adults have 8</a:t>
            </a:r>
            <a:r>
              <a:rPr lang="en-US" sz="2000" baseline="30000" dirty="0">
                <a:latin typeface="Calibri" panose="020F0502020204030204"/>
                <a:cs typeface="Arial" panose="020B0604020202020204" pitchFamily="34" charset="0"/>
              </a:rPr>
              <a:t>th</a:t>
            </a:r>
            <a:r>
              <a:rPr lang="en-US" sz="2000" dirty="0">
                <a:latin typeface="Calibri" panose="020F0502020204030204"/>
                <a:cs typeface="Arial" panose="020B0604020202020204" pitchFamily="34" charset="0"/>
              </a:rPr>
              <a:t>-grade education or </a:t>
            </a:r>
            <a:r>
              <a:rPr lang="en-US" sz="2000" dirty="0" smtClean="0">
                <a:latin typeface="Calibri" panose="020F0502020204030204"/>
                <a:cs typeface="Arial" panose="020B0604020202020204" pitchFamily="34" charset="0"/>
              </a:rPr>
              <a:t>less</a:t>
            </a:r>
            <a:endParaRPr lang="en-US" sz="2000" dirty="0">
              <a:latin typeface="Calibri" panose="020F0502020204030204"/>
              <a:cs typeface="Arial" panose="020B0604020202020204" pitchFamily="34" charset="0"/>
            </a:endParaRPr>
          </a:p>
          <a:p>
            <a:pPr marL="932688" lvl="4" indent="-18288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900" dirty="0">
                <a:latin typeface="Calibri" panose="020F0502020204030204"/>
                <a:cs typeface="Arial" panose="020B0604020202020204" pitchFamily="34" charset="0"/>
              </a:rPr>
              <a:t> 6.6% of county population </a:t>
            </a:r>
          </a:p>
          <a:p>
            <a:pPr marL="384048" lvl="1" indent="-18288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/>
                <a:cs typeface="Arial" panose="020B0604020202020204" pitchFamily="34" charset="0"/>
              </a:rPr>
              <a:t>139,729 have 9</a:t>
            </a:r>
            <a:r>
              <a:rPr lang="en-US" sz="2000" baseline="30000" dirty="0">
                <a:latin typeface="Calibri" panose="020F0502020204030204"/>
                <a:cs typeface="Arial" panose="020B0604020202020204" pitchFamily="34" charset="0"/>
              </a:rPr>
              <a:t>th</a:t>
            </a:r>
            <a:r>
              <a:rPr lang="en-US" sz="2000" dirty="0">
                <a:latin typeface="Calibri" panose="020F0502020204030204"/>
                <a:cs typeface="Arial" panose="020B0604020202020204" pitchFamily="34" charset="0"/>
              </a:rPr>
              <a:t> - 12</a:t>
            </a:r>
            <a:r>
              <a:rPr lang="en-US" sz="2000" baseline="30000" dirty="0">
                <a:latin typeface="Calibri" panose="020F0502020204030204"/>
                <a:cs typeface="Arial" panose="020B0604020202020204" pitchFamily="34" charset="0"/>
              </a:rPr>
              <a:t>th</a:t>
            </a:r>
            <a:r>
              <a:rPr lang="en-US" sz="2000" dirty="0">
                <a:latin typeface="Calibri" panose="020F0502020204030204"/>
                <a:cs typeface="Arial" panose="020B0604020202020204" pitchFamily="34" charset="0"/>
              </a:rPr>
              <a:t> -grade education (but lack diploma)</a:t>
            </a:r>
          </a:p>
          <a:p>
            <a:pPr marL="932688" lvl="4" indent="-18288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900" dirty="0">
                <a:latin typeface="Calibri" panose="020F0502020204030204"/>
                <a:cs typeface="Arial" panose="020B0604020202020204" pitchFamily="34" charset="0"/>
              </a:rPr>
              <a:t> 3.3% of county population</a:t>
            </a:r>
          </a:p>
          <a:p>
            <a:pPr marL="91440" lvl="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1700" dirty="0">
                <a:latin typeface="Calibri" panose="020F0502020204030204"/>
                <a:cs typeface="Arial" panose="020B0604020202020204" pitchFamily="34" charset="0"/>
              </a:rPr>
              <a:t>                               </a:t>
            </a:r>
            <a:r>
              <a:rPr lang="en-US" sz="1700" dirty="0" smtClean="0">
                <a:latin typeface="Calibri" panose="020F0502020204030204"/>
                <a:cs typeface="Arial" panose="020B0604020202020204" pitchFamily="34" charset="0"/>
              </a:rPr>
              <a:t>(</a:t>
            </a:r>
            <a:r>
              <a:rPr lang="en-US" sz="1700" dirty="0">
                <a:latin typeface="Calibri" panose="020F0502020204030204"/>
                <a:cs typeface="Arial" panose="020B0604020202020204" pitchFamily="34" charset="0"/>
              </a:rPr>
              <a:t>Data Source from Economic Modeling Specialists, Inc. – EMSI)</a:t>
            </a: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92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Rio Salado College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Part of Maricopa County Community College District</a:t>
            </a:r>
          </a:p>
          <a:p>
            <a:pPr marL="742950" lvl="1" indent="-285750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Rio was established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in 1978 as “the college without walls”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59,000 students served per year</a:t>
            </a:r>
          </a:p>
          <a:p>
            <a:pPr marL="742950" lvl="1" indent="-285750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nearly half attending adult education classes in person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3</a:t>
            </a:r>
            <a:r>
              <a:rPr lang="en-US" sz="2800" baseline="30000" dirty="0">
                <a:solidFill>
                  <a:schemeClr val="tx1"/>
                </a:solidFill>
                <a:latin typeface="Calibri" panose="020F0502020204030204" pitchFamily="34" charset="0"/>
              </a:rPr>
              <a:t>rd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 in nation as “Top Producers of 1-Year Certificates” (“Community College Week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”)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College Bridge Pathways</a:t>
            </a: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Grant-funded adult education programs, including HSE, ELAA, AACE, Incarcerated Re-entry</a:t>
            </a:r>
            <a:endParaRPr lang="en-US" sz="2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ClrTx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riosalado.edu/mascot/PublishingImages/mascot-open-han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11" y="4143374"/>
            <a:ext cx="916416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91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Program Snapshot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0627" y="1700357"/>
            <a:ext cx="7288306" cy="3137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/>
                <a:cs typeface="Arial" panose="020B0604020202020204" pitchFamily="34" charset="0"/>
              </a:rPr>
              <a:t>Six Locations, plus online classes</a:t>
            </a:r>
          </a:p>
          <a:p>
            <a:pPr marL="457200" lvl="0" indent="-4572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/>
                <a:cs typeface="Arial" panose="020B0604020202020204" pitchFamily="34" charset="0"/>
              </a:rPr>
              <a:t>Managed Enrollment</a:t>
            </a:r>
          </a:p>
          <a:p>
            <a:pPr marL="457200" lvl="0" indent="-4572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Students begin every two weeks, starting with Student Success Seminar</a:t>
            </a:r>
          </a:p>
          <a:p>
            <a:pPr marL="457200" lvl="0" indent="-4572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PY2015 HSE Enrollment: 2,118 students </a:t>
            </a:r>
          </a:p>
          <a:p>
            <a:pPr marL="457200" lvl="0" indent="-4572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PY2016 HSE Enrollment: 1,407 students 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16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7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Working to Address the Challenges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Meeting student needs?</a:t>
            </a: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Feeling overwhelmed, discouraged</a:t>
            </a:r>
          </a:p>
          <a:p>
            <a:pPr marL="182880" lvl="0" indent="-182880"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Meeting</a:t>
            </a:r>
            <a:r>
              <a:rPr lang="en-US" sz="28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instructor needs?</a:t>
            </a: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Difficulty in differentiating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Meeting program needs?</a:t>
            </a:r>
          </a:p>
          <a:p>
            <a:pPr marL="685800" marR="0" lvl="1" indent="-18288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Tx/>
              <a:buSzPct val="75000"/>
              <a:buFont typeface="Courier New" panose="02070309020205020404" pitchFamily="49" charset="0"/>
              <a:buChar char="o"/>
              <a:tabLst/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Student retention</a:t>
            </a:r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85800" lvl="1" indent="-182880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Challenge </a:t>
            </a:r>
            <a:r>
              <a:rPr lang="en-US" sz="28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of capturing post-TABE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92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Foundations: The Pilot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PY2015</a:t>
            </a:r>
          </a:p>
          <a:p>
            <a:pPr>
              <a:buClrTx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Developed/piloted by Rio Salado @ Northern location</a:t>
            </a:r>
          </a:p>
          <a:p>
            <a:pPr>
              <a:buClrTx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Consisted of hybrid model</a:t>
            </a: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18 hours of ELA “review”</a:t>
            </a:r>
          </a:p>
          <a:p>
            <a:pPr lvl="2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12 in-person instruction</a:t>
            </a:r>
          </a:p>
          <a:p>
            <a:pPr lvl="2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6 in Plato online curriculum</a:t>
            </a:r>
          </a:p>
          <a:p>
            <a:pPr lvl="1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18 hours of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mathematics “review”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2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12 in-person instruction</a:t>
            </a:r>
          </a:p>
          <a:p>
            <a:pPr lvl="2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6 in Plato online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curriculum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88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Foundations: The Pilot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>
            <a:hlinkClick r:id="rId3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125" y="1425396"/>
            <a:ext cx="5171088" cy="399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52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Pilot Results: The Data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999542"/>
              </p:ext>
            </p:extLst>
          </p:nvPr>
        </p:nvGraphicFramePr>
        <p:xfrm>
          <a:off x="3868738" y="863600"/>
          <a:ext cx="7315200" cy="3022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5028"/>
                <a:gridCol w="1871772"/>
                <a:gridCol w="2438400"/>
              </a:tblGrid>
              <a:tr h="94943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PY2015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Pilot Location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Program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HSE Gains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45%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40%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Post-test Rate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56%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53%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Post-test Success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80%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75%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Student Retention*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65%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53%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51738" y="4871545"/>
            <a:ext cx="3263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Past 40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65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816</TotalTime>
  <Words>989</Words>
  <Application>Microsoft Office PowerPoint</Application>
  <PresentationFormat>Widescreen</PresentationFormat>
  <Paragraphs>221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Corbel</vt:lpstr>
      <vt:lpstr>Courier New</vt:lpstr>
      <vt:lpstr>Gill Sans MT</vt:lpstr>
      <vt:lpstr>Wingdings 2</vt:lpstr>
      <vt:lpstr>Frame</vt:lpstr>
      <vt:lpstr>Closing the Loop:  Increasing Educational Gains While  Significantly Advancing Students‘ Foundational Skills</vt:lpstr>
      <vt:lpstr>Challenges</vt:lpstr>
      <vt:lpstr>Adult Education in Maricopa County</vt:lpstr>
      <vt:lpstr>Rio Salado College</vt:lpstr>
      <vt:lpstr>Program Snapshot</vt:lpstr>
      <vt:lpstr>Working to Address the Challenges</vt:lpstr>
      <vt:lpstr>Foundations: The Pilot</vt:lpstr>
      <vt:lpstr>Foundations: The Pilot</vt:lpstr>
      <vt:lpstr>Pilot Results: The Data</vt:lpstr>
      <vt:lpstr>Pilot Results</vt:lpstr>
      <vt:lpstr>Foundations 2.0: The Structure</vt:lpstr>
      <vt:lpstr>Foundations 2.0: The Curriculum</vt:lpstr>
      <vt:lpstr>Foundations 2.0: The Structure</vt:lpstr>
      <vt:lpstr>Foundations 2.0: ELA Curriculum</vt:lpstr>
      <vt:lpstr>Foundations 2.0: Math Curriculum</vt:lpstr>
      <vt:lpstr>Foundations 2.0: The Results</vt:lpstr>
      <vt:lpstr>Foundations 2.0: Anecdotal Data</vt:lpstr>
      <vt:lpstr>Foundations 3.0: Looking at PY17</vt:lpstr>
      <vt:lpstr>Foundations 3.0: Looking at PY17</vt:lpstr>
    </vt:vector>
  </TitlesOfParts>
  <Company>Rio Salado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the Loop:  Increasing Educational Gains While Significantly Advancing Students' Foundational Skills</dc:title>
  <dc:creator>Nicole Kelsheimer</dc:creator>
  <cp:lastModifiedBy>Nicole</cp:lastModifiedBy>
  <cp:revision>56</cp:revision>
  <dcterms:created xsi:type="dcterms:W3CDTF">2016-04-08T21:10:38Z</dcterms:created>
  <dcterms:modified xsi:type="dcterms:W3CDTF">2016-04-11T20:59:32Z</dcterms:modified>
</cp:coreProperties>
</file>