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57" r:id="rId3"/>
    <p:sldId id="259" r:id="rId4"/>
    <p:sldId id="284" r:id="rId5"/>
    <p:sldId id="273" r:id="rId6"/>
    <p:sldId id="300" r:id="rId7"/>
    <p:sldId id="285" r:id="rId8"/>
    <p:sldId id="282" r:id="rId9"/>
    <p:sldId id="320" r:id="rId10"/>
    <p:sldId id="321" r:id="rId11"/>
    <p:sldId id="283" r:id="rId12"/>
    <p:sldId id="308" r:id="rId13"/>
    <p:sldId id="291" r:id="rId14"/>
    <p:sldId id="264" r:id="rId15"/>
    <p:sldId id="265" r:id="rId16"/>
    <p:sldId id="304" r:id="rId17"/>
    <p:sldId id="293" r:id="rId18"/>
    <p:sldId id="302" r:id="rId19"/>
    <p:sldId id="303" r:id="rId20"/>
    <p:sldId id="307" r:id="rId21"/>
    <p:sldId id="339" r:id="rId22"/>
    <p:sldId id="296" r:id="rId23"/>
    <p:sldId id="295" r:id="rId24"/>
    <p:sldId id="298" r:id="rId25"/>
    <p:sldId id="266" r:id="rId26"/>
    <p:sldId id="310" r:id="rId27"/>
    <p:sldId id="311" r:id="rId28"/>
    <p:sldId id="314" r:id="rId29"/>
    <p:sldId id="326" r:id="rId30"/>
    <p:sldId id="313" r:id="rId31"/>
    <p:sldId id="312" r:id="rId32"/>
    <p:sldId id="328" r:id="rId33"/>
    <p:sldId id="329" r:id="rId34"/>
    <p:sldId id="332" r:id="rId35"/>
    <p:sldId id="317" r:id="rId36"/>
    <p:sldId id="263" r:id="rId37"/>
    <p:sldId id="286" r:id="rId38"/>
    <p:sldId id="290" r:id="rId39"/>
    <p:sldId id="288" r:id="rId40"/>
    <p:sldId id="267" r:id="rId41"/>
    <p:sldId id="353" r:id="rId42"/>
    <p:sldId id="354" r:id="rId43"/>
    <p:sldId id="355" r:id="rId44"/>
    <p:sldId id="342" r:id="rId45"/>
    <p:sldId id="344" r:id="rId46"/>
    <p:sldId id="352" r:id="rId47"/>
    <p:sldId id="279" r:id="rId48"/>
    <p:sldId id="318" r:id="rId49"/>
    <p:sldId id="280" r:id="rId5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AE4B24"/>
    <a:srgbClr val="DD5D2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7571" autoAdjust="0"/>
  </p:normalViewPr>
  <p:slideViewPr>
    <p:cSldViewPr snapToGrid="0" snapToObjects="1">
      <p:cViewPr varScale="1">
        <p:scale>
          <a:sx n="59" d="100"/>
          <a:sy n="59" d="100"/>
        </p:scale>
        <p:origin x="-1464" y="-84"/>
      </p:cViewPr>
      <p:guideLst>
        <p:guide orient="horz" pos="2160"/>
        <p:guide pos="2880"/>
      </p:guideLst>
    </p:cSldViewPr>
  </p:slideViewPr>
  <p:outlineViewPr>
    <p:cViewPr>
      <p:scale>
        <a:sx n="33" d="100"/>
        <a:sy n="33" d="100"/>
      </p:scale>
      <p:origin x="0" y="11748"/>
    </p:cViewPr>
  </p:outlineViewPr>
  <p:notesTextViewPr>
    <p:cViewPr>
      <p:scale>
        <a:sx n="100" d="100"/>
        <a:sy n="100" d="100"/>
      </p:scale>
      <p:origin x="0" y="0"/>
    </p:cViewPr>
  </p:notesTextViewPr>
  <p:sorterViewPr>
    <p:cViewPr>
      <p:scale>
        <a:sx n="66" d="100"/>
        <a:sy n="66" d="100"/>
      </p:scale>
      <p:origin x="0" y="53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6201B8A4-5830-44C7-B9DD-E9DFBE9FDA08}" type="datetimeFigureOut">
              <a:rPr lang="en-US" smtClean="0"/>
              <a:pPr/>
              <a:t>4/27/2015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8B543BDC-AD50-4165-B168-700D36D4EDDB}" type="slidenum">
              <a:rPr lang="en-US" smtClean="0"/>
              <a:pPr/>
              <a:t>‹#›</a:t>
            </a:fld>
            <a:endParaRPr lang="en-US"/>
          </a:p>
        </p:txBody>
      </p:sp>
    </p:spTree>
    <p:extLst>
      <p:ext uri="{BB962C8B-B14F-4D97-AF65-F5344CB8AC3E}">
        <p14:creationId xmlns:p14="http://schemas.microsoft.com/office/powerpoint/2010/main" xmlns="" val="794872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AFAFE101-588B-EF43-ADBD-0B56D84E6388}" type="datetimeFigureOut">
              <a:rPr lang="en-US" smtClean="0"/>
              <a:pPr/>
              <a:t>4/27/2015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F43BDD5D-8D53-DE4A-A3B3-9D1E751E8F4D}" type="slidenum">
              <a:rPr lang="en-US" smtClean="0"/>
              <a:pPr/>
              <a:t>‹#›</a:t>
            </a:fld>
            <a:endParaRPr lang="en-US"/>
          </a:p>
        </p:txBody>
      </p:sp>
    </p:spTree>
    <p:extLst>
      <p:ext uri="{BB962C8B-B14F-4D97-AF65-F5344CB8AC3E}">
        <p14:creationId xmlns:p14="http://schemas.microsoft.com/office/powerpoint/2010/main" xmlns="" val="25956276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10</a:t>
            </a:fld>
            <a:endParaRPr lang="en-US"/>
          </a:p>
        </p:txBody>
      </p:sp>
    </p:spTree>
    <p:extLst>
      <p:ext uri="{BB962C8B-B14F-4D97-AF65-F5344CB8AC3E}">
        <p14:creationId xmlns:p14="http://schemas.microsoft.com/office/powerpoint/2010/main" xmlns="" val="240539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MALP – practically accessible and immediately relevant, scaffolds written word through oral interaction, WPW integrates these principals</a:t>
            </a:r>
          </a:p>
          <a:p>
            <a:endParaRPr lang="en-US" baseline="0" dirty="0" smtClean="0"/>
          </a:p>
          <a:p>
            <a:r>
              <a:rPr lang="en-US" b="1" baseline="0" dirty="0" smtClean="0"/>
              <a:t>Phonics and whole language have been widely debated for years in reading instruction circles. Research now indicates that the most effective teachers incorporate both aspects of reading instruction – practicing </a:t>
            </a:r>
            <a:r>
              <a:rPr lang="en-US" b="1" u="sng" baseline="0" dirty="0" smtClean="0"/>
              <a:t>balanced literacy instruction</a:t>
            </a:r>
            <a:r>
              <a:rPr lang="en-US" b="1" baseline="0" dirty="0" smtClean="0"/>
              <a:t>!</a:t>
            </a:r>
          </a:p>
          <a:p>
            <a:endParaRPr lang="en-US" b="1" baseline="0" dirty="0" smtClean="0"/>
          </a:p>
          <a:p>
            <a:r>
              <a:rPr lang="en-US" b="1" baseline="0" dirty="0" smtClean="0"/>
              <a:t>WPW</a:t>
            </a:r>
            <a:r>
              <a:rPr lang="en-US" b="1" dirty="0" smtClean="0"/>
              <a:t> is one balanced literacy method that integrates bottom-up and top-down instruction within meaningful contexts.</a:t>
            </a:r>
            <a:endParaRPr lang="en-US" b="1" baseline="0" dirty="0" smtClean="0"/>
          </a:p>
          <a:p>
            <a:endParaRPr lang="en-US" b="1" baseline="0" dirty="0" smtClean="0"/>
          </a:p>
          <a:p>
            <a:pPr marL="232943" indent="-232943">
              <a:buAutoNum type="arabicPeriod"/>
            </a:pPr>
            <a:r>
              <a:rPr lang="en-US" b="1" baseline="0" dirty="0" smtClean="0"/>
              <a:t>Begin with a topic/theme that’s interesting/important/familiar to learners</a:t>
            </a:r>
          </a:p>
          <a:p>
            <a:pPr marL="232943" indent="-232943">
              <a:buAutoNum type="arabicPeriod"/>
            </a:pPr>
            <a:r>
              <a:rPr lang="en-US" b="1" baseline="0" dirty="0" smtClean="0"/>
              <a:t>Elicit words, phrases or stories from students – “learner generated story”</a:t>
            </a:r>
          </a:p>
          <a:p>
            <a:pPr marL="232943" indent="-232943">
              <a:buAutoNum type="arabicPeriod"/>
            </a:pPr>
            <a:r>
              <a:rPr lang="en-US" b="1" baseline="0" dirty="0" smtClean="0"/>
              <a:t>Teacher provides relevant vocabulary</a:t>
            </a:r>
          </a:p>
          <a:p>
            <a:pPr marL="232943" indent="-232943">
              <a:buAutoNum type="arabicPeriod"/>
            </a:pPr>
            <a:r>
              <a:rPr lang="en-US" b="1" baseline="0" dirty="0" smtClean="0"/>
              <a:t>Focus on some specific language features (sound/symbol correspondence)</a:t>
            </a:r>
          </a:p>
          <a:p>
            <a:pPr marL="232943" indent="-232943">
              <a:buAutoNum type="arabicPeriod"/>
            </a:pPr>
            <a:r>
              <a:rPr lang="en-US" b="1" baseline="0" dirty="0" smtClean="0"/>
              <a:t>Return to larger story/theme to build more oral/lit skills with reading, writing, storytelling, sharing</a:t>
            </a:r>
          </a:p>
          <a:p>
            <a:pPr marL="232943" indent="-232943">
              <a:buAutoNum type="arabicPeriod"/>
            </a:pPr>
            <a:endParaRPr lang="en-US" dirty="0" smtClean="0"/>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a:buNone/>
            </a:pPr>
            <a:r>
              <a:rPr lang="en-US" dirty="0" smtClean="0">
                <a:sym typeface="Wingdings" pitchFamily="2" charset="2"/>
              </a:rPr>
              <a:t>Oral-Patsy-</a:t>
            </a:r>
            <a:endParaRPr lang="en-US" dirty="0" smtClean="0"/>
          </a:p>
          <a:p>
            <a:r>
              <a:rPr lang="en-US" b="1" dirty="0" smtClean="0"/>
              <a:t>When working with second language learners who have limited literacy skills in any language, educators need to identify and utilize other strengths and resources that these learners bring to the learning situation, including their oral skills in English. Developing instructional activities that draw on their oral skills can help these learners improve their English literacy skills. (</a:t>
            </a:r>
            <a:r>
              <a:rPr lang="en-US" b="1" dirty="0" err="1" smtClean="0"/>
              <a:t>Auerbach</a:t>
            </a:r>
            <a:r>
              <a:rPr lang="en-US" b="1" dirty="0" smtClean="0"/>
              <a:t>, 1995).</a:t>
            </a:r>
          </a:p>
          <a:p>
            <a:endParaRPr lang="en-US" baseline="0" dirty="0" smtClean="0"/>
          </a:p>
          <a:p>
            <a:endParaRPr lang="en-US" baseline="0" dirty="0" smtClean="0"/>
          </a:p>
          <a:p>
            <a:endParaRPr lang="en-US" b="1"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14</a:t>
            </a:fld>
            <a:endParaRPr lang="en-US"/>
          </a:p>
        </p:txBody>
      </p:sp>
    </p:spTree>
    <p:extLst>
      <p:ext uri="{BB962C8B-B14F-4D97-AF65-F5344CB8AC3E}">
        <p14:creationId xmlns:p14="http://schemas.microsoft.com/office/powerpoint/2010/main" xmlns="" val="144150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Learner-generated</a:t>
            </a:r>
            <a:r>
              <a:rPr lang="en-US" baseline="0" dirty="0" smtClean="0"/>
              <a:t> text provide </a:t>
            </a:r>
            <a:r>
              <a:rPr lang="en-US" dirty="0" smtClean="0"/>
              <a:t>efficient technique for working with adults with limited literacy, because it connects oral communication to meaningful print (Crandall &amp; Peyton, 1993).</a:t>
            </a:r>
          </a:p>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15</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16</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endParaRPr lang="en-US" baseline="0" dirty="0" smtClean="0"/>
          </a:p>
          <a:p>
            <a:pPr marL="232943" indent="-232943">
              <a:buAutoNum type="arabicPeriod"/>
            </a:pPr>
            <a:r>
              <a:rPr lang="en-US" baseline="0" dirty="0" smtClean="0"/>
              <a:t>In LEA a teacher has the class take part in a hands-on group experience (planting tomatoes, trip to capital/library). Betsy Parrish – if impractical - use a sequence of pictures or retell event from their lives. </a:t>
            </a:r>
          </a:p>
          <a:p>
            <a:pPr marL="232943" indent="-232943">
              <a:buAutoNum type="arabicPeriod"/>
            </a:pPr>
            <a:r>
              <a:rPr lang="en-US" baseline="0" dirty="0" smtClean="0"/>
              <a:t>Teacher elicits orally from class what happened and writes it on board.</a:t>
            </a:r>
          </a:p>
          <a:p>
            <a:pPr marL="232943" indent="-232943">
              <a:buAutoNum type="arabicPeriod"/>
            </a:pPr>
            <a:r>
              <a:rPr lang="en-US" baseline="0" dirty="0" smtClean="0"/>
              <a:t>Transcribe verbatim for clear comprehension – this is what ss. understand orally</a:t>
            </a:r>
          </a:p>
          <a:p>
            <a:pPr marL="232943" indent="-232943">
              <a:buAutoNum type="arabicPeriod"/>
            </a:pPr>
            <a:r>
              <a:rPr lang="en-US" baseline="0" dirty="0" smtClean="0"/>
              <a:t>Make small changes, not change vocabulary or complex grammar so as to not alter meaning.</a:t>
            </a:r>
          </a:p>
          <a:p>
            <a:pPr marL="232943" indent="-232943">
              <a:buAutoNum type="arabicPeriod"/>
            </a:pPr>
            <a:endParaRPr lang="en-US" baseline="0" dirty="0" smtClean="0"/>
          </a:p>
          <a:p>
            <a:pPr marL="232943" indent="-232943"/>
            <a:endParaRPr lang="en-US" baseline="0" dirty="0" smtClean="0"/>
          </a:p>
          <a:p>
            <a:pPr marL="232943" indent="-232943"/>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17</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18</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19</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2</a:t>
            </a:fld>
            <a:endParaRPr lang="en-US"/>
          </a:p>
        </p:txBody>
      </p:sp>
    </p:spTree>
    <p:extLst>
      <p:ext uri="{BB962C8B-B14F-4D97-AF65-F5344CB8AC3E}">
        <p14:creationId xmlns:p14="http://schemas.microsoft.com/office/powerpoint/2010/main" xmlns="" val="3353795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20</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21</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22</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23</a:t>
            </a:fld>
            <a:endParaRPr lang="en-US"/>
          </a:p>
        </p:txBody>
      </p:sp>
    </p:spTree>
    <p:extLst>
      <p:ext uri="{BB962C8B-B14F-4D97-AF65-F5344CB8AC3E}">
        <p14:creationId xmlns:p14="http://schemas.microsoft.com/office/powerpoint/2010/main" xmlns="" val="3859427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25</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endParaRPr lang="en-US" dirty="0" smtClean="0"/>
          </a:p>
          <a:p>
            <a:pPr defTabSz="465887">
              <a:defRPr/>
            </a:pPr>
            <a:endParaRPr lang="en-US" dirty="0" smtClean="0"/>
          </a:p>
          <a:p>
            <a:pPr defTabSz="465887">
              <a:defRPr/>
            </a:pPr>
            <a:r>
              <a:rPr lang="en-US" dirty="0" smtClean="0"/>
              <a:t>Comprehension	c. Understanding of text supported by background knowledge, gestures and pictures.</a:t>
            </a:r>
          </a:p>
          <a:p>
            <a:endParaRPr lang="en-US" dirty="0" smtClean="0"/>
          </a:p>
          <a:p>
            <a:pPr defTabSz="465887">
              <a:defRPr/>
            </a:pPr>
            <a:r>
              <a:rPr lang="en-US" dirty="0" smtClean="0"/>
              <a:t>Phonological Awareness	a. The ability to identify and manipulate spoken language.</a:t>
            </a:r>
          </a:p>
          <a:p>
            <a:r>
              <a:rPr lang="en-US" dirty="0" smtClean="0"/>
              <a:t> </a:t>
            </a:r>
          </a:p>
          <a:p>
            <a:pPr defTabSz="465887">
              <a:defRPr/>
            </a:pPr>
            <a:r>
              <a:rPr lang="en-US" dirty="0" smtClean="0"/>
              <a:t>Phonemic Awareness	e. The ability to identify and manipulate individual sounds in words.</a:t>
            </a:r>
          </a:p>
          <a:p>
            <a:endParaRPr lang="en-US" dirty="0" smtClean="0"/>
          </a:p>
          <a:p>
            <a:pPr defTabSz="465887">
              <a:defRPr/>
            </a:pPr>
            <a:r>
              <a:rPr lang="en-US" dirty="0" smtClean="0"/>
              <a:t>Phonics 	g. Understanding the relationship between phonemes (units of sound) and graphemes (letters/digraphs).</a:t>
            </a:r>
          </a:p>
          <a:p>
            <a:pPr defTabSz="465887">
              <a:defRPr/>
            </a:pPr>
            <a:endParaRPr lang="en-US" dirty="0" smtClean="0"/>
          </a:p>
          <a:p>
            <a:pPr defTabSz="465887">
              <a:defRPr/>
            </a:pPr>
            <a:r>
              <a:rPr lang="en-US" dirty="0" smtClean="0"/>
              <a:t>Concept of Word	b. Includes the ability to identify individual words, spaces between words and the number of words in a sentence.</a:t>
            </a:r>
          </a:p>
          <a:p>
            <a:r>
              <a:rPr lang="en-US" dirty="0" smtClean="0"/>
              <a:t> </a:t>
            </a:r>
          </a:p>
          <a:p>
            <a:pPr defTabSz="465887">
              <a:defRPr/>
            </a:pPr>
            <a:r>
              <a:rPr lang="en-US" dirty="0" smtClean="0"/>
              <a:t>Concept of Print	f. An understanding that print carries meaning.</a:t>
            </a:r>
          </a:p>
          <a:p>
            <a:r>
              <a:rPr lang="en-US" dirty="0" smtClean="0"/>
              <a:t> </a:t>
            </a:r>
          </a:p>
          <a:p>
            <a:r>
              <a:rPr lang="en-US" dirty="0" smtClean="0"/>
              <a:t>Letter/Sound Relationship	d. Knowing that one specific letter represents one sound.</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27</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28</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29</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5887">
              <a:defRPr/>
            </a:pPr>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3</a:t>
            </a:fld>
            <a:endParaRPr lang="en-US"/>
          </a:p>
        </p:txBody>
      </p:sp>
    </p:spTree>
    <p:extLst>
      <p:ext uri="{BB962C8B-B14F-4D97-AF65-F5344CB8AC3E}">
        <p14:creationId xmlns:p14="http://schemas.microsoft.com/office/powerpoint/2010/main" xmlns="" val="1673874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30</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31</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b="1"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32</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33</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aseline="0" dirty="0" smtClean="0"/>
              <a:t>21 sec. video, cut at 10 sec.</a:t>
            </a:r>
          </a:p>
          <a:p>
            <a:pPr>
              <a:buFontTx/>
              <a:buNone/>
            </a:pPr>
            <a:r>
              <a:rPr lang="en-US" baseline="0" dirty="0" smtClean="0"/>
              <a:t>This learner is using the spelling study strategy to “self correct”</a:t>
            </a:r>
          </a:p>
          <a:p>
            <a:pPr>
              <a:buFontTx/>
              <a:buNone/>
            </a:pPr>
            <a:r>
              <a:rPr lang="en-US" baseline="0" dirty="0" smtClean="0"/>
              <a:t>Ultimate goal of scaffolding is an independent and self-regulating learner – this student may need reminders but has internalized this skill</a:t>
            </a:r>
          </a:p>
        </p:txBody>
      </p:sp>
      <p:sp>
        <p:nvSpPr>
          <p:cNvPr id="4" name="Slide Number Placeholder 3"/>
          <p:cNvSpPr>
            <a:spLocks noGrp="1"/>
          </p:cNvSpPr>
          <p:nvPr>
            <p:ph type="sldNum" sz="quarter" idx="10"/>
          </p:nvPr>
        </p:nvSpPr>
        <p:spPr/>
        <p:txBody>
          <a:bodyPr/>
          <a:lstStyle/>
          <a:p>
            <a:fld id="{F43BDD5D-8D53-DE4A-A3B3-9D1E751E8F4D}" type="slidenum">
              <a:rPr lang="en-US" smtClean="0"/>
              <a:pPr/>
              <a:t>34</a:t>
            </a:fld>
            <a:endParaRPr lang="en-US"/>
          </a:p>
        </p:txBody>
      </p:sp>
    </p:spTree>
    <p:extLst>
      <p:ext uri="{BB962C8B-B14F-4D97-AF65-F5344CB8AC3E}">
        <p14:creationId xmlns:p14="http://schemas.microsoft.com/office/powerpoint/2010/main" xmlns="" val="2696147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F43BDD5D-8D53-DE4A-A3B3-9D1E751E8F4D}" type="slidenum">
              <a:rPr lang="en-US" smtClean="0"/>
              <a:pPr/>
              <a:t>36</a:t>
            </a:fld>
            <a:endParaRPr lang="en-US"/>
          </a:p>
        </p:txBody>
      </p:sp>
    </p:spTree>
    <p:extLst>
      <p:ext uri="{BB962C8B-B14F-4D97-AF65-F5344CB8AC3E}">
        <p14:creationId xmlns:p14="http://schemas.microsoft.com/office/powerpoint/2010/main" xmlns="" val="2158048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F43BDD5D-8D53-DE4A-A3B3-9D1E751E8F4D}" type="slidenum">
              <a:rPr lang="en-US" smtClean="0"/>
              <a:pPr/>
              <a:t>37</a:t>
            </a:fld>
            <a:endParaRPr lang="en-US"/>
          </a:p>
        </p:txBody>
      </p:sp>
    </p:spTree>
    <p:extLst>
      <p:ext uri="{BB962C8B-B14F-4D97-AF65-F5344CB8AC3E}">
        <p14:creationId xmlns:p14="http://schemas.microsoft.com/office/powerpoint/2010/main" xmlns="" val="2158048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itchFamily="2" charset="2"/>
              </a:rPr>
              <a:t>Jennifer Christenson, author of </a:t>
            </a:r>
            <a:r>
              <a:rPr lang="en-US" baseline="0" dirty="0" err="1" smtClean="0">
                <a:sym typeface="Wingdings" pitchFamily="2" charset="2"/>
              </a:rPr>
              <a:t>abc</a:t>
            </a:r>
            <a:r>
              <a:rPr lang="en-US" baseline="0" dirty="0" smtClean="0">
                <a:sym typeface="Wingdings" pitchFamily="2" charset="2"/>
              </a:rPr>
              <a:t> English writes: “Emergent readers learn best when there is a predictable lesson structure. Routine helps students understand what to expect during class and gives students a framework for organizing new knowledge.”</a:t>
            </a:r>
          </a:p>
          <a:p>
            <a:endParaRPr lang="en-US" baseline="0" dirty="0" smtClean="0">
              <a:sym typeface="Wingdings" pitchFamily="2" charset="2"/>
            </a:endParaRPr>
          </a:p>
          <a:p>
            <a:r>
              <a:rPr lang="en-US" baseline="0" dirty="0" smtClean="0">
                <a:sym typeface="Wingdings" pitchFamily="2" charset="2"/>
              </a:rPr>
              <a:t>Jennifer’s sample lesson outline includes:</a:t>
            </a:r>
          </a:p>
          <a:p>
            <a:r>
              <a:rPr lang="en-US" baseline="0" dirty="0" smtClean="0">
                <a:sym typeface="Wingdings" pitchFamily="2" charset="2"/>
              </a:rPr>
              <a:t>-Intro Activities: calendar/weather</a:t>
            </a:r>
          </a:p>
          <a:p>
            <a:r>
              <a:rPr lang="en-US" baseline="0" dirty="0" smtClean="0">
                <a:sym typeface="Wingdings" pitchFamily="2" charset="2"/>
              </a:rPr>
              <a:t>-A daily phonics review with 5 Phonics Foundational Skills which she suggests recycling weekly.</a:t>
            </a:r>
          </a:p>
          <a:p>
            <a:r>
              <a:rPr lang="en-US" baseline="0" dirty="0" smtClean="0">
                <a:sym typeface="Wingdings" pitchFamily="2" charset="2"/>
              </a:rPr>
              <a:t>-A pre-reading vocabulary lesson including thorough listening and speaking practice.</a:t>
            </a:r>
          </a:p>
          <a:p>
            <a:r>
              <a:rPr lang="en-US" baseline="0" dirty="0" smtClean="0">
                <a:sym typeface="Wingdings" pitchFamily="2" charset="2"/>
              </a:rPr>
              <a:t>-A group reading activity (to included modeling of reading strategies and techniques for sounding out words)</a:t>
            </a:r>
          </a:p>
          <a:p>
            <a:r>
              <a:rPr lang="en-US" baseline="0" dirty="0" smtClean="0">
                <a:sym typeface="Wingdings" pitchFamily="2" charset="2"/>
              </a:rPr>
              <a:t>-Post-reading activities: Learner-generation of learned text to the board, learners copy into notebooks; independent reading time (pairs/individual) of printed text</a:t>
            </a:r>
          </a:p>
          <a:p>
            <a:r>
              <a:rPr lang="en-US" baseline="0" dirty="0" smtClean="0">
                <a:sym typeface="Wingdings" pitchFamily="2" charset="2"/>
              </a:rPr>
              <a:t>-Spelling practice: reinforce phonics, reading and writing concepts (Example: word family lists)</a:t>
            </a:r>
          </a:p>
          <a:p>
            <a:r>
              <a:rPr lang="en-US" baseline="0" dirty="0" smtClean="0">
                <a:sym typeface="Wingdings" pitchFamily="2" charset="2"/>
              </a:rPr>
              <a:t>-Competency checklist activities: address</a:t>
            </a:r>
          </a:p>
          <a:p>
            <a:r>
              <a:rPr lang="en-US" baseline="0" dirty="0" smtClean="0">
                <a:sym typeface="Wingdings" pitchFamily="2" charset="2"/>
              </a:rPr>
              <a:t>Standards-based activities: technology/workplace English</a:t>
            </a:r>
          </a:p>
          <a:p>
            <a:endParaRPr lang="en-US"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F43BDD5D-8D53-DE4A-A3B3-9D1E751E8F4D}" type="slidenum">
              <a:rPr lang="en-US" smtClean="0"/>
              <a:pPr/>
              <a:t>38</a:t>
            </a:fld>
            <a:endParaRPr lang="en-US"/>
          </a:p>
        </p:txBody>
      </p:sp>
    </p:spTree>
    <p:extLst>
      <p:ext uri="{BB962C8B-B14F-4D97-AF65-F5344CB8AC3E}">
        <p14:creationId xmlns:p14="http://schemas.microsoft.com/office/powerpoint/2010/main" xmlns="" val="2158048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a:t>
            </a:fld>
            <a:endParaRPr lang="en-US"/>
          </a:p>
        </p:txBody>
      </p:sp>
    </p:spTree>
    <p:extLst>
      <p:ext uri="{BB962C8B-B14F-4D97-AF65-F5344CB8AC3E}">
        <p14:creationId xmlns:p14="http://schemas.microsoft.com/office/powerpoint/2010/main" xmlns="" val="1673874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4 steps:</a:t>
            </a:r>
          </a:p>
          <a:p>
            <a:pPr marL="232943" indent="-232943">
              <a:buAutoNum type="arabicPeriod"/>
            </a:pPr>
            <a:r>
              <a:rPr lang="en-US" baseline="0" dirty="0" smtClean="0"/>
              <a:t>Teacher offers assistance with skills beyond the students’ abilities</a:t>
            </a:r>
          </a:p>
          <a:p>
            <a:pPr marL="232943" indent="-232943">
              <a:buAutoNum type="arabicPeriod"/>
            </a:pPr>
            <a:r>
              <a:rPr lang="en-US" baseline="0" dirty="0" smtClean="0"/>
              <a:t>With teacher’s supports the students achieve the task</a:t>
            </a:r>
          </a:p>
          <a:p>
            <a:pPr marL="232943" indent="-232943">
              <a:buAutoNum type="arabicPeriod"/>
            </a:pPr>
            <a:r>
              <a:rPr lang="en-US" baseline="0" dirty="0" smtClean="0"/>
              <a:t>As students master tasks, scaffolding is gradually removed (fading)</a:t>
            </a:r>
          </a:p>
          <a:p>
            <a:pPr marL="232943" indent="-232943">
              <a:buAutoNum type="arabicPeriod"/>
            </a:pPr>
            <a:r>
              <a:rPr lang="en-US" baseline="0" dirty="0" smtClean="0"/>
              <a:t>Students work independently</a:t>
            </a:r>
          </a:p>
          <a:p>
            <a:pPr marL="232943" indent="-232943">
              <a:buAutoNum type="arabicPeriod"/>
            </a:pPr>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40</a:t>
            </a:fld>
            <a:endParaRPr lang="en-US"/>
          </a:p>
        </p:txBody>
      </p:sp>
    </p:spTree>
    <p:extLst>
      <p:ext uri="{BB962C8B-B14F-4D97-AF65-F5344CB8AC3E}">
        <p14:creationId xmlns:p14="http://schemas.microsoft.com/office/powerpoint/2010/main" xmlns="" val="2402185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41</a:t>
            </a:fld>
            <a:endParaRPr lang="en-US"/>
          </a:p>
        </p:txBody>
      </p:sp>
    </p:spTree>
    <p:extLst>
      <p:ext uri="{BB962C8B-B14F-4D97-AF65-F5344CB8AC3E}">
        <p14:creationId xmlns:p14="http://schemas.microsoft.com/office/powerpoint/2010/main" xmlns="" val="2402185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42</a:t>
            </a:fld>
            <a:endParaRPr lang="en-US"/>
          </a:p>
        </p:txBody>
      </p:sp>
    </p:spTree>
    <p:extLst>
      <p:ext uri="{BB962C8B-B14F-4D97-AF65-F5344CB8AC3E}">
        <p14:creationId xmlns:p14="http://schemas.microsoft.com/office/powerpoint/2010/main" xmlns="" val="2402185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43</a:t>
            </a:fld>
            <a:endParaRPr lang="en-US"/>
          </a:p>
        </p:txBody>
      </p:sp>
    </p:spTree>
    <p:extLst>
      <p:ext uri="{BB962C8B-B14F-4D97-AF65-F5344CB8AC3E}">
        <p14:creationId xmlns:p14="http://schemas.microsoft.com/office/powerpoint/2010/main" xmlns="" val="2402185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465887">
              <a:defRPr/>
            </a:pPr>
            <a:endParaRPr lang="en-US" baseline="0" dirty="0" smtClean="0"/>
          </a:p>
          <a:p>
            <a:pPr marL="232943" indent="-232943"/>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44</a:t>
            </a:fld>
            <a:endParaRPr lang="en-US"/>
          </a:p>
        </p:txBody>
      </p:sp>
    </p:spTree>
    <p:extLst>
      <p:ext uri="{BB962C8B-B14F-4D97-AF65-F5344CB8AC3E}">
        <p14:creationId xmlns:p14="http://schemas.microsoft.com/office/powerpoint/2010/main" xmlns="" val="2402185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45</a:t>
            </a:fld>
            <a:endParaRPr lang="en-US"/>
          </a:p>
        </p:txBody>
      </p:sp>
    </p:spTree>
    <p:extLst>
      <p:ext uri="{BB962C8B-B14F-4D97-AF65-F5344CB8AC3E}">
        <p14:creationId xmlns:p14="http://schemas.microsoft.com/office/powerpoint/2010/main" xmlns="" val="2402185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wrap up/</a:t>
            </a:r>
            <a:r>
              <a:rPr lang="en-US" baseline="0" dirty="0" smtClean="0"/>
              <a:t>draw your attention to…</a:t>
            </a:r>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5</a:t>
            </a:fld>
            <a:endParaRPr lang="en-US"/>
          </a:p>
        </p:txBody>
      </p:sp>
    </p:spTree>
    <p:extLst>
      <p:ext uri="{BB962C8B-B14F-4D97-AF65-F5344CB8AC3E}">
        <p14:creationId xmlns:p14="http://schemas.microsoft.com/office/powerpoint/2010/main" xmlns="" val="167387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a:p>
            <a:endParaRPr lang="en-US" u="sng" dirty="0" smtClean="0"/>
          </a:p>
          <a:p>
            <a:r>
              <a:rPr lang="en-US" b="1" dirty="0" smtClean="0"/>
              <a:t>ESL Literacy Network</a:t>
            </a:r>
            <a:r>
              <a:rPr lang="en-US" dirty="0" smtClean="0"/>
              <a:t>- Bow Valley College</a:t>
            </a:r>
            <a:r>
              <a:rPr lang="en-US" baseline="0" dirty="0" smtClean="0"/>
              <a:t> in Calgary, Alberta, Canada~</a:t>
            </a:r>
          </a:p>
          <a:p>
            <a:r>
              <a:rPr lang="en-US" dirty="0" smtClean="0"/>
              <a:t>-Have no or almost no formal education or familiarity with printed materials.</a:t>
            </a:r>
          </a:p>
          <a:p>
            <a:r>
              <a:rPr lang="en-US" dirty="0" smtClean="0"/>
              <a:t>-Have few strategies for learning the written word.</a:t>
            </a:r>
          </a:p>
          <a:p>
            <a:r>
              <a:rPr lang="en-US" dirty="0" smtClean="0"/>
              <a:t>-Are not familiar with the alphabet or have only a basic familiarity with it.</a:t>
            </a:r>
          </a:p>
          <a:p>
            <a:r>
              <a:rPr lang="en-US" dirty="0" smtClean="0"/>
              <a:t>-May be able to spell their names without a model.</a:t>
            </a:r>
          </a:p>
          <a:p>
            <a:r>
              <a:rPr lang="en-US" dirty="0" smtClean="0"/>
              <a:t>-Can read little other than their name or a few simple words.</a:t>
            </a:r>
          </a:p>
          <a:p>
            <a:r>
              <a:rPr lang="en-US" dirty="0" smtClean="0"/>
              <a:t>-Often have no spoken English, but some may have developed speaking and listening skills.</a:t>
            </a:r>
          </a:p>
          <a:p>
            <a:endParaRPr lang="en-US" dirty="0" smtClean="0"/>
          </a:p>
          <a:p>
            <a:pPr>
              <a:buFont typeface="Wingdings"/>
              <a:buChar char="J"/>
            </a:pPr>
            <a:r>
              <a:rPr lang="en-US" b="1" dirty="0" smtClean="0">
                <a:sym typeface="Wingdings" pitchFamily="2" charset="2"/>
              </a:rPr>
              <a:t>Strengths!  </a:t>
            </a:r>
            <a:r>
              <a:rPr lang="en-US" dirty="0" smtClean="0">
                <a:sym typeface="Wingdings" pitchFamily="2" charset="2"/>
              </a:rPr>
              <a:t>Jill Watson- strengths of oral cultures- orally developed cognition/memory, collectivistic, contextualized learning</a:t>
            </a:r>
          </a:p>
          <a:p>
            <a:pPr defTabSz="465887">
              <a:defRPr/>
            </a:pPr>
            <a:r>
              <a:rPr lang="en-US" b="1" dirty="0" smtClean="0"/>
              <a:t>Seeing all learners as having valuable strengths is a first step to improved instructional practice (</a:t>
            </a:r>
            <a:r>
              <a:rPr lang="en-US" b="1" dirty="0" err="1" smtClean="0"/>
              <a:t>Auerbach</a:t>
            </a:r>
            <a:r>
              <a:rPr lang="en-US" b="1" dirty="0" smtClean="0"/>
              <a:t>, 1995).</a:t>
            </a:r>
          </a:p>
          <a:p>
            <a:pPr defTabSz="465887">
              <a:defRPr/>
            </a:pPr>
            <a:r>
              <a:rPr lang="en-US" dirty="0" smtClean="0"/>
              <a:t>Clarice </a:t>
            </a:r>
            <a:r>
              <a:rPr lang="en-US" dirty="0" err="1" smtClean="0"/>
              <a:t>Esslinger</a:t>
            </a:r>
            <a:r>
              <a:rPr lang="en-US" dirty="0" smtClean="0"/>
              <a:t>- skills of estimation, advanced problem solving</a:t>
            </a:r>
          </a:p>
          <a:p>
            <a:pPr defTabSz="465887">
              <a:defRPr/>
            </a:pPr>
            <a:r>
              <a:rPr lang="en-US" dirty="0" smtClean="0"/>
              <a:t>Patsy- students are using learning strategies already  “In another study of low-literate Hmong speakers, Reimer (2008) found that these learners were already using a number of learning strategies effectively, including using teachers and peers to help them learn and “focus[</a:t>
            </a:r>
            <a:r>
              <a:rPr lang="en-US" dirty="0" err="1" smtClean="0"/>
              <a:t>ing</a:t>
            </a:r>
            <a:r>
              <a:rPr lang="en-US" dirty="0" smtClean="0"/>
              <a:t>]their attention appropriately in the classroom” (p. 11). </a:t>
            </a:r>
          </a:p>
          <a:p>
            <a:pPr defTabSz="465887">
              <a:defRPr/>
            </a:pPr>
            <a:endParaRPr lang="en-US" b="0" baseline="0" dirty="0" smtClean="0"/>
          </a:p>
          <a:p>
            <a:pPr>
              <a:buFont typeface="Wingdings"/>
              <a:buNone/>
            </a:pPr>
            <a:endParaRPr lang="en-US" dirty="0" smtClean="0">
              <a:sym typeface="Wingdings" pitchFamily="2" charset="2"/>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6</a:t>
            </a:fld>
            <a:endParaRPr lang="en-US"/>
          </a:p>
        </p:txBody>
      </p:sp>
    </p:spTree>
    <p:extLst>
      <p:ext uri="{BB962C8B-B14F-4D97-AF65-F5344CB8AC3E}">
        <p14:creationId xmlns:p14="http://schemas.microsoft.com/office/powerpoint/2010/main" xmlns="" val="240539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LESLLA: Low Educated Second Language and Literacy Acquisition</a:t>
            </a:r>
          </a:p>
          <a:p>
            <a:pPr lvl="0"/>
            <a:r>
              <a:rPr lang="en-US" dirty="0" smtClean="0"/>
              <a:t>SLIFE: Students with Limited or Interrupted Formal Education</a:t>
            </a:r>
          </a:p>
          <a:p>
            <a:pPr lvl="0"/>
            <a:r>
              <a:rPr lang="en-US" dirty="0" smtClean="0"/>
              <a:t>MALP: Mutually Adaptive Learning Paradigm </a:t>
            </a:r>
          </a:p>
          <a:p>
            <a:pPr lvl="0"/>
            <a:r>
              <a:rPr lang="en-US" dirty="0" smtClean="0"/>
              <a:t>TESOL: Teaching English to Speakers of Other Languages International Association</a:t>
            </a:r>
          </a:p>
          <a:p>
            <a:pPr lvl="0"/>
            <a:endParaRPr lang="en-US"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7</a:t>
            </a:fld>
            <a:endParaRPr lang="en-US"/>
          </a:p>
        </p:txBody>
      </p:sp>
    </p:spTree>
    <p:extLst>
      <p:ext uri="{BB962C8B-B14F-4D97-AF65-F5344CB8AC3E}">
        <p14:creationId xmlns:p14="http://schemas.microsoft.com/office/powerpoint/2010/main" xmlns="" val="240539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43BDD5D-8D53-DE4A-A3B3-9D1E751E8F4D}" type="slidenum">
              <a:rPr lang="en-US" smtClean="0"/>
              <a:pPr/>
              <a:t>8</a:t>
            </a:fld>
            <a:endParaRPr lang="en-US"/>
          </a:p>
        </p:txBody>
      </p:sp>
    </p:spTree>
    <p:extLst>
      <p:ext uri="{BB962C8B-B14F-4D97-AF65-F5344CB8AC3E}">
        <p14:creationId xmlns:p14="http://schemas.microsoft.com/office/powerpoint/2010/main" xmlns="" val="240539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43BDD5D-8D53-DE4A-A3B3-9D1E751E8F4D}" type="slidenum">
              <a:rPr lang="en-US" smtClean="0"/>
              <a:pPr/>
              <a:t>9</a:t>
            </a:fld>
            <a:endParaRPr lang="en-US"/>
          </a:p>
        </p:txBody>
      </p:sp>
    </p:spTree>
    <p:extLst>
      <p:ext uri="{BB962C8B-B14F-4D97-AF65-F5344CB8AC3E}">
        <p14:creationId xmlns:p14="http://schemas.microsoft.com/office/powerpoint/2010/main" xmlns="" val="240539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4/27/2015</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F9461-E3EB-40CD-B93F-E5CBBBD8E0BA}" type="datetimeFigureOut">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578FA3-38AD-400D-A4D2-18E8EF129E5F}" type="datetime1">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7886C9C-DC18-4195-8FD5-A50AA931D41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4/27/2015</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5DA190-4BDC-4D39-B5BB-A14B3E8B1B3D}" type="datetime1">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1D52F2-9B11-4FC0-9217-7D20B3AC9849}" type="datetime1">
              <a:rPr lang="en-US" smtClean="0"/>
              <a:pPr/>
              <a:t>4/27/2015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3737-8506-438E-ABC0-0BE7E06DCCA6}" type="datetime1">
              <a:rPr lang="en-US" smtClean="0"/>
              <a:pPr/>
              <a:t>4/27/2015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41D58AA-1C84-40C9-BFEE-631CCB17636C}" type="datetime1">
              <a:rPr lang="en-US" smtClean="0"/>
              <a:pPr/>
              <a:t>4/27/2015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86C9C-DC18-4195-8FD5-A50AA931D4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7886C9C-DC18-4195-8FD5-A50AA931D41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4/27/2015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4/27/2015</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video" Target="../media/media7.mp4"/><Relationship Id="rId5" Type="http://schemas.openxmlformats.org/officeDocument/2006/relationships/image" Target="../media/image25.png"/><Relationship Id="rId4" Type="http://schemas.microsoft.com/office/2007/relationships/media" Target="../media/media7.mp4"/></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www.teachabcenglish.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cal.org/caelanetwork/resources/using-oral-language-skills.html" TargetMode="External"/><Relationship Id="rId5" Type="http://schemas.openxmlformats.org/officeDocument/2006/relationships/hyperlink" Target="http://www.multilingualminnesota.org/" TargetMode="External"/><Relationship Id="rId4" Type="http://schemas.openxmlformats.org/officeDocument/2006/relationships/hyperlink" Target="http://www.esl-literacy.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vtaide.com/png/ERIC/Scaffolding.ht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minnetesol.org/journal/articles/improvingliteracy.html" TargetMode="External"/><Relationship Id="rId5" Type="http://schemas.openxmlformats.org/officeDocument/2006/relationships/hyperlink" Target="http://jan.ucc.nau.edu/jar/Reading_Wars.html" TargetMode="External"/><Relationship Id="rId4" Type="http://schemas.openxmlformats.org/officeDocument/2006/relationships/hyperlink" Target="http://www.nysut.org/~/media/files/nysut/resources/2010/may/educators-voice-3-adolescents/educatorsvoice3_adolescents.pdf?la=e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a:xfrm>
            <a:off x="445914" y="1138560"/>
            <a:ext cx="6324600" cy="1828800"/>
          </a:xfrm>
        </p:spPr>
        <p:txBody>
          <a:bodyPr/>
          <a:lstStyle/>
          <a:p>
            <a:r>
              <a:rPr lang="en-US" dirty="0" smtClean="0"/>
              <a:t>Scaffolds and Strategies for Emergent English Literacy Learners</a:t>
            </a:r>
            <a:endParaRPr lang="en-US" dirty="0"/>
          </a:p>
        </p:txBody>
      </p:sp>
      <p:pic>
        <p:nvPicPr>
          <p:cNvPr id="4" name="Picture 3" descr="20150416_143020.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90259" y="4072819"/>
            <a:ext cx="3417955" cy="2563467"/>
          </a:xfrm>
          <a:prstGeom prst="rect">
            <a:avLst/>
          </a:prstGeom>
          <a:ln>
            <a:noFill/>
          </a:ln>
          <a:effectLst>
            <a:softEdge rad="112500"/>
          </a:effectLst>
        </p:spPr>
      </p:pic>
      <p:pic>
        <p:nvPicPr>
          <p:cNvPr id="5" name="Picture 4" descr="Lit 1 Waving.JPG"/>
          <p:cNvPicPr>
            <a:picLocks noChangeAspect="1"/>
          </p:cNvPicPr>
          <p:nvPr/>
        </p:nvPicPr>
        <p:blipFill>
          <a:blip r:embed="rId4" cstate="email"/>
          <a:stretch>
            <a:fillRect/>
          </a:stretch>
        </p:blipFill>
        <p:spPr>
          <a:xfrm>
            <a:off x="4079821" y="3437433"/>
            <a:ext cx="4713514" cy="3401245"/>
          </a:xfrm>
          <a:prstGeom prst="rect">
            <a:avLst/>
          </a:prstGeom>
          <a:ln>
            <a:noFill/>
          </a:ln>
          <a:effectLst>
            <a:softEdge rad="112500"/>
          </a:effectLst>
        </p:spPr>
      </p:pic>
    </p:spTree>
    <p:extLst>
      <p:ext uri="{BB962C8B-B14F-4D97-AF65-F5344CB8AC3E}">
        <p14:creationId xmlns:p14="http://schemas.microsoft.com/office/powerpoint/2010/main" xmlns="" val="820514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normAutofit/>
          </a:bodyPr>
          <a:lstStyle/>
          <a:p>
            <a:r>
              <a:rPr lang="en-US" sz="2000" dirty="0" smtClean="0"/>
              <a:t>MALP Checklist of Six Key Questions for Teachers</a:t>
            </a:r>
            <a:endParaRPr lang="en-US" sz="2000" dirty="0"/>
          </a:p>
        </p:txBody>
      </p:sp>
      <p:sp>
        <p:nvSpPr>
          <p:cNvPr id="3" name="Title 2"/>
          <p:cNvSpPr>
            <a:spLocks noGrp="1"/>
          </p:cNvSpPr>
          <p:nvPr>
            <p:ph type="title"/>
          </p:nvPr>
        </p:nvSpPr>
        <p:spPr>
          <a:xfrm>
            <a:off x="7159752" y="457200"/>
            <a:ext cx="1984248" cy="1673352"/>
          </a:xfrm>
        </p:spPr>
        <p:txBody>
          <a:bodyPr/>
          <a:lstStyle/>
          <a:p>
            <a:r>
              <a:rPr lang="en-US" dirty="0" err="1" smtClean="0"/>
              <a:t>malp</a:t>
            </a:r>
            <a:r>
              <a:rPr lang="en-US" dirty="0" smtClean="0"/>
              <a:t> </a:t>
            </a:r>
            <a:r>
              <a:rPr lang="en-US" sz="1600" dirty="0" smtClean="0"/>
              <a:t>methodology</a:t>
            </a:r>
            <a:endParaRPr lang="en-US" dirty="0"/>
          </a:p>
        </p:txBody>
      </p:sp>
      <p:sp>
        <p:nvSpPr>
          <p:cNvPr id="5" name="Rectangle 4"/>
          <p:cNvSpPr/>
          <p:nvPr/>
        </p:nvSpPr>
        <p:spPr>
          <a:xfrm>
            <a:off x="1762299" y="6488668"/>
            <a:ext cx="5760720" cy="369332"/>
          </a:xfrm>
          <a:prstGeom prst="rect">
            <a:avLst/>
          </a:prstGeom>
        </p:spPr>
        <p:txBody>
          <a:bodyPr wrap="square">
            <a:spAutoFit/>
          </a:bodyPr>
          <a:lstStyle/>
          <a:p>
            <a:pPr algn="ctr"/>
            <a:r>
              <a:rPr lang="en-US" dirty="0" smtClean="0"/>
              <a:t>DeCapua &amp; Marshall, 2010</a:t>
            </a:r>
          </a:p>
        </p:txBody>
      </p:sp>
      <p:sp>
        <p:nvSpPr>
          <p:cNvPr id="8" name="Content Placeholder 7"/>
          <p:cNvSpPr>
            <a:spLocks noGrp="1"/>
          </p:cNvSpPr>
          <p:nvPr>
            <p:ph idx="1"/>
          </p:nvPr>
        </p:nvSpPr>
        <p:spPr>
          <a:xfrm>
            <a:off x="609600" y="304800"/>
            <a:ext cx="5867400" cy="6183868"/>
          </a:xfrm>
        </p:spPr>
        <p:txBody>
          <a:bodyPr>
            <a:normAutofit fontScale="85000" lnSpcReduction="20000"/>
          </a:bodyPr>
          <a:lstStyle/>
          <a:p>
            <a:pPr marL="560070" indent="-514350">
              <a:buAutoNum type="arabicPeriod"/>
            </a:pPr>
            <a:r>
              <a:rPr lang="en-US" dirty="0" smtClean="0"/>
              <a:t>How am I helping students develop and maintain interconnectedness?</a:t>
            </a:r>
          </a:p>
          <a:p>
            <a:pPr marL="560070" indent="-514350">
              <a:buAutoNum type="arabicPeriod"/>
            </a:pPr>
            <a:r>
              <a:rPr lang="en-US" dirty="0" smtClean="0">
                <a:solidFill>
                  <a:srgbClr val="AE4B24"/>
                </a:solidFill>
              </a:rPr>
              <a:t>How am I making this lesson immediately relevant to my students?</a:t>
            </a:r>
          </a:p>
          <a:p>
            <a:pPr marL="560070" indent="-514350">
              <a:buAutoNum type="arabicPeriod"/>
            </a:pPr>
            <a:r>
              <a:rPr lang="en-US" dirty="0" smtClean="0">
                <a:solidFill>
                  <a:srgbClr val="AE4B24"/>
                </a:solidFill>
              </a:rPr>
              <a:t>How am I scaffolding the written word through oral interaction?</a:t>
            </a:r>
          </a:p>
          <a:p>
            <a:pPr marL="560070" indent="-514350">
              <a:buAutoNum type="arabicPeriod"/>
            </a:pPr>
            <a:r>
              <a:rPr lang="en-US" dirty="0" smtClean="0"/>
              <a:t>How am I incorporating both group responsibility and individual accountability?</a:t>
            </a:r>
          </a:p>
          <a:p>
            <a:pPr marL="560070" indent="-514350">
              <a:buAutoNum type="arabicPeriod"/>
            </a:pPr>
            <a:r>
              <a:rPr lang="en-US" dirty="0" smtClean="0"/>
              <a:t>What new academic tasks am I introducing?</a:t>
            </a:r>
          </a:p>
          <a:p>
            <a:pPr marL="560070" indent="-514350">
              <a:buAutoNum type="arabicPeriod"/>
            </a:pPr>
            <a:r>
              <a:rPr lang="en-US" dirty="0" smtClean="0">
                <a:solidFill>
                  <a:srgbClr val="AE4B24"/>
                </a:solidFill>
              </a:rPr>
              <a:t>What am I dong to make the new tasks accessible to my students?</a:t>
            </a:r>
            <a:endParaRPr lang="en-US" dirty="0">
              <a:solidFill>
                <a:srgbClr val="AE4B24"/>
              </a:solidFill>
            </a:endParaRPr>
          </a:p>
        </p:txBody>
      </p:sp>
    </p:spTree>
    <p:extLst>
      <p:ext uri="{BB962C8B-B14F-4D97-AF65-F5344CB8AC3E}">
        <p14:creationId xmlns:p14="http://schemas.microsoft.com/office/powerpoint/2010/main" xmlns="" val="251517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31522"/>
            <a:ext cx="8407893" cy="4727643"/>
          </a:xfrm>
        </p:spPr>
        <p:txBody>
          <a:bodyPr>
            <a:normAutofit fontScale="92500"/>
          </a:bodyPr>
          <a:lstStyle/>
          <a:p>
            <a:pPr marL="788670" indent="-742950">
              <a:buAutoNum type="arabicPeriod"/>
            </a:pPr>
            <a:r>
              <a:rPr lang="en-US" sz="4400" dirty="0" smtClean="0"/>
              <a:t>Is it </a:t>
            </a:r>
            <a:r>
              <a:rPr lang="en-US" sz="4400" b="1" dirty="0" smtClean="0">
                <a:solidFill>
                  <a:srgbClr val="DD5D23"/>
                </a:solidFill>
              </a:rPr>
              <a:t>immediately relevant </a:t>
            </a:r>
            <a:r>
              <a:rPr lang="en-US" sz="4400" dirty="0" smtClean="0"/>
              <a:t>to SLIFE?</a:t>
            </a:r>
          </a:p>
          <a:p>
            <a:pPr marL="788670" indent="-742950">
              <a:buAutoNum type="arabicPeriod"/>
            </a:pPr>
            <a:r>
              <a:rPr lang="en-US" sz="4400" dirty="0" smtClean="0"/>
              <a:t>Is it </a:t>
            </a:r>
            <a:r>
              <a:rPr lang="en-US" sz="4400" b="1" dirty="0" smtClean="0">
                <a:solidFill>
                  <a:srgbClr val="DD5D23"/>
                </a:solidFill>
              </a:rPr>
              <a:t>practically accessible</a:t>
            </a:r>
            <a:r>
              <a:rPr lang="en-US" sz="4400" b="1" dirty="0" smtClean="0"/>
              <a:t> </a:t>
            </a:r>
            <a:r>
              <a:rPr lang="en-US" sz="4400" dirty="0" smtClean="0"/>
              <a:t>to SLIFE? </a:t>
            </a:r>
          </a:p>
          <a:p>
            <a:pPr marL="788670" indent="-742950">
              <a:buAutoNum type="arabicPeriod"/>
            </a:pPr>
            <a:r>
              <a:rPr lang="en-US" sz="4400" dirty="0" smtClean="0"/>
              <a:t>Identify what </a:t>
            </a:r>
            <a:r>
              <a:rPr lang="en-US" sz="4400" u="sng" dirty="0" smtClean="0"/>
              <a:t>picture prompts</a:t>
            </a:r>
            <a:r>
              <a:rPr lang="en-US" sz="4400" dirty="0" smtClean="0"/>
              <a:t> you would use and other </a:t>
            </a:r>
            <a:r>
              <a:rPr lang="en-US" sz="4400" u="sng" dirty="0" smtClean="0"/>
              <a:t>changes</a:t>
            </a:r>
            <a:r>
              <a:rPr lang="en-US" sz="4400" dirty="0" smtClean="0"/>
              <a:t> you would make.</a:t>
            </a:r>
          </a:p>
          <a:p>
            <a:pPr marL="788670" indent="-742950" algn="ctr">
              <a:buAutoNum type="arabicPeriod"/>
            </a:pPr>
            <a:endParaRPr lang="en-US" sz="4400" dirty="0" smtClean="0"/>
          </a:p>
          <a:p>
            <a:pPr marL="788670" indent="-742950" algn="ctr">
              <a:buNone/>
            </a:pPr>
            <a:endParaRPr lang="en-US" sz="4400" dirty="0" smtClean="0"/>
          </a:p>
        </p:txBody>
      </p:sp>
      <p:sp>
        <p:nvSpPr>
          <p:cNvPr id="2" name="Title 1"/>
          <p:cNvSpPr>
            <a:spLocks noGrp="1"/>
          </p:cNvSpPr>
          <p:nvPr>
            <p:ph type="title"/>
          </p:nvPr>
        </p:nvSpPr>
        <p:spPr>
          <a:solidFill>
            <a:srgbClr val="AE4B24"/>
          </a:solidFill>
        </p:spPr>
        <p:txBody>
          <a:bodyPr/>
          <a:lstStyle/>
          <a:p>
            <a:r>
              <a:rPr lang="en-US" dirty="0" smtClean="0"/>
              <a:t>Activity #3: MALP in practice </a:t>
            </a:r>
            <a:br>
              <a:rPr lang="en-US" dirty="0" smtClean="0"/>
            </a:br>
            <a:r>
              <a:rPr lang="en-US" dirty="0" smtClean="0"/>
              <a:t>Train Your Brain!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150000"/>
              </a:lnSpc>
            </a:pPr>
            <a:r>
              <a:rPr lang="en-US" dirty="0" smtClean="0">
                <a:latin typeface="Comic Sans MS" pitchFamily="66" charset="0"/>
              </a:rPr>
              <a:t>Comic-sans</a:t>
            </a:r>
            <a:r>
              <a:rPr lang="en-US" dirty="0" smtClean="0">
                <a:latin typeface="Century Gothic" pitchFamily="34" charset="0"/>
              </a:rPr>
              <a:t> or </a:t>
            </a:r>
            <a:r>
              <a:rPr lang="en-US" dirty="0" smtClean="0">
                <a:latin typeface="Century Gothic" pitchFamily="34" charset="0"/>
                <a:cs typeface="Times New Roman" pitchFamily="18" charset="0"/>
              </a:rPr>
              <a:t>Century Gothic</a:t>
            </a:r>
            <a:r>
              <a:rPr lang="en-US" dirty="0" smtClean="0">
                <a:latin typeface="Times New Roman" pitchFamily="18" charset="0"/>
                <a:cs typeface="Times New Roman" pitchFamily="18" charset="0"/>
              </a:rPr>
              <a:t> Fonts</a:t>
            </a:r>
          </a:p>
          <a:p>
            <a:pPr>
              <a:lnSpc>
                <a:spcPct val="150000"/>
              </a:lnSpc>
            </a:pPr>
            <a:r>
              <a:rPr lang="en-US" dirty="0" smtClean="0">
                <a:latin typeface="Berlin Sans FB Demi" pitchFamily="34" charset="0"/>
                <a:cs typeface="Times New Roman" pitchFamily="18" charset="0"/>
              </a:rPr>
              <a:t>Bold Print</a:t>
            </a:r>
          </a:p>
          <a:p>
            <a:pPr>
              <a:lnSpc>
                <a:spcPct val="150000"/>
              </a:lnSpc>
            </a:pPr>
            <a:r>
              <a:rPr lang="en-US" dirty="0" smtClean="0">
                <a:latin typeface="Times New Roman" pitchFamily="18" charset="0"/>
                <a:cs typeface="Times New Roman" pitchFamily="18" charset="0"/>
              </a:rPr>
              <a:t>20 Point Font</a:t>
            </a:r>
          </a:p>
          <a:p>
            <a:pPr>
              <a:lnSpc>
                <a:spcPct val="150000"/>
              </a:lnSpc>
            </a:pPr>
            <a:r>
              <a:rPr lang="en-US" dirty="0" smtClean="0">
                <a:latin typeface="Times New Roman" pitchFamily="18" charset="0"/>
                <a:cs typeface="Times New Roman" pitchFamily="18" charset="0"/>
              </a:rPr>
              <a:t>Extra Spacing</a:t>
            </a:r>
          </a:p>
          <a:p>
            <a:pPr>
              <a:lnSpc>
                <a:spcPct val="150000"/>
              </a:lnSpc>
            </a:pPr>
            <a:r>
              <a:rPr lang="en-US" dirty="0" smtClean="0">
                <a:latin typeface="Times New Roman" pitchFamily="18" charset="0"/>
                <a:cs typeface="Times New Roman" pitchFamily="18" charset="0"/>
              </a:rPr>
              <a:t>Number Sentences/Words</a:t>
            </a:r>
          </a:p>
          <a:p>
            <a:pPr>
              <a:lnSpc>
                <a:spcPct val="150000"/>
              </a:lnSpc>
            </a:pPr>
            <a:r>
              <a:rPr lang="en-US" dirty="0" smtClean="0">
                <a:latin typeface="Times New Roman" pitchFamily="18" charset="0"/>
                <a:cs typeface="Times New Roman" pitchFamily="18" charset="0"/>
              </a:rPr>
              <a:t>Photos Versus Drawings</a:t>
            </a:r>
            <a:endParaRPr lang="en-US" dirty="0">
              <a:latin typeface="Times New Roman" pitchFamily="18" charset="0"/>
              <a:cs typeface="Times New Roman" pitchFamily="18" charset="0"/>
            </a:endParaRPr>
          </a:p>
        </p:txBody>
      </p:sp>
      <p:sp>
        <p:nvSpPr>
          <p:cNvPr id="6" name="Text Placeholder 5"/>
          <p:cNvSpPr>
            <a:spLocks noGrp="1"/>
          </p:cNvSpPr>
          <p:nvPr>
            <p:ph type="body" sz="half" idx="2"/>
          </p:nvPr>
        </p:nvSpPr>
        <p:spPr/>
        <p:txBody>
          <a:bodyPr>
            <a:normAutofit/>
          </a:bodyPr>
          <a:lstStyle/>
          <a:p>
            <a:r>
              <a:rPr lang="en-US" sz="2000" dirty="0" smtClean="0"/>
              <a:t>Tips for SLIFE- friendly handouts</a:t>
            </a:r>
            <a:endParaRPr lang="en-US" sz="2000" dirty="0"/>
          </a:p>
        </p:txBody>
      </p:sp>
      <p:sp>
        <p:nvSpPr>
          <p:cNvPr id="4" name="Title 3"/>
          <p:cNvSpPr>
            <a:spLocks noGrp="1"/>
          </p:cNvSpPr>
          <p:nvPr>
            <p:ph type="title"/>
          </p:nvPr>
        </p:nvSpPr>
        <p:spPr/>
        <p:txBody>
          <a:bodyPr/>
          <a:lstStyle/>
          <a:p>
            <a:r>
              <a:rPr lang="en-US" sz="3600" dirty="0" smtClean="0"/>
              <a:t>MALP</a:t>
            </a:r>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email"/>
          <a:stretch>
            <a:fillRect/>
          </a:stretch>
        </p:blipFill>
        <p:spPr bwMode="auto">
          <a:xfrm>
            <a:off x="1114103" y="1660381"/>
            <a:ext cx="7188389" cy="4348533"/>
          </a:xfrm>
          <a:prstGeom prst="rect">
            <a:avLst/>
          </a:prstGeom>
          <a:noFill/>
          <a:ln w="9525">
            <a:noFill/>
            <a:miter lim="800000"/>
            <a:headEnd/>
            <a:tailEnd/>
          </a:ln>
        </p:spPr>
      </p:pic>
      <p:sp>
        <p:nvSpPr>
          <p:cNvPr id="10" name="Title 9"/>
          <p:cNvSpPr>
            <a:spLocks noGrp="1"/>
          </p:cNvSpPr>
          <p:nvPr>
            <p:ph type="title"/>
          </p:nvPr>
        </p:nvSpPr>
        <p:spPr/>
        <p:txBody>
          <a:bodyPr/>
          <a:lstStyle/>
          <a:p>
            <a:r>
              <a:rPr lang="en-US" dirty="0" smtClean="0"/>
              <a:t>Whole-part-whole </a:t>
            </a:r>
            <a:br>
              <a:rPr lang="en-US" dirty="0" smtClean="0"/>
            </a:br>
            <a:r>
              <a:rPr lang="en-US" dirty="0" smtClean="0"/>
              <a:t>method</a:t>
            </a:r>
            <a:endParaRPr lang="en-US" dirty="0"/>
          </a:p>
        </p:txBody>
      </p:sp>
      <p:sp>
        <p:nvSpPr>
          <p:cNvPr id="14" name="TextBox 13"/>
          <p:cNvSpPr txBox="1"/>
          <p:nvPr/>
        </p:nvSpPr>
        <p:spPr>
          <a:xfrm>
            <a:off x="2960914" y="6008914"/>
            <a:ext cx="3701142" cy="369332"/>
          </a:xfrm>
          <a:prstGeom prst="rect">
            <a:avLst/>
          </a:prstGeom>
          <a:noFill/>
        </p:spPr>
        <p:txBody>
          <a:bodyPr wrap="square" rtlCol="0">
            <a:spAutoFit/>
          </a:bodyPr>
          <a:lstStyle/>
          <a:p>
            <a:r>
              <a:rPr lang="en-US" dirty="0" smtClean="0"/>
              <a:t>(</a:t>
            </a:r>
            <a:r>
              <a:rPr lang="en-US" dirty="0" err="1" smtClean="0"/>
              <a:t>Trupke-Bastidas</a:t>
            </a:r>
            <a:r>
              <a:rPr lang="en-US" dirty="0" smtClean="0"/>
              <a:t>, 2007)</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r>
              <a:rPr lang="en-US" dirty="0" smtClean="0"/>
              <a:t>Lead With Oral into Literacy</a:t>
            </a:r>
            <a:endParaRPr lang="en-US" dirty="0"/>
          </a:p>
        </p:txBody>
      </p:sp>
      <p:pic>
        <p:nvPicPr>
          <p:cNvPr id="7" name="Picture 6"/>
          <p:cNvPicPr>
            <a:picLocks noChangeAspect="1"/>
          </p:cNvPicPr>
          <p:nvPr/>
        </p:nvPicPr>
        <p:blipFill>
          <a:blip r:embed="rId3" cstate="email"/>
          <a:stretch>
            <a:fillRect/>
          </a:stretch>
        </p:blipFill>
        <p:spPr>
          <a:xfrm>
            <a:off x="1290000" y="0"/>
            <a:ext cx="4822031" cy="6858000"/>
          </a:xfrm>
          <a:prstGeom prst="rect">
            <a:avLst/>
          </a:prstGeom>
        </p:spPr>
      </p:pic>
    </p:spTree>
    <p:extLst>
      <p:ext uri="{BB962C8B-B14F-4D97-AF65-F5344CB8AC3E}">
        <p14:creationId xmlns:p14="http://schemas.microsoft.com/office/powerpoint/2010/main" xmlns="" val="3664350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dirty="0" smtClean="0"/>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sp>
        <p:nvSpPr>
          <p:cNvPr id="7" name="Content Placeholder 1"/>
          <p:cNvSpPr txBox="1">
            <a:spLocks/>
          </p:cNvSpPr>
          <p:nvPr/>
        </p:nvSpPr>
        <p:spPr>
          <a:xfrm>
            <a:off x="222821" y="222844"/>
            <a:ext cx="6406579" cy="6087470"/>
          </a:xfrm>
          <a:prstGeom prst="rect">
            <a:avLst/>
          </a:prstGeom>
        </p:spPr>
        <p:txBody>
          <a:bodyPr vert="horz" lIns="91440" tIns="45720" rIns="91440" bIns="45720" rtlCol="0">
            <a:normAutofit fontScale="92500" lnSpcReduction="20000"/>
          </a:bodyPr>
          <a:lstStyle>
            <a:lvl1pPr marL="274320" indent="-228600" algn="l" defTabSz="914400" rtl="0" eaLnBrk="1" latinLnBrk="0" hangingPunct="1">
              <a:spcBef>
                <a:spcPct val="20000"/>
              </a:spcBef>
              <a:buClr>
                <a:schemeClr val="accent1"/>
              </a:buClr>
              <a:buFont typeface="Wingdings 2" pitchFamily="18" charset="2"/>
              <a:buChar char=""/>
              <a:defRPr sz="32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24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20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20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20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20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20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2000" kern="1200">
                <a:solidFill>
                  <a:schemeClr val="tx2"/>
                </a:solidFill>
                <a:latin typeface="+mn-lt"/>
                <a:ea typeface="+mn-ea"/>
                <a:cs typeface="+mn-cs"/>
              </a:defRPr>
            </a:lvl9pPr>
          </a:lstStyle>
          <a:p>
            <a:pPr>
              <a:buFont typeface="Wingdings 2" pitchFamily="18" charset="2"/>
              <a:buNone/>
            </a:pPr>
            <a:endParaRPr lang="en-US" smtClean="0"/>
          </a:p>
          <a:p>
            <a:pPr>
              <a:buFont typeface="Wingdings 2" pitchFamily="18" charset="2"/>
              <a:buNone/>
            </a:pPr>
            <a:r>
              <a:rPr lang="en-US" smtClean="0"/>
              <a:t>“Using objects and experiences from their world provides a stronger basis for literacy learning.” </a:t>
            </a:r>
          </a:p>
          <a:p>
            <a:pPr>
              <a:buFont typeface="Wingdings 2" pitchFamily="18" charset="2"/>
              <a:buNone/>
            </a:pPr>
            <a:r>
              <a:rPr lang="en-US" smtClean="0"/>
              <a:t>				</a:t>
            </a:r>
            <a:r>
              <a:rPr lang="en-US" sz="2400" smtClean="0"/>
              <a:t>(Reymer, 2008)</a:t>
            </a:r>
            <a:endParaRPr lang="en-US" smtClean="0"/>
          </a:p>
          <a:p>
            <a:endParaRPr lang="en-US" smtClean="0"/>
          </a:p>
          <a:p>
            <a:pPr>
              <a:buFont typeface="Wingdings 2" pitchFamily="18" charset="2"/>
              <a:buNone/>
            </a:pPr>
            <a:r>
              <a:rPr lang="en-US" smtClean="0"/>
              <a:t>“Learning should be contextualized and relevant and lessons should draw on actual experiences and concerns of learners.” </a:t>
            </a:r>
          </a:p>
          <a:p>
            <a:pPr>
              <a:buFont typeface="Wingdings 2" pitchFamily="18" charset="2"/>
              <a:buNone/>
            </a:pPr>
            <a:endParaRPr lang="en-US" smtClean="0"/>
          </a:p>
          <a:p>
            <a:pPr>
              <a:buFont typeface="Wingdings 2" pitchFamily="18" charset="2"/>
              <a:buNone/>
            </a:pPr>
            <a:r>
              <a:rPr lang="en-US" sz="2600" smtClean="0"/>
              <a:t>(Auerbach, 1992; Weinstein, 1999)</a:t>
            </a:r>
            <a:r>
              <a:rPr lang="en-US" sz="2400" smtClean="0"/>
              <a:t>		</a:t>
            </a:r>
            <a:endParaRPr lang="en-US" sz="2400" dirty="0"/>
          </a:p>
        </p:txBody>
      </p:sp>
    </p:spTree>
    <p:extLst>
      <p:ext uri="{BB962C8B-B14F-4D97-AF65-F5344CB8AC3E}">
        <p14:creationId xmlns:p14="http://schemas.microsoft.com/office/powerpoint/2010/main" xmlns="" val="87787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5867400" cy="5700713"/>
          </a:xfrm>
        </p:spPr>
        <p:txBody>
          <a:bodyPr>
            <a:normAutofit/>
          </a:bodyPr>
          <a:lstStyle/>
          <a:p>
            <a:pPr marL="560070" indent="-514350">
              <a:buAutoNum type="arabicPeriod"/>
            </a:pPr>
            <a:r>
              <a:rPr lang="en-US" dirty="0" smtClean="0"/>
              <a:t>Language Experience   Approach</a:t>
            </a:r>
          </a:p>
          <a:p>
            <a:pPr marL="560070" indent="-514350">
              <a:buFont typeface="Wingdings 2" pitchFamily="18" charset="2"/>
              <a:buAutoNum type="arabicPeriod"/>
            </a:pPr>
            <a:r>
              <a:rPr lang="en-US" dirty="0" smtClean="0"/>
              <a:t>Write about a photo/drawing</a:t>
            </a:r>
          </a:p>
          <a:p>
            <a:pPr marL="560070" indent="-514350">
              <a:buAutoNum type="arabicPeriod"/>
            </a:pPr>
            <a:r>
              <a:rPr lang="en-US" dirty="0" smtClean="0"/>
              <a:t>Picture Stories</a:t>
            </a:r>
          </a:p>
          <a:p>
            <a:pPr marL="560070" indent="-514350">
              <a:buAutoNum type="arabicPeriod"/>
            </a:pPr>
            <a:r>
              <a:rPr lang="en-US" dirty="0" smtClean="0"/>
              <a:t>Create text for a wordless picture book</a:t>
            </a:r>
          </a:p>
          <a:p>
            <a:pPr marL="560070" indent="-514350">
              <a:buAutoNum type="arabicPeriod"/>
            </a:pPr>
            <a:r>
              <a:rPr lang="en-US" dirty="0" smtClean="0"/>
              <a:t>Create a class photo book with captions</a:t>
            </a:r>
          </a:p>
          <a:p>
            <a:pPr marL="560070" indent="-514350">
              <a:buAutoNum type="arabicPeriod"/>
            </a:pPr>
            <a:r>
              <a:rPr lang="en-US" dirty="0" smtClean="0"/>
              <a:t>Make a class poster</a:t>
            </a:r>
          </a:p>
        </p:txBody>
      </p:sp>
      <p:sp>
        <p:nvSpPr>
          <p:cNvPr id="3" name="Text Placeholder 2"/>
          <p:cNvSpPr>
            <a:spLocks noGrp="1"/>
          </p:cNvSpPr>
          <p:nvPr>
            <p:ph type="body" sz="half" idx="2"/>
          </p:nvPr>
        </p:nvSpPr>
        <p:spPr/>
        <p:txBody>
          <a:bodyPr/>
          <a:lstStyle/>
          <a:p>
            <a:r>
              <a:rPr lang="en-US" sz="2000" dirty="0" smtClean="0"/>
              <a:t>Text Ideas</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spTree>
    <p:extLst>
      <p:ext uri="{BB962C8B-B14F-4D97-AF65-F5344CB8AC3E}">
        <p14:creationId xmlns:p14="http://schemas.microsoft.com/office/powerpoint/2010/main" xmlns="" val="877871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r>
              <a:rPr lang="en-US" dirty="0" smtClean="0"/>
              <a:t>Language Experience Approach</a:t>
            </a:r>
          </a:p>
        </p:txBody>
      </p:sp>
      <p:sp>
        <p:nvSpPr>
          <p:cNvPr id="3" name="Text Placeholder 2"/>
          <p:cNvSpPr>
            <a:spLocks noGrp="1"/>
          </p:cNvSpPr>
          <p:nvPr>
            <p:ph type="body" sz="half" idx="2"/>
          </p:nvPr>
        </p:nvSpPr>
        <p:spPr/>
        <p:txBody>
          <a:bodyPr/>
          <a:lstStyle/>
          <a:p>
            <a:r>
              <a:rPr lang="en-US" sz="2000" dirty="0" smtClean="0"/>
              <a:t>Text Ideas</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pic>
        <p:nvPicPr>
          <p:cNvPr id="1026" name="Picture 2"/>
          <p:cNvPicPr>
            <a:picLocks noChangeAspect="1" noChangeArrowheads="1"/>
          </p:cNvPicPr>
          <p:nvPr/>
        </p:nvPicPr>
        <p:blipFill>
          <a:blip r:embed="rId3" cstate="email"/>
          <a:srcRect/>
          <a:stretch>
            <a:fillRect/>
          </a:stretch>
        </p:blipFill>
        <p:spPr bwMode="auto">
          <a:xfrm>
            <a:off x="854703" y="2130552"/>
            <a:ext cx="5410200" cy="3152775"/>
          </a:xfrm>
          <a:prstGeom prst="rect">
            <a:avLst/>
          </a:prstGeom>
          <a:noFill/>
          <a:ln w="9525">
            <a:noFill/>
            <a:miter lim="800000"/>
            <a:headEnd/>
            <a:tailEnd/>
          </a:ln>
        </p:spPr>
      </p:pic>
    </p:spTree>
    <p:extLst>
      <p:ext uri="{BB962C8B-B14F-4D97-AF65-F5344CB8AC3E}">
        <p14:creationId xmlns:p14="http://schemas.microsoft.com/office/powerpoint/2010/main" xmlns="" val="877871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r>
              <a:rPr lang="en-US" dirty="0" smtClean="0"/>
              <a:t>Write About a Photo/Drawing</a:t>
            </a:r>
          </a:p>
          <a:p>
            <a:pPr>
              <a:buNone/>
            </a:pPr>
            <a:endParaRPr lang="en-US" dirty="0" smtClean="0"/>
          </a:p>
          <a:p>
            <a:pPr>
              <a:buNone/>
            </a:pPr>
            <a:endParaRPr lang="en-US" dirty="0" smtClean="0"/>
          </a:p>
        </p:txBody>
      </p:sp>
      <p:sp>
        <p:nvSpPr>
          <p:cNvPr id="3" name="Text Placeholder 2"/>
          <p:cNvSpPr>
            <a:spLocks noGrp="1"/>
          </p:cNvSpPr>
          <p:nvPr>
            <p:ph type="body" sz="half" idx="2"/>
          </p:nvPr>
        </p:nvSpPr>
        <p:spPr/>
        <p:txBody>
          <a:bodyPr/>
          <a:lstStyle/>
          <a:p>
            <a:r>
              <a:rPr lang="en-US" sz="2000" dirty="0" smtClean="0"/>
              <a:t>Text Ideas</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pic>
        <p:nvPicPr>
          <p:cNvPr id="5" name="Picture 4" descr="http://www.katapi.org.uk/images/Music/Instruments/EritreanBoxLyre.jpg"/>
          <p:cNvPicPr/>
          <p:nvPr/>
        </p:nvPicPr>
        <p:blipFill>
          <a:blip r:embed="rId3" cstate="email"/>
          <a:srcRect/>
          <a:stretch>
            <a:fillRect/>
          </a:stretch>
        </p:blipFill>
        <p:spPr bwMode="auto">
          <a:xfrm>
            <a:off x="937292" y="1378396"/>
            <a:ext cx="5233481" cy="4115696"/>
          </a:xfrm>
          <a:prstGeom prst="rect">
            <a:avLst/>
          </a:prstGeom>
          <a:noFill/>
          <a:ln w="9525">
            <a:noFill/>
            <a:miter lim="800000"/>
            <a:headEnd/>
            <a:tailEnd/>
          </a:ln>
        </p:spPr>
      </p:pic>
      <p:pic>
        <p:nvPicPr>
          <p:cNvPr id="6" name="Picture 5" descr="Madal"/>
          <p:cNvPicPr/>
          <p:nvPr/>
        </p:nvPicPr>
        <p:blipFill>
          <a:blip r:embed="rId4" cstate="email"/>
          <a:srcRect/>
          <a:stretch>
            <a:fillRect/>
          </a:stretch>
        </p:blipFill>
        <p:spPr bwMode="auto">
          <a:xfrm>
            <a:off x="6477000" y="2342330"/>
            <a:ext cx="2483796" cy="3151762"/>
          </a:xfrm>
          <a:prstGeom prst="rect">
            <a:avLst/>
          </a:prstGeom>
          <a:noFill/>
          <a:ln w="9525">
            <a:noFill/>
            <a:miter lim="800000"/>
            <a:headEnd/>
            <a:tailEnd/>
          </a:ln>
        </p:spPr>
      </p:pic>
      <p:pic>
        <p:nvPicPr>
          <p:cNvPr id="8" name="Picture 2"/>
          <p:cNvPicPr>
            <a:picLocks noChangeAspect="1" noChangeArrowheads="1"/>
          </p:cNvPicPr>
          <p:nvPr/>
        </p:nvPicPr>
        <p:blipFill>
          <a:blip r:embed="rId5" cstate="email"/>
          <a:srcRect/>
          <a:stretch>
            <a:fillRect/>
          </a:stretch>
        </p:blipFill>
        <p:spPr bwMode="auto">
          <a:xfrm>
            <a:off x="208522" y="5219700"/>
            <a:ext cx="7439025" cy="1638300"/>
          </a:xfrm>
          <a:prstGeom prst="rect">
            <a:avLst/>
          </a:prstGeom>
          <a:noFill/>
          <a:ln w="9525">
            <a:noFill/>
            <a:miter lim="800000"/>
            <a:headEnd/>
            <a:tailEnd/>
          </a:ln>
        </p:spPr>
      </p:pic>
    </p:spTree>
    <p:extLst>
      <p:ext uri="{BB962C8B-B14F-4D97-AF65-F5344CB8AC3E}">
        <p14:creationId xmlns:p14="http://schemas.microsoft.com/office/powerpoint/2010/main" xmlns="" val="877871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r>
              <a:rPr lang="en-US" dirty="0" smtClean="0"/>
              <a:t>Picture Stories</a:t>
            </a:r>
          </a:p>
        </p:txBody>
      </p:sp>
      <p:sp>
        <p:nvSpPr>
          <p:cNvPr id="3" name="Text Placeholder 2"/>
          <p:cNvSpPr>
            <a:spLocks noGrp="1"/>
          </p:cNvSpPr>
          <p:nvPr>
            <p:ph type="body" sz="half" idx="2"/>
          </p:nvPr>
        </p:nvSpPr>
        <p:spPr/>
        <p:txBody>
          <a:bodyPr/>
          <a:lstStyle/>
          <a:p>
            <a:r>
              <a:rPr lang="en-US" sz="2000" dirty="0" smtClean="0"/>
              <a:t>Text Ideas</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pic>
        <p:nvPicPr>
          <p:cNvPr id="2050" name="Picture 2"/>
          <p:cNvPicPr>
            <a:picLocks noChangeAspect="1" noChangeArrowheads="1"/>
          </p:cNvPicPr>
          <p:nvPr/>
        </p:nvPicPr>
        <p:blipFill>
          <a:blip r:embed="rId3" cstate="email"/>
          <a:srcRect/>
          <a:stretch>
            <a:fillRect/>
          </a:stretch>
        </p:blipFill>
        <p:spPr bwMode="auto">
          <a:xfrm>
            <a:off x="1010654" y="1155032"/>
            <a:ext cx="4773354" cy="5366083"/>
          </a:xfrm>
          <a:prstGeom prst="rect">
            <a:avLst/>
          </a:prstGeom>
          <a:noFill/>
          <a:ln w="9525">
            <a:noFill/>
            <a:miter lim="800000"/>
            <a:headEnd/>
            <a:tailEnd/>
          </a:ln>
        </p:spPr>
      </p:pic>
    </p:spTree>
    <p:extLst>
      <p:ext uri="{BB962C8B-B14F-4D97-AF65-F5344CB8AC3E}">
        <p14:creationId xmlns:p14="http://schemas.microsoft.com/office/powerpoint/2010/main" xmlns="" val="877871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LSSMain.JPG"/>
          <p:cNvPicPr>
            <a:picLocks noGrp="1" noChangeAspect="1"/>
          </p:cNvPicPr>
          <p:nvPr>
            <p:ph type="pic" idx="1"/>
          </p:nvPr>
        </p:nvPicPr>
        <p:blipFill>
          <a:blip r:embed="rId3" cstate="email"/>
          <a:srcRect/>
          <a:stretch>
            <a:fillRect/>
          </a:stretch>
        </p:blipFill>
        <p:spPr>
          <a:xfrm>
            <a:off x="531405" y="0"/>
            <a:ext cx="3791394" cy="3705226"/>
          </a:xfrm>
          <a:prstGeom prst="rect">
            <a:avLst/>
          </a:prstGeom>
          <a:ln>
            <a:noFill/>
          </a:ln>
          <a:effectLst>
            <a:softEdge rad="112500"/>
          </a:effectLst>
        </p:spPr>
      </p:pic>
      <p:sp>
        <p:nvSpPr>
          <p:cNvPr id="2" name="Content Placeholder 1"/>
          <p:cNvSpPr>
            <a:spLocks noGrp="1"/>
          </p:cNvSpPr>
          <p:nvPr>
            <p:ph type="body" sz="half" idx="2"/>
          </p:nvPr>
        </p:nvSpPr>
        <p:spPr/>
        <p:txBody>
          <a:bodyPr/>
          <a:lstStyle/>
          <a:p>
            <a:r>
              <a:rPr lang="en-US" dirty="0" smtClean="0"/>
              <a:t>Our Center</a:t>
            </a:r>
            <a:endParaRPr lang="en-US" dirty="0"/>
          </a:p>
        </p:txBody>
      </p:sp>
      <p:sp>
        <p:nvSpPr>
          <p:cNvPr id="3" name="Title 2"/>
          <p:cNvSpPr>
            <a:spLocks noGrp="1"/>
          </p:cNvSpPr>
          <p:nvPr>
            <p:ph type="title"/>
          </p:nvPr>
        </p:nvSpPr>
        <p:spPr>
          <a:xfrm>
            <a:off x="6993562" y="460248"/>
            <a:ext cx="2150438" cy="1673352"/>
          </a:xfrm>
        </p:spPr>
        <p:txBody>
          <a:bodyPr/>
          <a:lstStyle/>
          <a:p>
            <a:r>
              <a:rPr lang="en-US" dirty="0" smtClean="0"/>
              <a:t>Backgrounds</a:t>
            </a:r>
            <a:endParaRPr lang="en-US" dirty="0"/>
          </a:p>
        </p:txBody>
      </p:sp>
      <p:pic>
        <p:nvPicPr>
          <p:cNvPr id="1026" name="Picture 2" descr="S:\Refugee\Department\Volunteer Forms\For Deb\SDSU 014.jpg"/>
          <p:cNvPicPr>
            <a:picLocks noChangeAspect="1" noChangeArrowheads="1"/>
          </p:cNvPicPr>
          <p:nvPr/>
        </p:nvPicPr>
        <p:blipFill>
          <a:blip r:embed="rId4" cstate="email"/>
          <a:srcRect/>
          <a:stretch>
            <a:fillRect/>
          </a:stretch>
        </p:blipFill>
        <p:spPr bwMode="auto">
          <a:xfrm>
            <a:off x="4322799" y="2642884"/>
            <a:ext cx="4362450" cy="3271838"/>
          </a:xfrm>
          <a:prstGeom prst="rect">
            <a:avLst/>
          </a:prstGeom>
          <a:ln>
            <a:noFill/>
          </a:ln>
          <a:effectLst>
            <a:softEdge rad="112500"/>
          </a:effectLst>
        </p:spPr>
      </p:pic>
      <p:pic>
        <p:nvPicPr>
          <p:cNvPr id="1027" name="Picture 3" descr="S:\Refugee\Department\Education Documents\Pictures\2013\Oral 2 Students.JPG"/>
          <p:cNvPicPr>
            <a:picLocks noChangeAspect="1" noChangeArrowheads="1"/>
          </p:cNvPicPr>
          <p:nvPr/>
        </p:nvPicPr>
        <p:blipFill>
          <a:blip r:embed="rId5" cstate="email"/>
          <a:srcRect/>
          <a:stretch>
            <a:fillRect/>
          </a:stretch>
        </p:blipFill>
        <p:spPr bwMode="auto">
          <a:xfrm>
            <a:off x="198474" y="3876675"/>
            <a:ext cx="4124325" cy="2749550"/>
          </a:xfrm>
          <a:prstGeom prst="rect">
            <a:avLst/>
          </a:prstGeom>
          <a:ln>
            <a:noFill/>
          </a:ln>
          <a:effectLst>
            <a:softEdge rad="112500"/>
          </a:effectLst>
        </p:spPr>
      </p:pic>
    </p:spTree>
    <p:extLst>
      <p:ext uri="{BB962C8B-B14F-4D97-AF65-F5344CB8AC3E}">
        <p14:creationId xmlns:p14="http://schemas.microsoft.com/office/powerpoint/2010/main" xmlns="" val="4288202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sz="2000" dirty="0" smtClean="0"/>
              <a:t>How to Generate a Simple Text from Learners Using Questions</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pic>
        <p:nvPicPr>
          <p:cNvPr id="6" name="Content Placeholder 5" descr="slide32.jpg"/>
          <p:cNvPicPr>
            <a:picLocks noGrp="1" noChangeAspect="1"/>
          </p:cNvPicPr>
          <p:nvPr>
            <p:ph idx="1"/>
          </p:nvPr>
        </p:nvPicPr>
        <p:blipFill>
          <a:blip r:embed="rId3" cstate="email">
            <a:extLst>
              <a:ext uri="{28A0092B-C50C-407E-A947-70E740481C1C}">
                <a14:useLocalDpi xmlns:a14="http://schemas.microsoft.com/office/drawing/2010/main" xmlns="" val="0"/>
              </a:ext>
            </a:extLst>
          </a:blip>
          <a:srcRect/>
          <a:stretch>
            <a:fillRect/>
          </a:stretch>
        </p:blipFill>
        <p:spPr>
          <a:xfrm>
            <a:off x="0" y="-13389"/>
            <a:ext cx="4233591" cy="3948584"/>
          </a:xfrm>
        </p:spPr>
      </p:pic>
      <p:pic>
        <p:nvPicPr>
          <p:cNvPr id="2" name="Picture 2"/>
          <p:cNvPicPr>
            <a:picLocks noChangeAspect="1" noChangeArrowheads="1"/>
          </p:cNvPicPr>
          <p:nvPr/>
        </p:nvPicPr>
        <p:blipFill>
          <a:blip r:embed="rId4" cstate="email"/>
          <a:srcRect/>
          <a:stretch>
            <a:fillRect/>
          </a:stretch>
        </p:blipFill>
        <p:spPr bwMode="auto">
          <a:xfrm>
            <a:off x="4044410" y="2460171"/>
            <a:ext cx="3115342" cy="4397829"/>
          </a:xfrm>
          <a:prstGeom prst="rect">
            <a:avLst/>
          </a:prstGeom>
          <a:noFill/>
          <a:ln w="9525">
            <a:noFill/>
            <a:miter lim="800000"/>
            <a:headEnd/>
            <a:tailEnd/>
          </a:ln>
        </p:spPr>
      </p:pic>
    </p:spTree>
    <p:extLst>
      <p:ext uri="{BB962C8B-B14F-4D97-AF65-F5344CB8AC3E}">
        <p14:creationId xmlns:p14="http://schemas.microsoft.com/office/powerpoint/2010/main" xmlns="" val="877871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sz="2000" dirty="0" smtClean="0"/>
              <a:t>How to Generate a Simple Text from Learners Using Questions</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pic>
        <p:nvPicPr>
          <p:cNvPr id="1026" name="Picture 2"/>
          <p:cNvPicPr>
            <a:picLocks noGrp="1" noChangeAspect="1" noChangeArrowheads="1"/>
          </p:cNvPicPr>
          <p:nvPr>
            <p:ph idx="1"/>
          </p:nvPr>
        </p:nvPicPr>
        <p:blipFill>
          <a:blip r:embed="rId3" cstate="email"/>
          <a:srcRect/>
          <a:stretch>
            <a:fillRect/>
          </a:stretch>
        </p:blipFill>
        <p:spPr bwMode="auto">
          <a:xfrm>
            <a:off x="1420238" y="0"/>
            <a:ext cx="4640482" cy="6548354"/>
          </a:xfrm>
          <a:prstGeom prst="rect">
            <a:avLst/>
          </a:prstGeom>
          <a:noFill/>
          <a:ln w="9525">
            <a:noFill/>
            <a:miter lim="800000"/>
            <a:headEnd/>
            <a:tailEnd/>
          </a:ln>
        </p:spPr>
      </p:pic>
    </p:spTree>
    <p:extLst>
      <p:ext uri="{BB962C8B-B14F-4D97-AF65-F5344CB8AC3E}">
        <p14:creationId xmlns:p14="http://schemas.microsoft.com/office/powerpoint/2010/main" xmlns="" val="877871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dirty="0" smtClean="0"/>
              <a:t> </a:t>
            </a:r>
          </a:p>
          <a:p>
            <a:pPr>
              <a:buNone/>
            </a:pPr>
            <a:endParaRPr lang="en-US" dirty="0"/>
          </a:p>
        </p:txBody>
      </p:sp>
      <p:sp>
        <p:nvSpPr>
          <p:cNvPr id="3" name="Text Placeholder 2"/>
          <p:cNvSpPr>
            <a:spLocks noGrp="1"/>
          </p:cNvSpPr>
          <p:nvPr>
            <p:ph type="body" sz="half" idx="2"/>
          </p:nvPr>
        </p:nvSpPr>
        <p:spPr/>
        <p:txBody>
          <a:bodyPr/>
          <a:lstStyle/>
          <a:p>
            <a:r>
              <a:rPr lang="en-US" sz="2000" dirty="0" smtClean="0"/>
              <a:t>Examples: The Market Level B</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pic>
        <p:nvPicPr>
          <p:cNvPr id="5" name="Picture 2"/>
          <p:cNvPicPr>
            <a:picLocks noChangeAspect="1" noChangeArrowheads="1"/>
          </p:cNvPicPr>
          <p:nvPr/>
        </p:nvPicPr>
        <p:blipFill>
          <a:blip r:embed="rId3" cstate="email"/>
          <a:srcRect/>
          <a:stretch>
            <a:fillRect/>
          </a:stretch>
        </p:blipFill>
        <p:spPr bwMode="auto">
          <a:xfrm>
            <a:off x="805804" y="-13010"/>
            <a:ext cx="5210352" cy="6871010"/>
          </a:xfrm>
          <a:prstGeom prst="rect">
            <a:avLst/>
          </a:prstGeom>
          <a:noFill/>
          <a:ln w="9525">
            <a:noFill/>
            <a:miter lim="800000"/>
            <a:headEnd/>
            <a:tailEnd/>
          </a:ln>
        </p:spPr>
      </p:pic>
    </p:spTree>
    <p:extLst>
      <p:ext uri="{BB962C8B-B14F-4D97-AF65-F5344CB8AC3E}">
        <p14:creationId xmlns:p14="http://schemas.microsoft.com/office/powerpoint/2010/main" xmlns="" val="87787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sz="2000" dirty="0" smtClean="0"/>
              <a:t>Examples: The Market Level A</a:t>
            </a:r>
          </a:p>
          <a:p>
            <a:endParaRPr lang="en-US" dirty="0"/>
          </a:p>
          <a:p>
            <a:endParaRPr lang="en-US" dirty="0" smtClean="0"/>
          </a:p>
          <a:p>
            <a:endParaRPr lang="en-US" dirty="0"/>
          </a:p>
          <a:p>
            <a:endParaRPr lang="en-US" dirty="0" smtClean="0"/>
          </a:p>
        </p:txBody>
      </p:sp>
      <p:sp>
        <p:nvSpPr>
          <p:cNvPr id="4" name="Title 3"/>
          <p:cNvSpPr>
            <a:spLocks noGrp="1"/>
          </p:cNvSpPr>
          <p:nvPr>
            <p:ph type="title"/>
          </p:nvPr>
        </p:nvSpPr>
        <p:spPr>
          <a:xfrm>
            <a:off x="7159752" y="457200"/>
            <a:ext cx="1984248" cy="1673352"/>
          </a:xfrm>
        </p:spPr>
        <p:txBody>
          <a:bodyPr/>
          <a:lstStyle/>
          <a:p>
            <a:r>
              <a:rPr lang="en-US" dirty="0" smtClean="0"/>
              <a:t>Learner-Generated Texts</a:t>
            </a:r>
            <a:endParaRPr lang="en-US" dirty="0"/>
          </a:p>
        </p:txBody>
      </p:sp>
      <p:pic>
        <p:nvPicPr>
          <p:cNvPr id="6" name="Picture 2"/>
          <p:cNvPicPr>
            <a:picLocks noChangeAspect="1" noChangeArrowheads="1"/>
          </p:cNvPicPr>
          <p:nvPr/>
        </p:nvPicPr>
        <p:blipFill>
          <a:blip r:embed="rId3" cstate="email"/>
          <a:srcRect/>
          <a:stretch>
            <a:fillRect/>
          </a:stretch>
        </p:blipFill>
        <p:spPr bwMode="auto">
          <a:xfrm>
            <a:off x="1058992" y="-15306"/>
            <a:ext cx="4845754" cy="6873306"/>
          </a:xfrm>
          <a:prstGeom prst="rect">
            <a:avLst/>
          </a:prstGeom>
          <a:noFill/>
          <a:ln w="9525">
            <a:noFill/>
            <a:miter lim="800000"/>
            <a:headEnd/>
            <a:tailEnd/>
          </a:ln>
        </p:spPr>
      </p:pic>
    </p:spTree>
    <p:extLst>
      <p:ext uri="{BB962C8B-B14F-4D97-AF65-F5344CB8AC3E}">
        <p14:creationId xmlns:p14="http://schemas.microsoft.com/office/powerpoint/2010/main" xmlns="" val="877871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502920" indent="-457200">
              <a:buAutoNum type="arabicPeriod"/>
            </a:pPr>
            <a:r>
              <a:rPr lang="en-US" sz="3200" dirty="0" smtClean="0"/>
              <a:t>How have you used learner-generated texts?</a:t>
            </a:r>
          </a:p>
          <a:p>
            <a:pPr marL="502920" indent="-457200">
              <a:buAutoNum type="arabicPeriod"/>
            </a:pPr>
            <a:endParaRPr lang="en-US" sz="3200" dirty="0" smtClean="0"/>
          </a:p>
          <a:p>
            <a:pPr marL="502920" indent="-457200">
              <a:buAutoNum type="arabicPeriod"/>
            </a:pPr>
            <a:r>
              <a:rPr lang="en-US" sz="3200" dirty="0" smtClean="0"/>
              <a:t>What are some themes/topics of interest and importance to your learners that you could use to elicit learner-generated texts?</a:t>
            </a:r>
            <a:endParaRPr lang="en-US" sz="3200" dirty="0"/>
          </a:p>
        </p:txBody>
      </p:sp>
      <p:sp>
        <p:nvSpPr>
          <p:cNvPr id="5" name="Title 4"/>
          <p:cNvSpPr>
            <a:spLocks noGrp="1"/>
          </p:cNvSpPr>
          <p:nvPr>
            <p:ph type="title"/>
          </p:nvPr>
        </p:nvSpPr>
        <p:spPr>
          <a:solidFill>
            <a:srgbClr val="AE4B24"/>
          </a:solidFill>
        </p:spPr>
        <p:txBody>
          <a:bodyPr/>
          <a:lstStyle/>
          <a:p>
            <a:r>
              <a:rPr lang="en-US" dirty="0" smtClean="0"/>
              <a:t>Activity #4: Reflect on Learner-generated text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endParaRPr lang="en-US" sz="3600" dirty="0" smtClean="0"/>
          </a:p>
          <a:p>
            <a:pPr>
              <a:lnSpc>
                <a:spcPct val="150000"/>
              </a:lnSpc>
            </a:pPr>
            <a:r>
              <a:rPr lang="en-US" sz="3600" dirty="0" smtClean="0"/>
              <a:t>Phonemic Awareness</a:t>
            </a:r>
          </a:p>
          <a:p>
            <a:pPr>
              <a:lnSpc>
                <a:spcPct val="150000"/>
              </a:lnSpc>
            </a:pPr>
            <a:r>
              <a:rPr lang="en-US" sz="3600" dirty="0" smtClean="0"/>
              <a:t>Phonics</a:t>
            </a:r>
          </a:p>
          <a:p>
            <a:pPr>
              <a:lnSpc>
                <a:spcPct val="150000"/>
              </a:lnSpc>
            </a:pPr>
            <a:r>
              <a:rPr lang="en-US" sz="3600" dirty="0" smtClean="0"/>
              <a:t>Word Recognition</a:t>
            </a:r>
          </a:p>
          <a:p>
            <a:pPr>
              <a:lnSpc>
                <a:spcPct val="150000"/>
              </a:lnSpc>
            </a:pPr>
            <a:r>
              <a:rPr lang="en-US" sz="3600" dirty="0" smtClean="0"/>
              <a:t>Sequencing</a:t>
            </a:r>
          </a:p>
          <a:p>
            <a:pPr>
              <a:lnSpc>
                <a:spcPct val="150000"/>
              </a:lnSpc>
            </a:pPr>
            <a:endParaRPr lang="en-US" sz="3600" dirty="0" smtClean="0"/>
          </a:p>
        </p:txBody>
      </p:sp>
      <p:sp>
        <p:nvSpPr>
          <p:cNvPr id="3" name="Text Placeholder 2"/>
          <p:cNvSpPr>
            <a:spLocks noGrp="1"/>
          </p:cNvSpPr>
          <p:nvPr>
            <p:ph type="body" sz="half" idx="2"/>
          </p:nvPr>
        </p:nvSpPr>
        <p:spPr/>
        <p:txBody>
          <a:bodyPr/>
          <a:lstStyle/>
          <a:p>
            <a:endParaRPr lang="en-US" dirty="0" smtClean="0"/>
          </a:p>
          <a:p>
            <a:r>
              <a:rPr lang="en-US" dirty="0" smtClean="0"/>
              <a:t> </a:t>
            </a:r>
          </a:p>
          <a:p>
            <a:endParaRPr lang="en-US" dirty="0"/>
          </a:p>
        </p:txBody>
      </p:sp>
      <p:sp>
        <p:nvSpPr>
          <p:cNvPr id="4" name="Title 3"/>
          <p:cNvSpPr>
            <a:spLocks noGrp="1"/>
          </p:cNvSpPr>
          <p:nvPr>
            <p:ph type="title"/>
          </p:nvPr>
        </p:nvSpPr>
        <p:spPr>
          <a:xfrm>
            <a:off x="7159752" y="468714"/>
            <a:ext cx="1984248" cy="1673352"/>
          </a:xfrm>
        </p:spPr>
        <p:txBody>
          <a:bodyPr/>
          <a:lstStyle/>
          <a:p>
            <a:r>
              <a:rPr lang="en-US" dirty="0" smtClean="0"/>
              <a:t/>
            </a:r>
            <a:br>
              <a:rPr lang="en-US" dirty="0" smtClean="0"/>
            </a:br>
            <a:r>
              <a:rPr lang="en-US" dirty="0" smtClean="0"/>
              <a:t>Parts Work:</a:t>
            </a:r>
            <a:br>
              <a:rPr lang="en-US" dirty="0" smtClean="0"/>
            </a:br>
            <a:r>
              <a:rPr lang="en-US" dirty="0" smtClean="0"/>
              <a:t>literacy skills</a:t>
            </a:r>
            <a:endParaRPr lang="en-US" dirty="0"/>
          </a:p>
        </p:txBody>
      </p:sp>
    </p:spTree>
    <p:extLst>
      <p:ext uri="{BB962C8B-B14F-4D97-AF65-F5344CB8AC3E}">
        <p14:creationId xmlns:p14="http://schemas.microsoft.com/office/powerpoint/2010/main" xmlns="" val="602335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pPr marL="502920" indent="-457200" algn="ctr">
              <a:buNone/>
            </a:pPr>
            <a:endParaRPr lang="en-US" sz="3200" dirty="0" smtClean="0"/>
          </a:p>
          <a:p>
            <a:pPr marL="502920" indent="-457200">
              <a:buAutoNum type="arabicPeriod"/>
            </a:pPr>
            <a:r>
              <a:rPr lang="en-US" sz="3200" dirty="0" smtClean="0"/>
              <a:t>Comprehension</a:t>
            </a:r>
          </a:p>
          <a:p>
            <a:pPr marL="502920" indent="-457200">
              <a:buAutoNum type="arabicPeriod"/>
            </a:pPr>
            <a:r>
              <a:rPr lang="en-US" sz="3200" dirty="0" smtClean="0"/>
              <a:t>Phonological Awareness</a:t>
            </a:r>
          </a:p>
          <a:p>
            <a:pPr marL="502920" indent="-457200">
              <a:buAutoNum type="arabicPeriod"/>
            </a:pPr>
            <a:r>
              <a:rPr lang="en-US" sz="3200" dirty="0" smtClean="0"/>
              <a:t>Phonemic Awareness</a:t>
            </a:r>
          </a:p>
          <a:p>
            <a:pPr marL="502920" indent="-457200">
              <a:buAutoNum type="arabicPeriod"/>
            </a:pPr>
            <a:r>
              <a:rPr lang="en-US" sz="3200" dirty="0" smtClean="0"/>
              <a:t>Phonics</a:t>
            </a:r>
          </a:p>
          <a:p>
            <a:pPr marL="502920" indent="-457200">
              <a:buAutoNum type="arabicPeriod"/>
            </a:pPr>
            <a:r>
              <a:rPr lang="en-US" sz="3200" dirty="0" smtClean="0"/>
              <a:t>Concept of Word</a:t>
            </a:r>
          </a:p>
          <a:p>
            <a:pPr marL="502920" indent="-457200">
              <a:buAutoNum type="arabicPeriod"/>
            </a:pPr>
            <a:r>
              <a:rPr lang="en-US" sz="3200" dirty="0" smtClean="0"/>
              <a:t>Concept of Print</a:t>
            </a:r>
          </a:p>
          <a:p>
            <a:pPr marL="502920" indent="-457200">
              <a:buAutoNum type="arabicPeriod"/>
            </a:pPr>
            <a:r>
              <a:rPr lang="en-US" sz="3200" dirty="0" smtClean="0"/>
              <a:t>Letter/Sound Relationship</a:t>
            </a:r>
          </a:p>
        </p:txBody>
      </p:sp>
      <p:sp>
        <p:nvSpPr>
          <p:cNvPr id="5" name="Title 4"/>
          <p:cNvSpPr>
            <a:spLocks noGrp="1"/>
          </p:cNvSpPr>
          <p:nvPr>
            <p:ph type="title"/>
          </p:nvPr>
        </p:nvSpPr>
        <p:spPr>
          <a:solidFill>
            <a:srgbClr val="AE4B24"/>
          </a:solidFill>
        </p:spPr>
        <p:txBody>
          <a:bodyPr/>
          <a:lstStyle/>
          <a:p>
            <a:r>
              <a:rPr lang="en-US" dirty="0" smtClean="0"/>
              <a:t>Activity #6: Emergent reading skills quiz</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r>
              <a:rPr lang="en-US" dirty="0" smtClean="0"/>
              <a:t>Where’s the Sound?</a:t>
            </a:r>
          </a:p>
          <a:p>
            <a:r>
              <a:rPr lang="en-US" dirty="0" smtClean="0"/>
              <a:t>What is the 1</a:t>
            </a:r>
            <a:r>
              <a:rPr lang="en-US" baseline="30000" dirty="0" smtClean="0"/>
              <a:t>st</a:t>
            </a:r>
            <a:r>
              <a:rPr lang="en-US" dirty="0" smtClean="0"/>
              <a:t>/Middle/Last Sound?</a:t>
            </a:r>
          </a:p>
          <a:p>
            <a:r>
              <a:rPr lang="en-US" dirty="0" smtClean="0"/>
              <a:t>Blend the Word</a:t>
            </a:r>
          </a:p>
          <a:p>
            <a:r>
              <a:rPr lang="en-US" dirty="0" smtClean="0"/>
              <a:t>Rhyming Words</a:t>
            </a:r>
          </a:p>
          <a:p>
            <a:r>
              <a:rPr lang="en-US" dirty="0" smtClean="0"/>
              <a:t>Letter Substitutions</a:t>
            </a:r>
          </a:p>
          <a:p>
            <a:r>
              <a:rPr lang="en-US" dirty="0" smtClean="0"/>
              <a:t>How Many Parts? (Syllable Identification)</a:t>
            </a:r>
          </a:p>
          <a:p>
            <a:pPr>
              <a:buNone/>
            </a:pPr>
            <a:endParaRPr lang="en-US" dirty="0" smtClean="0"/>
          </a:p>
          <a:p>
            <a:endParaRPr lang="en-US" dirty="0" smtClean="0"/>
          </a:p>
        </p:txBody>
      </p:sp>
      <p:sp>
        <p:nvSpPr>
          <p:cNvPr id="3" name="Text Placeholder 2"/>
          <p:cNvSpPr>
            <a:spLocks noGrp="1"/>
          </p:cNvSpPr>
          <p:nvPr>
            <p:ph type="body" sz="half" idx="2"/>
          </p:nvPr>
        </p:nvSpPr>
        <p:spPr/>
        <p:txBody>
          <a:bodyPr/>
          <a:lstStyle/>
          <a:p>
            <a:endParaRPr lang="en-US" sz="1800" dirty="0" smtClean="0"/>
          </a:p>
          <a:p>
            <a:r>
              <a:rPr lang="en-US" sz="1800" dirty="0" smtClean="0"/>
              <a:t>Phonemic Awareness</a:t>
            </a:r>
          </a:p>
          <a:p>
            <a:r>
              <a:rPr lang="en-US" sz="1800" dirty="0" smtClean="0"/>
              <a:t>Activities</a:t>
            </a:r>
          </a:p>
          <a:p>
            <a:endParaRPr lang="en-US" dirty="0"/>
          </a:p>
        </p:txBody>
      </p:sp>
      <p:sp>
        <p:nvSpPr>
          <p:cNvPr id="4" name="Title 3"/>
          <p:cNvSpPr>
            <a:spLocks noGrp="1"/>
          </p:cNvSpPr>
          <p:nvPr>
            <p:ph type="title"/>
          </p:nvPr>
        </p:nvSpPr>
        <p:spPr>
          <a:xfrm>
            <a:off x="7159752" y="457200"/>
            <a:ext cx="1984248" cy="1673352"/>
          </a:xfrm>
        </p:spPr>
        <p:txBody>
          <a:bodyPr/>
          <a:lstStyle/>
          <a:p>
            <a:r>
              <a:rPr lang="en-US" dirty="0" smtClean="0"/>
              <a:t/>
            </a:r>
            <a:br>
              <a:rPr lang="en-US" dirty="0" smtClean="0"/>
            </a:br>
            <a:r>
              <a:rPr lang="en-US" dirty="0" smtClean="0"/>
              <a:t>Parts Work:</a:t>
            </a:r>
            <a:br>
              <a:rPr lang="en-US" dirty="0" smtClean="0"/>
            </a:br>
            <a:r>
              <a:rPr lang="en-US" dirty="0" smtClean="0"/>
              <a:t>literacy skills</a:t>
            </a:r>
            <a:endParaRPr lang="en-US" dirty="0"/>
          </a:p>
        </p:txBody>
      </p:sp>
    </p:spTree>
    <p:extLst>
      <p:ext uri="{BB962C8B-B14F-4D97-AF65-F5344CB8AC3E}">
        <p14:creationId xmlns:p14="http://schemas.microsoft.com/office/powerpoint/2010/main" xmlns="" val="602335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a:buNone/>
            </a:pPr>
            <a:endParaRPr lang="en-US" dirty="0" smtClean="0"/>
          </a:p>
        </p:txBody>
      </p:sp>
      <p:sp>
        <p:nvSpPr>
          <p:cNvPr id="3" name="Text Placeholder 2"/>
          <p:cNvSpPr>
            <a:spLocks noGrp="1"/>
          </p:cNvSpPr>
          <p:nvPr>
            <p:ph type="body" sz="half" idx="2"/>
          </p:nvPr>
        </p:nvSpPr>
        <p:spPr>
          <a:xfrm>
            <a:off x="7159752" y="1789889"/>
            <a:ext cx="1673352" cy="4368023"/>
          </a:xfrm>
        </p:spPr>
        <p:txBody>
          <a:bodyPr/>
          <a:lstStyle/>
          <a:p>
            <a:endParaRPr lang="en-US" dirty="0" smtClean="0"/>
          </a:p>
          <a:p>
            <a:r>
              <a:rPr lang="en-US" sz="1600" dirty="0" smtClean="0"/>
              <a:t>Word Sort</a:t>
            </a:r>
          </a:p>
          <a:p>
            <a:r>
              <a:rPr lang="en-US" sz="1600" dirty="0" smtClean="0"/>
              <a:t>Missing Letter Fill-In</a:t>
            </a:r>
          </a:p>
          <a:p>
            <a:r>
              <a:rPr lang="en-US" sz="1600" dirty="0" smtClean="0"/>
              <a:t>Simplified Dictation</a:t>
            </a:r>
          </a:p>
          <a:p>
            <a:r>
              <a:rPr lang="en-US" sz="1600" dirty="0" smtClean="0"/>
              <a:t>Word Families</a:t>
            </a:r>
          </a:p>
          <a:p>
            <a:r>
              <a:rPr lang="en-US" sz="1600" dirty="0" smtClean="0"/>
              <a:t>“Slow Reading”</a:t>
            </a:r>
          </a:p>
          <a:p>
            <a:endParaRPr lang="en-US" dirty="0" smtClean="0"/>
          </a:p>
          <a:p>
            <a:endParaRPr lang="en-US" dirty="0"/>
          </a:p>
        </p:txBody>
      </p:sp>
      <p:sp>
        <p:nvSpPr>
          <p:cNvPr id="4" name="Title 3"/>
          <p:cNvSpPr>
            <a:spLocks noGrp="1"/>
          </p:cNvSpPr>
          <p:nvPr>
            <p:ph type="title"/>
          </p:nvPr>
        </p:nvSpPr>
        <p:spPr>
          <a:xfrm>
            <a:off x="7159752" y="457200"/>
            <a:ext cx="1984248" cy="1673352"/>
          </a:xfrm>
        </p:spPr>
        <p:txBody>
          <a:bodyPr/>
          <a:lstStyle/>
          <a:p>
            <a:r>
              <a:rPr lang="en-US" dirty="0" smtClean="0"/>
              <a:t/>
            </a:r>
            <a:br>
              <a:rPr lang="en-US" dirty="0" smtClean="0"/>
            </a:br>
            <a:r>
              <a:rPr lang="en-US" dirty="0" smtClean="0"/>
              <a:t>Parts Work:</a:t>
            </a:r>
            <a:br>
              <a:rPr lang="en-US" dirty="0" smtClean="0"/>
            </a:br>
            <a:r>
              <a:rPr lang="en-US" dirty="0" smtClean="0"/>
              <a:t>Phonics</a:t>
            </a:r>
            <a:br>
              <a:rPr lang="en-US" dirty="0" smtClean="0"/>
            </a:br>
            <a:endParaRPr lang="en-US" dirty="0"/>
          </a:p>
        </p:txBody>
      </p:sp>
      <p:pic>
        <p:nvPicPr>
          <p:cNvPr id="2051" name="Picture 3"/>
          <p:cNvPicPr>
            <a:picLocks noChangeAspect="1" noChangeArrowheads="1"/>
          </p:cNvPicPr>
          <p:nvPr/>
        </p:nvPicPr>
        <p:blipFill>
          <a:blip r:embed="rId3" cstate="email"/>
          <a:srcRect/>
          <a:stretch>
            <a:fillRect/>
          </a:stretch>
        </p:blipFill>
        <p:spPr bwMode="auto">
          <a:xfrm>
            <a:off x="1756187" y="279436"/>
            <a:ext cx="4081712" cy="6578564"/>
          </a:xfrm>
          <a:prstGeom prst="rect">
            <a:avLst/>
          </a:prstGeom>
          <a:noFill/>
          <a:ln w="9525">
            <a:noFill/>
            <a:miter lim="800000"/>
            <a:headEnd/>
            <a:tailEnd/>
          </a:ln>
        </p:spPr>
      </p:pic>
    </p:spTree>
    <p:extLst>
      <p:ext uri="{BB962C8B-B14F-4D97-AF65-F5344CB8AC3E}">
        <p14:creationId xmlns:p14="http://schemas.microsoft.com/office/powerpoint/2010/main" xmlns="" val="602335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7159752" y="1789889"/>
            <a:ext cx="1673352" cy="4368023"/>
          </a:xfrm>
        </p:spPr>
        <p:txBody>
          <a:bodyPr/>
          <a:lstStyle/>
          <a:p>
            <a:endParaRPr lang="en-US" dirty="0" smtClean="0"/>
          </a:p>
          <a:p>
            <a:r>
              <a:rPr lang="en-US" sz="1600" dirty="0" smtClean="0"/>
              <a:t>“Slow Reading”</a:t>
            </a:r>
          </a:p>
          <a:p>
            <a:endParaRPr lang="en-US" dirty="0" smtClean="0"/>
          </a:p>
          <a:p>
            <a:endParaRPr lang="en-US" dirty="0"/>
          </a:p>
        </p:txBody>
      </p:sp>
      <p:sp>
        <p:nvSpPr>
          <p:cNvPr id="4" name="Title 3"/>
          <p:cNvSpPr>
            <a:spLocks noGrp="1"/>
          </p:cNvSpPr>
          <p:nvPr>
            <p:ph type="title"/>
          </p:nvPr>
        </p:nvSpPr>
        <p:spPr>
          <a:xfrm>
            <a:off x="7159752" y="457200"/>
            <a:ext cx="1984248" cy="1673352"/>
          </a:xfrm>
        </p:spPr>
        <p:txBody>
          <a:bodyPr/>
          <a:lstStyle/>
          <a:p>
            <a:r>
              <a:rPr lang="en-US" dirty="0" smtClean="0"/>
              <a:t/>
            </a:r>
            <a:br>
              <a:rPr lang="en-US" dirty="0" smtClean="0"/>
            </a:br>
            <a:r>
              <a:rPr lang="en-US" dirty="0" smtClean="0"/>
              <a:t>Parts Work:</a:t>
            </a:r>
            <a:br>
              <a:rPr lang="en-US" dirty="0" smtClean="0"/>
            </a:br>
            <a:r>
              <a:rPr lang="en-US" dirty="0" smtClean="0"/>
              <a:t>Phonics</a:t>
            </a:r>
            <a:br>
              <a:rPr lang="en-US" dirty="0" smtClean="0"/>
            </a:br>
            <a:endParaRPr lang="en-US" dirty="0"/>
          </a:p>
        </p:txBody>
      </p:sp>
      <p:pic>
        <p:nvPicPr>
          <p:cNvPr id="1026" name="Picture 2"/>
          <p:cNvPicPr>
            <a:picLocks noGrp="1" noChangeAspect="1" noChangeArrowheads="1"/>
          </p:cNvPicPr>
          <p:nvPr>
            <p:ph idx="1"/>
          </p:nvPr>
        </p:nvPicPr>
        <p:blipFill>
          <a:blip r:embed="rId3" cstate="email"/>
          <a:srcRect/>
          <a:stretch>
            <a:fillRect/>
          </a:stretch>
        </p:blipFill>
        <p:spPr bwMode="auto">
          <a:xfrm>
            <a:off x="283030" y="152400"/>
            <a:ext cx="4840800" cy="6444343"/>
          </a:xfrm>
          <a:prstGeom prst="rect">
            <a:avLst/>
          </a:prstGeom>
          <a:noFill/>
          <a:ln w="9525">
            <a:noFill/>
            <a:miter lim="800000"/>
            <a:headEnd/>
            <a:tailEnd/>
          </a:ln>
        </p:spPr>
      </p:pic>
      <p:pic>
        <p:nvPicPr>
          <p:cNvPr id="1028" name="Picture 4"/>
          <p:cNvPicPr>
            <a:picLocks noChangeAspect="1" noChangeArrowheads="1"/>
          </p:cNvPicPr>
          <p:nvPr/>
        </p:nvPicPr>
        <p:blipFill>
          <a:blip r:embed="rId4" cstate="email">
            <a:grayscl/>
          </a:blip>
          <a:srcRect/>
          <a:stretch>
            <a:fillRect/>
          </a:stretch>
        </p:blipFill>
        <p:spPr bwMode="auto">
          <a:xfrm>
            <a:off x="4027714" y="3918857"/>
            <a:ext cx="4805390" cy="2265752"/>
          </a:xfrm>
          <a:prstGeom prst="rect">
            <a:avLst/>
          </a:prstGeom>
          <a:noFill/>
          <a:ln w="9525">
            <a:noFill/>
            <a:miter lim="800000"/>
            <a:headEnd/>
            <a:tailEnd/>
          </a:ln>
        </p:spPr>
      </p:pic>
      <p:cxnSp>
        <p:nvCxnSpPr>
          <p:cNvPr id="9" name="Straight Connector 8"/>
          <p:cNvCxnSpPr/>
          <p:nvPr/>
        </p:nvCxnSpPr>
        <p:spPr>
          <a:xfrm>
            <a:off x="4027714" y="3918857"/>
            <a:ext cx="4805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27714" y="3918857"/>
            <a:ext cx="0" cy="2239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027714" y="6157912"/>
            <a:ext cx="4805390" cy="266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02335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407408"/>
          </a:xfrm>
        </p:spPr>
        <p:txBody>
          <a:bodyPr>
            <a:normAutofit/>
          </a:bodyPr>
          <a:lstStyle/>
          <a:p>
            <a:pPr lvl="1"/>
            <a:endParaRPr lang="en-US" sz="2400" dirty="0" smtClean="0"/>
          </a:p>
          <a:p>
            <a:pPr lvl="1"/>
            <a:r>
              <a:rPr lang="en-US" sz="2400" dirty="0" smtClean="0"/>
              <a:t>Resettlement provider since 1948</a:t>
            </a:r>
          </a:p>
          <a:p>
            <a:pPr lvl="1"/>
            <a:endParaRPr lang="en-US" sz="2400" dirty="0" smtClean="0"/>
          </a:p>
          <a:p>
            <a:pPr lvl="1"/>
            <a:r>
              <a:rPr lang="en-US" sz="2400" dirty="0" smtClean="0"/>
              <a:t>Lutheran Refugee and Immigration Service (LIRS) Partner</a:t>
            </a:r>
          </a:p>
          <a:p>
            <a:pPr lvl="1"/>
            <a:endParaRPr lang="en-US" sz="2400" dirty="0" smtClean="0"/>
          </a:p>
          <a:p>
            <a:pPr lvl="1"/>
            <a:r>
              <a:rPr lang="en-US" sz="2400" dirty="0" smtClean="0"/>
              <a:t>Sole refugee resettlement provider for the state of SD</a:t>
            </a:r>
          </a:p>
          <a:p>
            <a:pPr lvl="1"/>
            <a:endParaRPr lang="en-US" sz="2400" dirty="0" smtClean="0"/>
          </a:p>
          <a:p>
            <a:pPr lvl="1"/>
            <a:r>
              <a:rPr lang="en-US" sz="2400" dirty="0" smtClean="0"/>
              <a:t>400 refugees resettled per year</a:t>
            </a:r>
          </a:p>
          <a:p>
            <a:pPr lvl="1"/>
            <a:endParaRPr lang="en-US" sz="2000" dirty="0" smtClean="0"/>
          </a:p>
        </p:txBody>
      </p:sp>
      <p:sp>
        <p:nvSpPr>
          <p:cNvPr id="3" name="Title 2"/>
          <p:cNvSpPr>
            <a:spLocks noGrp="1"/>
          </p:cNvSpPr>
          <p:nvPr>
            <p:ph type="title"/>
          </p:nvPr>
        </p:nvSpPr>
        <p:spPr/>
        <p:txBody>
          <a:bodyPr/>
          <a:lstStyle/>
          <a:p>
            <a:r>
              <a:rPr lang="en-US" dirty="0" smtClean="0"/>
              <a:t>Center for New Americans</a:t>
            </a:r>
            <a:br>
              <a:rPr lang="en-US" dirty="0" smtClean="0"/>
            </a:br>
            <a:r>
              <a:rPr lang="en-US" dirty="0" smtClean="0"/>
              <a:t>LSS of SD</a:t>
            </a:r>
            <a:endParaRPr lang="en-US" dirty="0"/>
          </a:p>
        </p:txBody>
      </p:sp>
    </p:spTree>
    <p:extLst>
      <p:ext uri="{BB962C8B-B14F-4D97-AF65-F5344CB8AC3E}">
        <p14:creationId xmlns:p14="http://schemas.microsoft.com/office/powerpoint/2010/main" xmlns="" val="3870384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endParaRPr lang="en-US" dirty="0" smtClean="0"/>
          </a:p>
          <a:p>
            <a:pPr>
              <a:lnSpc>
                <a:spcPct val="150000"/>
              </a:lnSpc>
            </a:pPr>
            <a:r>
              <a:rPr lang="en-US" dirty="0" smtClean="0"/>
              <a:t>Circle Repeated Words</a:t>
            </a:r>
          </a:p>
          <a:p>
            <a:pPr>
              <a:lnSpc>
                <a:spcPct val="150000"/>
              </a:lnSpc>
            </a:pPr>
            <a:r>
              <a:rPr lang="en-US" dirty="0" smtClean="0"/>
              <a:t>Choose the Word You Hear</a:t>
            </a:r>
          </a:p>
          <a:p>
            <a:pPr>
              <a:lnSpc>
                <a:spcPct val="150000"/>
              </a:lnSpc>
            </a:pPr>
            <a:r>
              <a:rPr lang="en-US" dirty="0" smtClean="0"/>
              <a:t>Flyswatter Game</a:t>
            </a:r>
          </a:p>
          <a:p>
            <a:pPr>
              <a:lnSpc>
                <a:spcPct val="150000"/>
              </a:lnSpc>
            </a:pPr>
            <a:r>
              <a:rPr lang="en-US" dirty="0" smtClean="0"/>
              <a:t>Same or Different?</a:t>
            </a:r>
          </a:p>
          <a:p>
            <a:pPr>
              <a:buNone/>
            </a:pPr>
            <a:endParaRPr lang="en-US" dirty="0" smtClean="0"/>
          </a:p>
          <a:p>
            <a:endParaRPr lang="en-US" dirty="0" smtClean="0"/>
          </a:p>
        </p:txBody>
      </p:sp>
      <p:sp>
        <p:nvSpPr>
          <p:cNvPr id="3" name="Text Placeholder 2"/>
          <p:cNvSpPr>
            <a:spLocks noGrp="1"/>
          </p:cNvSpPr>
          <p:nvPr>
            <p:ph type="body" sz="half" idx="2"/>
          </p:nvPr>
        </p:nvSpPr>
        <p:spPr/>
        <p:txBody>
          <a:bodyPr/>
          <a:lstStyle/>
          <a:p>
            <a:endParaRPr lang="en-US" dirty="0" smtClean="0"/>
          </a:p>
          <a:p>
            <a:r>
              <a:rPr lang="en-US" sz="1800" dirty="0" smtClean="0"/>
              <a:t>Word Recognition</a:t>
            </a:r>
          </a:p>
          <a:p>
            <a:endParaRPr lang="en-US" dirty="0"/>
          </a:p>
        </p:txBody>
      </p:sp>
      <p:sp>
        <p:nvSpPr>
          <p:cNvPr id="4" name="Title 3"/>
          <p:cNvSpPr>
            <a:spLocks noGrp="1"/>
          </p:cNvSpPr>
          <p:nvPr>
            <p:ph type="title"/>
          </p:nvPr>
        </p:nvSpPr>
        <p:spPr>
          <a:xfrm>
            <a:off x="7159752" y="457200"/>
            <a:ext cx="1984248" cy="1673352"/>
          </a:xfrm>
        </p:spPr>
        <p:txBody>
          <a:bodyPr/>
          <a:lstStyle/>
          <a:p>
            <a:r>
              <a:rPr lang="en-US" dirty="0" smtClean="0"/>
              <a:t/>
            </a:r>
            <a:br>
              <a:rPr lang="en-US" dirty="0" smtClean="0"/>
            </a:br>
            <a:r>
              <a:rPr lang="en-US" dirty="0" smtClean="0"/>
              <a:t>Parts Work:</a:t>
            </a:r>
            <a:br>
              <a:rPr lang="en-US" dirty="0" smtClean="0"/>
            </a:br>
            <a:r>
              <a:rPr lang="en-US" dirty="0" smtClean="0"/>
              <a:t>literacy skills</a:t>
            </a:r>
            <a:endParaRPr lang="en-US" dirty="0"/>
          </a:p>
        </p:txBody>
      </p:sp>
    </p:spTree>
    <p:extLst>
      <p:ext uri="{BB962C8B-B14F-4D97-AF65-F5344CB8AC3E}">
        <p14:creationId xmlns:p14="http://schemas.microsoft.com/office/powerpoint/2010/main" xmlns="" val="602335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a:lnSpc>
                <a:spcPct val="150000"/>
              </a:lnSpc>
            </a:pPr>
            <a:r>
              <a:rPr lang="en-US" dirty="0" smtClean="0"/>
              <a:t>Stand Up and Sequence</a:t>
            </a:r>
          </a:p>
          <a:p>
            <a:pPr>
              <a:lnSpc>
                <a:spcPct val="150000"/>
              </a:lnSpc>
            </a:pPr>
            <a:r>
              <a:rPr lang="en-US" dirty="0" smtClean="0"/>
              <a:t>Pocket Chart</a:t>
            </a:r>
          </a:p>
          <a:p>
            <a:pPr>
              <a:lnSpc>
                <a:spcPct val="150000"/>
              </a:lnSpc>
            </a:pPr>
            <a:r>
              <a:rPr lang="en-US" dirty="0" smtClean="0"/>
              <a:t>Order the Words/Story (Pairs)</a:t>
            </a:r>
          </a:p>
          <a:p>
            <a:pPr>
              <a:lnSpc>
                <a:spcPct val="150000"/>
              </a:lnSpc>
            </a:pPr>
            <a:r>
              <a:rPr lang="en-US" dirty="0" smtClean="0"/>
              <a:t>Order the Words/Story (Individuals)</a:t>
            </a:r>
          </a:p>
          <a:p>
            <a:pPr>
              <a:buNone/>
            </a:pPr>
            <a:endParaRPr lang="en-US" dirty="0" smtClean="0"/>
          </a:p>
          <a:p>
            <a:endParaRPr lang="en-US" dirty="0" smtClean="0"/>
          </a:p>
        </p:txBody>
      </p:sp>
      <p:sp>
        <p:nvSpPr>
          <p:cNvPr id="3" name="Text Placeholder 2"/>
          <p:cNvSpPr>
            <a:spLocks noGrp="1"/>
          </p:cNvSpPr>
          <p:nvPr>
            <p:ph type="body" sz="half" idx="2"/>
          </p:nvPr>
        </p:nvSpPr>
        <p:spPr/>
        <p:txBody>
          <a:bodyPr/>
          <a:lstStyle/>
          <a:p>
            <a:endParaRPr lang="en-US" dirty="0" smtClean="0"/>
          </a:p>
          <a:p>
            <a:r>
              <a:rPr lang="en-US" sz="2000" dirty="0" err="1" smtClean="0"/>
              <a:t>Scaffolded</a:t>
            </a:r>
            <a:r>
              <a:rPr lang="en-US" sz="2000" dirty="0" smtClean="0"/>
              <a:t> Sequencing</a:t>
            </a:r>
          </a:p>
          <a:p>
            <a:r>
              <a:rPr lang="en-US" sz="2000" dirty="0" smtClean="0"/>
              <a:t>Activities </a:t>
            </a:r>
          </a:p>
          <a:p>
            <a:endParaRPr lang="en-US" dirty="0"/>
          </a:p>
        </p:txBody>
      </p:sp>
      <p:sp>
        <p:nvSpPr>
          <p:cNvPr id="4" name="Title 3"/>
          <p:cNvSpPr>
            <a:spLocks noGrp="1"/>
          </p:cNvSpPr>
          <p:nvPr>
            <p:ph type="title"/>
          </p:nvPr>
        </p:nvSpPr>
        <p:spPr>
          <a:xfrm>
            <a:off x="7159752" y="457200"/>
            <a:ext cx="1984248" cy="1673352"/>
          </a:xfrm>
        </p:spPr>
        <p:txBody>
          <a:bodyPr/>
          <a:lstStyle/>
          <a:p>
            <a:r>
              <a:rPr lang="en-US" dirty="0" smtClean="0"/>
              <a:t/>
            </a:r>
            <a:br>
              <a:rPr lang="en-US" dirty="0" smtClean="0"/>
            </a:br>
            <a:r>
              <a:rPr lang="en-US" dirty="0" smtClean="0"/>
              <a:t>Parts Work:</a:t>
            </a:r>
            <a:br>
              <a:rPr lang="en-US" dirty="0" smtClean="0"/>
            </a:br>
            <a:r>
              <a:rPr lang="en-US" dirty="0" smtClean="0"/>
              <a:t>literacy skills</a:t>
            </a:r>
            <a:endParaRPr lang="en-US" dirty="0"/>
          </a:p>
        </p:txBody>
      </p:sp>
    </p:spTree>
    <p:extLst>
      <p:ext uri="{BB962C8B-B14F-4D97-AF65-F5344CB8AC3E}">
        <p14:creationId xmlns:p14="http://schemas.microsoft.com/office/powerpoint/2010/main" xmlns="" val="602335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a:lnSpc>
                <a:spcPct val="150000"/>
              </a:lnSpc>
            </a:pPr>
            <a:r>
              <a:rPr lang="en-US" dirty="0" smtClean="0"/>
              <a:t>Letter Formation</a:t>
            </a:r>
          </a:p>
          <a:p>
            <a:pPr>
              <a:lnSpc>
                <a:spcPct val="150000"/>
              </a:lnSpc>
            </a:pPr>
            <a:r>
              <a:rPr lang="en-US" dirty="0" smtClean="0"/>
              <a:t>Spelling Practice</a:t>
            </a:r>
          </a:p>
          <a:p>
            <a:pPr>
              <a:lnSpc>
                <a:spcPct val="150000"/>
              </a:lnSpc>
              <a:buNone/>
            </a:pPr>
            <a:endParaRPr lang="en-US" dirty="0" smtClean="0"/>
          </a:p>
          <a:p>
            <a:pPr>
              <a:buNone/>
            </a:pPr>
            <a:endParaRPr lang="en-US" dirty="0" smtClean="0"/>
          </a:p>
          <a:p>
            <a:endParaRPr lang="en-US" dirty="0" smtClean="0"/>
          </a:p>
        </p:txBody>
      </p:sp>
      <p:sp>
        <p:nvSpPr>
          <p:cNvPr id="3" name="Text Placeholder 2"/>
          <p:cNvSpPr>
            <a:spLocks noGrp="1"/>
          </p:cNvSpPr>
          <p:nvPr>
            <p:ph type="body" sz="half" idx="2"/>
          </p:nvPr>
        </p:nvSpPr>
        <p:spPr/>
        <p:txBody>
          <a:bodyPr/>
          <a:lstStyle/>
          <a:p>
            <a:endParaRPr lang="en-US" dirty="0" smtClean="0"/>
          </a:p>
          <a:p>
            <a:r>
              <a:rPr lang="en-US" sz="2000" dirty="0" smtClean="0"/>
              <a:t>Writing</a:t>
            </a:r>
          </a:p>
          <a:p>
            <a:r>
              <a:rPr lang="en-US" sz="2000" dirty="0" smtClean="0"/>
              <a:t>Activities </a:t>
            </a:r>
          </a:p>
          <a:p>
            <a:endParaRPr lang="en-US" dirty="0"/>
          </a:p>
        </p:txBody>
      </p:sp>
      <p:sp>
        <p:nvSpPr>
          <p:cNvPr id="4" name="Title 3"/>
          <p:cNvSpPr>
            <a:spLocks noGrp="1"/>
          </p:cNvSpPr>
          <p:nvPr>
            <p:ph type="title"/>
          </p:nvPr>
        </p:nvSpPr>
        <p:spPr>
          <a:xfrm>
            <a:off x="7159752" y="457200"/>
            <a:ext cx="1984248" cy="1673352"/>
          </a:xfrm>
        </p:spPr>
        <p:txBody>
          <a:bodyPr/>
          <a:lstStyle/>
          <a:p>
            <a:r>
              <a:rPr lang="en-US" dirty="0" smtClean="0"/>
              <a:t/>
            </a:r>
            <a:br>
              <a:rPr lang="en-US" dirty="0" smtClean="0"/>
            </a:br>
            <a:r>
              <a:rPr lang="en-US" dirty="0" smtClean="0"/>
              <a:t>Parts Work:</a:t>
            </a:r>
            <a:br>
              <a:rPr lang="en-US" dirty="0" smtClean="0"/>
            </a:br>
            <a:r>
              <a:rPr lang="en-US" dirty="0" smtClean="0"/>
              <a:t>literacy skills</a:t>
            </a:r>
            <a:endParaRPr lang="en-US" dirty="0"/>
          </a:p>
        </p:txBody>
      </p:sp>
    </p:spTree>
    <p:extLst>
      <p:ext uri="{BB962C8B-B14F-4D97-AF65-F5344CB8AC3E}">
        <p14:creationId xmlns:p14="http://schemas.microsoft.com/office/powerpoint/2010/main" xmlns="" val="602335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dirty="0" smtClean="0"/>
          </a:p>
          <a:p>
            <a:r>
              <a:rPr lang="en-US" sz="2000" dirty="0" smtClean="0"/>
              <a:t>Writing</a:t>
            </a:r>
          </a:p>
          <a:p>
            <a:r>
              <a:rPr lang="en-US" sz="2000" dirty="0" smtClean="0"/>
              <a:t>Activities </a:t>
            </a:r>
          </a:p>
          <a:p>
            <a:endParaRPr lang="en-US" dirty="0"/>
          </a:p>
        </p:txBody>
      </p:sp>
      <p:sp>
        <p:nvSpPr>
          <p:cNvPr id="4" name="Title 3"/>
          <p:cNvSpPr>
            <a:spLocks noGrp="1"/>
          </p:cNvSpPr>
          <p:nvPr>
            <p:ph type="title"/>
          </p:nvPr>
        </p:nvSpPr>
        <p:spPr>
          <a:xfrm>
            <a:off x="7159752" y="457200"/>
            <a:ext cx="1984248" cy="1673352"/>
          </a:xfrm>
        </p:spPr>
        <p:txBody>
          <a:bodyPr/>
          <a:lstStyle/>
          <a:p>
            <a:r>
              <a:rPr lang="en-US" dirty="0" smtClean="0"/>
              <a:t/>
            </a:r>
            <a:br>
              <a:rPr lang="en-US" dirty="0" smtClean="0"/>
            </a:br>
            <a:r>
              <a:rPr lang="en-US" dirty="0" smtClean="0"/>
              <a:t>Parts Work:</a:t>
            </a:r>
            <a:br>
              <a:rPr lang="en-US" dirty="0" smtClean="0"/>
            </a:br>
            <a:r>
              <a:rPr lang="en-US" dirty="0" smtClean="0"/>
              <a:t>literacy skills</a:t>
            </a:r>
            <a:endParaRPr lang="en-US" dirty="0"/>
          </a:p>
        </p:txBody>
      </p:sp>
      <p:pic>
        <p:nvPicPr>
          <p:cNvPr id="2050" name="Picture 2"/>
          <p:cNvPicPr>
            <a:picLocks noGrp="1" noChangeAspect="1" noChangeArrowheads="1"/>
          </p:cNvPicPr>
          <p:nvPr>
            <p:ph idx="1"/>
          </p:nvPr>
        </p:nvPicPr>
        <p:blipFill>
          <a:blip r:embed="rId3" cstate="email"/>
          <a:srcRect/>
          <a:stretch>
            <a:fillRect/>
          </a:stretch>
        </p:blipFill>
        <p:spPr bwMode="auto">
          <a:xfrm>
            <a:off x="1103465" y="304800"/>
            <a:ext cx="4557108" cy="6204857"/>
          </a:xfrm>
          <a:prstGeom prst="rect">
            <a:avLst/>
          </a:prstGeom>
          <a:noFill/>
          <a:ln w="9525">
            <a:noFill/>
            <a:miter lim="800000"/>
            <a:headEnd/>
            <a:tailEnd/>
          </a:ln>
        </p:spPr>
      </p:pic>
    </p:spTree>
    <p:extLst>
      <p:ext uri="{BB962C8B-B14F-4D97-AF65-F5344CB8AC3E}">
        <p14:creationId xmlns:p14="http://schemas.microsoft.com/office/powerpoint/2010/main" xmlns="" val="602335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a:lnSpc>
                <a:spcPct val="150000"/>
              </a:lnSpc>
              <a:buNone/>
            </a:pPr>
            <a:endParaRPr lang="en-US" dirty="0" smtClean="0"/>
          </a:p>
          <a:p>
            <a:pPr>
              <a:buNone/>
            </a:pPr>
            <a:endParaRPr lang="en-US" dirty="0" smtClean="0"/>
          </a:p>
          <a:p>
            <a:endParaRPr lang="en-US" dirty="0" smtClean="0"/>
          </a:p>
        </p:txBody>
      </p:sp>
      <p:sp>
        <p:nvSpPr>
          <p:cNvPr id="3" name="Text Placeholder 2"/>
          <p:cNvSpPr>
            <a:spLocks noGrp="1"/>
          </p:cNvSpPr>
          <p:nvPr>
            <p:ph type="body" sz="half" idx="2"/>
          </p:nvPr>
        </p:nvSpPr>
        <p:spPr>
          <a:xfrm>
            <a:off x="6998490" y="3696"/>
            <a:ext cx="2125352" cy="602210"/>
          </a:xfrm>
        </p:spPr>
        <p:txBody>
          <a:bodyPr>
            <a:normAutofit fontScale="85000" lnSpcReduction="10000"/>
          </a:bodyPr>
          <a:lstStyle/>
          <a:p>
            <a:endParaRPr lang="en-US" dirty="0" smtClean="0"/>
          </a:p>
          <a:p>
            <a:r>
              <a:rPr lang="en-US" sz="2000" dirty="0" smtClean="0"/>
              <a:t>Writing Activities </a:t>
            </a:r>
          </a:p>
          <a:p>
            <a:endParaRPr lang="en-US" dirty="0"/>
          </a:p>
        </p:txBody>
      </p:sp>
      <p:sp>
        <p:nvSpPr>
          <p:cNvPr id="4" name="Title 3"/>
          <p:cNvSpPr>
            <a:spLocks noGrp="1"/>
          </p:cNvSpPr>
          <p:nvPr>
            <p:ph type="title"/>
          </p:nvPr>
        </p:nvSpPr>
        <p:spPr>
          <a:xfrm>
            <a:off x="6998490" y="304801"/>
            <a:ext cx="1984248" cy="911169"/>
          </a:xfrm>
        </p:spPr>
        <p:txBody>
          <a:bodyPr/>
          <a:lstStyle/>
          <a:p>
            <a:r>
              <a:rPr lang="en-US" dirty="0" smtClean="0"/>
              <a:t/>
            </a:r>
            <a:br>
              <a:rPr lang="en-US" dirty="0" smtClean="0"/>
            </a:br>
            <a:r>
              <a:rPr lang="en-US" sz="1600" dirty="0" smtClean="0"/>
              <a:t>Parts Work:</a:t>
            </a:r>
            <a:br>
              <a:rPr lang="en-US" sz="1600" dirty="0" smtClean="0"/>
            </a:br>
            <a:r>
              <a:rPr lang="en-US" sz="1600" dirty="0" smtClean="0"/>
              <a:t>literacy skills</a:t>
            </a:r>
            <a:endParaRPr lang="en-US" sz="1600" dirty="0"/>
          </a:p>
        </p:txBody>
      </p:sp>
      <p:pic>
        <p:nvPicPr>
          <p:cNvPr id="5" name="#14.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email"/>
          <a:stretch>
            <a:fillRect/>
          </a:stretch>
        </p:blipFill>
        <p:spPr>
          <a:xfrm>
            <a:off x="0" y="1215970"/>
            <a:ext cx="9144000" cy="5143500"/>
          </a:xfrm>
          <a:prstGeom prst="rect">
            <a:avLst/>
          </a:prstGeom>
        </p:spPr>
      </p:pic>
    </p:spTree>
    <p:extLst>
      <p:ext uri="{BB962C8B-B14F-4D97-AF65-F5344CB8AC3E}">
        <p14:creationId xmlns:p14="http://schemas.microsoft.com/office/powerpoint/2010/main" xmlns="" val="602335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pPr>
              <a:lnSpc>
                <a:spcPct val="150000"/>
              </a:lnSpc>
            </a:pPr>
            <a:r>
              <a:rPr lang="en-US" dirty="0" smtClean="0"/>
              <a:t>Repeated Reading</a:t>
            </a:r>
          </a:p>
          <a:p>
            <a:pPr>
              <a:lnSpc>
                <a:spcPct val="150000"/>
              </a:lnSpc>
            </a:pPr>
            <a:r>
              <a:rPr lang="en-US" dirty="0" smtClean="0"/>
              <a:t>Independent Reading</a:t>
            </a:r>
          </a:p>
          <a:p>
            <a:pPr>
              <a:lnSpc>
                <a:spcPct val="150000"/>
              </a:lnSpc>
            </a:pPr>
            <a:r>
              <a:rPr lang="en-US" dirty="0" smtClean="0"/>
              <a:t>Retelling the Story</a:t>
            </a:r>
          </a:p>
          <a:p>
            <a:pPr>
              <a:lnSpc>
                <a:spcPct val="150000"/>
              </a:lnSpc>
            </a:pPr>
            <a:r>
              <a:rPr lang="en-US" dirty="0" smtClean="0"/>
              <a:t>Question Work</a:t>
            </a:r>
          </a:p>
          <a:p>
            <a:pPr>
              <a:lnSpc>
                <a:spcPct val="150000"/>
              </a:lnSpc>
            </a:pPr>
            <a:r>
              <a:rPr lang="en-US" dirty="0" smtClean="0"/>
              <a:t>Vocabulary/Topic Extension</a:t>
            </a:r>
            <a:endParaRPr lang="en-US" dirty="0"/>
          </a:p>
        </p:txBody>
      </p:sp>
      <p:sp>
        <p:nvSpPr>
          <p:cNvPr id="3" name="Text Placeholder 2"/>
          <p:cNvSpPr>
            <a:spLocks noGrp="1"/>
          </p:cNvSpPr>
          <p:nvPr>
            <p:ph type="body" sz="half" idx="2"/>
          </p:nvPr>
        </p:nvSpPr>
        <p:spPr/>
        <p:txBody>
          <a:bodyPr>
            <a:normAutofit/>
          </a:bodyPr>
          <a:lstStyle/>
          <a:p>
            <a:r>
              <a:rPr lang="en-US" sz="1800" dirty="0" smtClean="0"/>
              <a:t>Whole Work</a:t>
            </a:r>
            <a:endParaRPr lang="en-US" sz="1800" dirty="0"/>
          </a:p>
        </p:txBody>
      </p:sp>
      <p:sp>
        <p:nvSpPr>
          <p:cNvPr id="4" name="Title 3"/>
          <p:cNvSpPr>
            <a:spLocks noGrp="1"/>
          </p:cNvSpPr>
          <p:nvPr>
            <p:ph type="title"/>
          </p:nvPr>
        </p:nvSpPr>
        <p:spPr/>
        <p:txBody>
          <a:bodyPr/>
          <a:lstStyle/>
          <a:p>
            <a:r>
              <a:rPr lang="en-US" dirty="0" smtClean="0"/>
              <a:t>Whole part</a:t>
            </a:r>
            <a:br>
              <a:rPr lang="en-US" dirty="0" smtClean="0"/>
            </a:br>
            <a:r>
              <a:rPr lang="en-US" dirty="0" smtClean="0"/>
              <a:t>Whole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-Attendance</a:t>
            </a:r>
          </a:p>
          <a:p>
            <a:r>
              <a:rPr lang="en-US" dirty="0" smtClean="0"/>
              <a:t>-Exercise</a:t>
            </a:r>
          </a:p>
          <a:p>
            <a:r>
              <a:rPr lang="en-US" dirty="0" smtClean="0"/>
              <a:t>-Calendars</a:t>
            </a:r>
          </a:p>
          <a:p>
            <a:r>
              <a:rPr lang="en-US" dirty="0" smtClean="0"/>
              <a:t>-Sight Word Practice</a:t>
            </a:r>
          </a:p>
          <a:p>
            <a:endParaRPr lang="en-US" dirty="0" smtClean="0"/>
          </a:p>
          <a:p>
            <a:r>
              <a:rPr lang="en-US" dirty="0" smtClean="0"/>
              <a:t>-“Whole” activities</a:t>
            </a:r>
          </a:p>
          <a:p>
            <a:r>
              <a:rPr lang="en-US" dirty="0" smtClean="0"/>
              <a:t>-“Parts” activities</a:t>
            </a:r>
          </a:p>
          <a:p>
            <a:endParaRPr lang="en-US" dirty="0" smtClean="0"/>
          </a:p>
          <a:p>
            <a:r>
              <a:rPr lang="en-US" dirty="0" smtClean="0"/>
              <a:t>-Homework Instruction</a:t>
            </a:r>
          </a:p>
          <a:p>
            <a:r>
              <a:rPr lang="en-US" dirty="0" smtClean="0"/>
              <a:t>-Closing Chant</a:t>
            </a:r>
          </a:p>
        </p:txBody>
      </p:sp>
      <p:sp>
        <p:nvSpPr>
          <p:cNvPr id="3" name="Text Placeholder 2"/>
          <p:cNvSpPr>
            <a:spLocks noGrp="1"/>
          </p:cNvSpPr>
          <p:nvPr>
            <p:ph type="body" sz="half" idx="2"/>
          </p:nvPr>
        </p:nvSpPr>
        <p:spPr>
          <a:xfrm>
            <a:off x="6962274" y="2406315"/>
            <a:ext cx="2181726" cy="3147301"/>
          </a:xfrm>
        </p:spPr>
        <p:txBody>
          <a:bodyPr>
            <a:noAutofit/>
          </a:bodyPr>
          <a:lstStyle/>
          <a:p>
            <a:r>
              <a:rPr lang="en-US" sz="2400" dirty="0" err="1" smtClean="0"/>
              <a:t>Kadie’s</a:t>
            </a:r>
            <a:r>
              <a:rPr lang="en-US" sz="2400" dirty="0" smtClean="0"/>
              <a:t> Foundation Level A Class</a:t>
            </a:r>
          </a:p>
          <a:p>
            <a:endParaRPr lang="en-US" sz="1600" dirty="0"/>
          </a:p>
        </p:txBody>
      </p:sp>
      <p:sp>
        <p:nvSpPr>
          <p:cNvPr id="4" name="Title 3"/>
          <p:cNvSpPr>
            <a:spLocks noGrp="1"/>
          </p:cNvSpPr>
          <p:nvPr>
            <p:ph type="title"/>
          </p:nvPr>
        </p:nvSpPr>
        <p:spPr/>
        <p:txBody>
          <a:bodyPr/>
          <a:lstStyle/>
          <a:p>
            <a:r>
              <a:rPr lang="en-US" sz="2800" dirty="0" smtClean="0"/>
              <a:t>Class Routine</a:t>
            </a:r>
            <a:endParaRPr lang="en-US" sz="2800" dirty="0"/>
          </a:p>
        </p:txBody>
      </p:sp>
    </p:spTree>
    <p:extLst>
      <p:ext uri="{BB962C8B-B14F-4D97-AF65-F5344CB8AC3E}">
        <p14:creationId xmlns:p14="http://schemas.microsoft.com/office/powerpoint/2010/main" xmlns="" val="943166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04800"/>
            <a:ext cx="5867400" cy="6134911"/>
          </a:xfrm>
        </p:spPr>
        <p:txBody>
          <a:bodyPr>
            <a:normAutofit fontScale="92500" lnSpcReduction="20000"/>
          </a:bodyPr>
          <a:lstStyle/>
          <a:p>
            <a:r>
              <a:rPr lang="en-US" dirty="0" smtClean="0"/>
              <a:t>Objective/Demonstration</a:t>
            </a:r>
          </a:p>
          <a:p>
            <a:r>
              <a:rPr lang="en-US" dirty="0" smtClean="0"/>
              <a:t>Attendance</a:t>
            </a:r>
          </a:p>
          <a:p>
            <a:r>
              <a:rPr lang="en-US" dirty="0" smtClean="0"/>
              <a:t>Warm-Up: Elicit learner-generated content</a:t>
            </a:r>
          </a:p>
          <a:p>
            <a:r>
              <a:rPr lang="en-US" dirty="0" smtClean="0"/>
              <a:t>Pair Reading Practice/Check homework</a:t>
            </a:r>
          </a:p>
          <a:p>
            <a:r>
              <a:rPr lang="en-US" dirty="0" smtClean="0"/>
              <a:t>Working With Parts:</a:t>
            </a:r>
          </a:p>
          <a:p>
            <a:pPr lvl="1"/>
            <a:r>
              <a:rPr lang="en-US" dirty="0" smtClean="0"/>
              <a:t>Phonics</a:t>
            </a:r>
          </a:p>
          <a:p>
            <a:pPr lvl="1"/>
            <a:r>
              <a:rPr lang="en-US" dirty="0" smtClean="0"/>
              <a:t>Phonemic Awareness</a:t>
            </a:r>
          </a:p>
          <a:p>
            <a:pPr lvl="1"/>
            <a:r>
              <a:rPr lang="en-US" dirty="0" smtClean="0"/>
              <a:t>Sight Word Recognition</a:t>
            </a:r>
          </a:p>
          <a:p>
            <a:pPr lvl="1"/>
            <a:r>
              <a:rPr lang="en-US" dirty="0" smtClean="0"/>
              <a:t>Sequencing</a:t>
            </a:r>
          </a:p>
          <a:p>
            <a:r>
              <a:rPr lang="en-US" dirty="0" smtClean="0"/>
              <a:t>Open class reading practice</a:t>
            </a:r>
          </a:p>
          <a:p>
            <a:r>
              <a:rPr lang="en-US" dirty="0" smtClean="0"/>
              <a:t>Independent Reading</a:t>
            </a:r>
          </a:p>
          <a:p>
            <a:r>
              <a:rPr lang="en-US" dirty="0" smtClean="0"/>
              <a:t>Homework Assignment</a:t>
            </a:r>
            <a:endParaRPr lang="en-US" dirty="0"/>
          </a:p>
        </p:txBody>
      </p:sp>
      <p:sp>
        <p:nvSpPr>
          <p:cNvPr id="3" name="Text Placeholder 2"/>
          <p:cNvSpPr>
            <a:spLocks noGrp="1"/>
          </p:cNvSpPr>
          <p:nvPr>
            <p:ph type="body" sz="half" idx="2"/>
          </p:nvPr>
        </p:nvSpPr>
        <p:spPr>
          <a:xfrm>
            <a:off x="7159752" y="3171217"/>
            <a:ext cx="1673352" cy="1775686"/>
          </a:xfrm>
        </p:spPr>
        <p:txBody>
          <a:bodyPr>
            <a:normAutofit/>
          </a:bodyPr>
          <a:lstStyle/>
          <a:p>
            <a:r>
              <a:rPr lang="en-US" sz="2000" dirty="0" smtClean="0"/>
              <a:t>Laura’s Emergent Reading Level B Class</a:t>
            </a:r>
          </a:p>
        </p:txBody>
      </p:sp>
      <p:sp>
        <p:nvSpPr>
          <p:cNvPr id="4" name="Title 3"/>
          <p:cNvSpPr>
            <a:spLocks noGrp="1"/>
          </p:cNvSpPr>
          <p:nvPr>
            <p:ph type="title"/>
          </p:nvPr>
        </p:nvSpPr>
        <p:spPr>
          <a:xfrm>
            <a:off x="6898105" y="457199"/>
            <a:ext cx="2245895" cy="2714018"/>
          </a:xfrm>
        </p:spPr>
        <p:txBody>
          <a:bodyPr/>
          <a:lstStyle/>
          <a:p>
            <a:r>
              <a:rPr lang="en-US" sz="2800" dirty="0" smtClean="0"/>
              <a:t>Routine in lesson structure</a:t>
            </a:r>
            <a:endParaRPr lang="en-US" sz="2800" dirty="0"/>
          </a:p>
        </p:txBody>
      </p:sp>
    </p:spTree>
    <p:extLst>
      <p:ext uri="{BB962C8B-B14F-4D97-AF65-F5344CB8AC3E}">
        <p14:creationId xmlns:p14="http://schemas.microsoft.com/office/powerpoint/2010/main" xmlns="" val="943166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b_Balanced%20literacty%20weekly%20lessons%20outline.jpg"/>
          <p:cNvPicPr>
            <a:picLocks noGrp="1" noChangeAspect="1"/>
          </p:cNvPicPr>
          <p:nvPr>
            <p:ph idx="1"/>
          </p:nvPr>
        </p:nvPicPr>
        <p:blipFill>
          <a:blip r:embed="rId3" cstate="email"/>
          <a:stretch>
            <a:fillRect/>
          </a:stretch>
        </p:blipFill>
        <p:spPr>
          <a:xfrm>
            <a:off x="272374" y="457200"/>
            <a:ext cx="6478622" cy="6021421"/>
          </a:xfrm>
        </p:spPr>
      </p:pic>
      <p:sp>
        <p:nvSpPr>
          <p:cNvPr id="3" name="Text Placeholder 2"/>
          <p:cNvSpPr>
            <a:spLocks noGrp="1"/>
          </p:cNvSpPr>
          <p:nvPr>
            <p:ph type="body" sz="half" idx="2"/>
          </p:nvPr>
        </p:nvSpPr>
        <p:spPr>
          <a:xfrm>
            <a:off x="7159752" y="3210128"/>
            <a:ext cx="1673352" cy="1736775"/>
          </a:xfrm>
        </p:spPr>
        <p:txBody>
          <a:bodyPr>
            <a:normAutofit/>
          </a:bodyPr>
          <a:lstStyle/>
          <a:p>
            <a:r>
              <a:rPr lang="en-US" sz="2000" dirty="0" err="1" smtClean="0"/>
              <a:t>abc</a:t>
            </a:r>
            <a:r>
              <a:rPr lang="en-US" sz="2000" dirty="0" smtClean="0"/>
              <a:t> English,</a:t>
            </a:r>
          </a:p>
          <a:p>
            <a:r>
              <a:rPr lang="en-US" sz="1800" dirty="0" smtClean="0"/>
              <a:t>Jennifer Christenson</a:t>
            </a:r>
          </a:p>
        </p:txBody>
      </p:sp>
      <p:sp>
        <p:nvSpPr>
          <p:cNvPr id="4" name="Title 3"/>
          <p:cNvSpPr>
            <a:spLocks noGrp="1"/>
          </p:cNvSpPr>
          <p:nvPr>
            <p:ph type="title"/>
          </p:nvPr>
        </p:nvSpPr>
        <p:spPr>
          <a:xfrm>
            <a:off x="6974536" y="457200"/>
            <a:ext cx="2169464" cy="2752928"/>
          </a:xfrm>
        </p:spPr>
        <p:txBody>
          <a:bodyPr/>
          <a:lstStyle/>
          <a:p>
            <a:r>
              <a:rPr lang="en-US" sz="2800" dirty="0" smtClean="0"/>
              <a:t>Routine in lesson structure</a:t>
            </a:r>
            <a:endParaRPr lang="en-US" sz="2800" dirty="0"/>
          </a:p>
        </p:txBody>
      </p:sp>
    </p:spTree>
    <p:extLst>
      <p:ext uri="{BB962C8B-B14F-4D97-AF65-F5344CB8AC3E}">
        <p14:creationId xmlns:p14="http://schemas.microsoft.com/office/powerpoint/2010/main" xmlns="" val="943166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788670" indent="-742950" algn="ctr">
              <a:buNone/>
            </a:pPr>
            <a:r>
              <a:rPr lang="en-US" sz="4400" dirty="0" smtClean="0"/>
              <a:t>1. What kinds of routines do you integrate into instruction that support learning for SLIFE?</a:t>
            </a:r>
          </a:p>
          <a:p>
            <a:pPr marL="788670" indent="-742950" algn="ctr">
              <a:buAutoNum type="arabicPeriod"/>
            </a:pPr>
            <a:endParaRPr lang="en-US" sz="4400" dirty="0" smtClean="0"/>
          </a:p>
          <a:p>
            <a:pPr algn="ctr">
              <a:buNone/>
            </a:pPr>
            <a:r>
              <a:rPr lang="en-US" sz="4400" dirty="0" smtClean="0"/>
              <a:t>2. Name one element of routine you would like to add to your instruction.</a:t>
            </a:r>
            <a:endParaRPr lang="en-US" sz="4400" dirty="0"/>
          </a:p>
        </p:txBody>
      </p:sp>
      <p:sp>
        <p:nvSpPr>
          <p:cNvPr id="2" name="Title 1"/>
          <p:cNvSpPr>
            <a:spLocks noGrp="1"/>
          </p:cNvSpPr>
          <p:nvPr>
            <p:ph type="title"/>
          </p:nvPr>
        </p:nvSpPr>
        <p:spPr>
          <a:solidFill>
            <a:srgbClr val="AE4B24"/>
          </a:solidFill>
        </p:spPr>
        <p:txBody>
          <a:bodyPr/>
          <a:lstStyle/>
          <a:p>
            <a:r>
              <a:rPr lang="en-US" dirty="0" smtClean="0"/>
              <a:t>Activity #7: Reflect on Class Routine</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407408"/>
          </a:xfrm>
        </p:spPr>
        <p:txBody>
          <a:bodyPr>
            <a:normAutofit fontScale="92500" lnSpcReduction="20000"/>
          </a:bodyPr>
          <a:lstStyle/>
          <a:p>
            <a:pPr lvl="1"/>
            <a:endParaRPr lang="en-US" sz="2800" dirty="0" smtClean="0"/>
          </a:p>
          <a:p>
            <a:pPr lvl="1" algn="ctr">
              <a:buNone/>
            </a:pPr>
            <a:r>
              <a:rPr lang="en-US" sz="2800" b="1" dirty="0" smtClean="0"/>
              <a:t>Unique One-Stop-Shop: </a:t>
            </a:r>
          </a:p>
          <a:p>
            <a:pPr lvl="1" algn="ctr">
              <a:buNone/>
            </a:pPr>
            <a:endParaRPr lang="en-US" sz="2800" b="1" dirty="0" smtClean="0"/>
          </a:p>
          <a:p>
            <a:pPr lvl="1"/>
            <a:r>
              <a:rPr lang="en-US" sz="2800" dirty="0" smtClean="0"/>
              <a:t>Case Management </a:t>
            </a:r>
          </a:p>
          <a:p>
            <a:pPr lvl="2"/>
            <a:r>
              <a:rPr lang="en-US" sz="2600" dirty="0" smtClean="0"/>
              <a:t>Housing, Medical, Employment, Eligibility</a:t>
            </a:r>
          </a:p>
          <a:p>
            <a:pPr lvl="2"/>
            <a:endParaRPr lang="en-US" sz="2600" dirty="0" smtClean="0"/>
          </a:p>
          <a:p>
            <a:pPr lvl="1"/>
            <a:r>
              <a:rPr lang="en-US" sz="2800" dirty="0" smtClean="0"/>
              <a:t> Immigration Services</a:t>
            </a:r>
          </a:p>
          <a:p>
            <a:pPr lvl="1"/>
            <a:endParaRPr lang="en-US" sz="2800" dirty="0" smtClean="0"/>
          </a:p>
          <a:p>
            <a:pPr lvl="1"/>
            <a:r>
              <a:rPr lang="en-US" sz="2800" dirty="0" smtClean="0"/>
              <a:t>Community Interpreter Services</a:t>
            </a:r>
          </a:p>
          <a:p>
            <a:pPr lvl="1"/>
            <a:endParaRPr lang="en-US" sz="2800" dirty="0" smtClean="0"/>
          </a:p>
          <a:p>
            <a:pPr lvl="1"/>
            <a:r>
              <a:rPr lang="en-US" sz="2800" dirty="0" smtClean="0"/>
              <a:t>Education Program</a:t>
            </a:r>
          </a:p>
        </p:txBody>
      </p:sp>
      <p:sp>
        <p:nvSpPr>
          <p:cNvPr id="3" name="Title 2"/>
          <p:cNvSpPr>
            <a:spLocks noGrp="1"/>
          </p:cNvSpPr>
          <p:nvPr>
            <p:ph type="title"/>
          </p:nvPr>
        </p:nvSpPr>
        <p:spPr/>
        <p:txBody>
          <a:bodyPr/>
          <a:lstStyle/>
          <a:p>
            <a:r>
              <a:rPr lang="en-US" dirty="0" smtClean="0"/>
              <a:t>Center for New Americans</a:t>
            </a:r>
            <a:br>
              <a:rPr lang="en-US" dirty="0" smtClean="0"/>
            </a:br>
            <a:r>
              <a:rPr lang="en-US" dirty="0" smtClean="0"/>
              <a:t>LSS of SD</a:t>
            </a:r>
            <a:endParaRPr lang="en-US" dirty="0"/>
          </a:p>
        </p:txBody>
      </p:sp>
    </p:spTree>
    <p:extLst>
      <p:ext uri="{BB962C8B-B14F-4D97-AF65-F5344CB8AC3E}">
        <p14:creationId xmlns:p14="http://schemas.microsoft.com/office/powerpoint/2010/main" xmlns="" val="3870384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ilding-construction.jpg"/>
          <p:cNvPicPr>
            <a:picLocks noGrp="1" noChangeAspect="1"/>
          </p:cNvPicPr>
          <p:nvPr>
            <p:ph idx="1"/>
          </p:nvPr>
        </p:nvPicPr>
        <p:blipFill>
          <a:blip r:embed="rId3" cstate="email"/>
          <a:stretch>
            <a:fillRect/>
          </a:stretch>
        </p:blipFill>
        <p:spPr>
          <a:xfrm>
            <a:off x="609600" y="960772"/>
            <a:ext cx="5867400" cy="3872484"/>
          </a:xfrm>
        </p:spPr>
      </p:pic>
      <p:sp>
        <p:nvSpPr>
          <p:cNvPr id="3" name="Text Placeholder 2"/>
          <p:cNvSpPr>
            <a:spLocks noGrp="1"/>
          </p:cNvSpPr>
          <p:nvPr>
            <p:ph type="body" sz="half" idx="2"/>
          </p:nvPr>
        </p:nvSpPr>
        <p:spPr>
          <a:xfrm>
            <a:off x="7159752" y="2130551"/>
            <a:ext cx="1673352" cy="3834819"/>
          </a:xfrm>
        </p:spPr>
        <p:txBody>
          <a:bodyPr>
            <a:normAutofit/>
          </a:bodyPr>
          <a:lstStyle/>
          <a:p>
            <a:endParaRPr lang="en-US" sz="1800" dirty="0"/>
          </a:p>
        </p:txBody>
      </p:sp>
      <p:sp>
        <p:nvSpPr>
          <p:cNvPr id="4" name="Title 3"/>
          <p:cNvSpPr>
            <a:spLocks noGrp="1"/>
          </p:cNvSpPr>
          <p:nvPr>
            <p:ph type="title"/>
          </p:nvPr>
        </p:nvSpPr>
        <p:spPr>
          <a:xfrm>
            <a:off x="7026678" y="457200"/>
            <a:ext cx="2117322" cy="1673352"/>
          </a:xfrm>
        </p:spPr>
        <p:txBody>
          <a:bodyPr/>
          <a:lstStyle/>
          <a:p>
            <a:r>
              <a:rPr lang="en-US" dirty="0" smtClean="0"/>
              <a:t>Scaffolding</a:t>
            </a:r>
            <a:endParaRPr lang="en-US" dirty="0"/>
          </a:p>
        </p:txBody>
      </p:sp>
      <p:sp>
        <p:nvSpPr>
          <p:cNvPr id="7" name="Rectangle 6"/>
          <p:cNvSpPr/>
          <p:nvPr/>
        </p:nvSpPr>
        <p:spPr>
          <a:xfrm>
            <a:off x="609600" y="4833256"/>
            <a:ext cx="5867400" cy="1846659"/>
          </a:xfrm>
          <a:prstGeom prst="rect">
            <a:avLst/>
          </a:prstGeom>
        </p:spPr>
        <p:txBody>
          <a:bodyPr wrap="square">
            <a:spAutoFit/>
          </a:bodyPr>
          <a:lstStyle/>
          <a:p>
            <a:r>
              <a:rPr lang="en-US" sz="2400" dirty="0" err="1" smtClean="0"/>
              <a:t>Scaffolded</a:t>
            </a:r>
            <a:r>
              <a:rPr lang="en-US" sz="2400" dirty="0" smtClean="0"/>
              <a:t> instruction is “the systematic sequencing of prompted content materials, tasks and teacher and peer support to optimize learning.” </a:t>
            </a:r>
          </a:p>
          <a:p>
            <a:r>
              <a:rPr lang="en-US" dirty="0" smtClean="0"/>
              <a:t>		(Dickson, Chard and Simmons, 1993)</a:t>
            </a:r>
            <a:endParaRPr lang="en-US" dirty="0"/>
          </a:p>
        </p:txBody>
      </p:sp>
    </p:spTree>
    <p:extLst>
      <p:ext uri="{BB962C8B-B14F-4D97-AF65-F5344CB8AC3E}">
        <p14:creationId xmlns:p14="http://schemas.microsoft.com/office/powerpoint/2010/main" xmlns="" val="1216724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dirty="0"/>
          </a:p>
        </p:txBody>
      </p:sp>
      <p:sp>
        <p:nvSpPr>
          <p:cNvPr id="4" name="Title 3"/>
          <p:cNvSpPr>
            <a:spLocks noGrp="1"/>
          </p:cNvSpPr>
          <p:nvPr>
            <p:ph type="title"/>
          </p:nvPr>
        </p:nvSpPr>
        <p:spPr>
          <a:xfrm>
            <a:off x="7026678" y="457200"/>
            <a:ext cx="2117322" cy="1673352"/>
          </a:xfrm>
        </p:spPr>
        <p:txBody>
          <a:bodyPr/>
          <a:lstStyle/>
          <a:p>
            <a:r>
              <a:rPr lang="en-US" dirty="0" smtClean="0"/>
              <a:t>Scaffolding</a:t>
            </a:r>
            <a:br>
              <a:rPr lang="en-US" dirty="0" smtClean="0"/>
            </a:br>
            <a:r>
              <a:rPr lang="en-US" dirty="0" smtClean="0"/>
              <a:t>Tools</a:t>
            </a:r>
            <a:endParaRPr lang="en-US" dirty="0"/>
          </a:p>
        </p:txBody>
      </p:sp>
      <p:sp>
        <p:nvSpPr>
          <p:cNvPr id="6" name="Content Placeholder 5"/>
          <p:cNvSpPr>
            <a:spLocks noGrp="1"/>
          </p:cNvSpPr>
          <p:nvPr>
            <p:ph idx="1"/>
          </p:nvPr>
        </p:nvSpPr>
        <p:spPr>
          <a:xfrm>
            <a:off x="609600" y="457200"/>
            <a:ext cx="5867400" cy="5853113"/>
          </a:xfrm>
        </p:spPr>
        <p:txBody>
          <a:bodyPr>
            <a:normAutofit fontScale="92500" lnSpcReduction="10000"/>
          </a:bodyPr>
          <a:lstStyle/>
          <a:p>
            <a:pPr>
              <a:lnSpc>
                <a:spcPct val="150000"/>
              </a:lnSpc>
              <a:buFont typeface="Wingdings" pitchFamily="2" charset="2"/>
              <a:buChar char="§"/>
            </a:pPr>
            <a:r>
              <a:rPr lang="en-US" dirty="0" smtClean="0"/>
              <a:t>Simple prompts</a:t>
            </a:r>
          </a:p>
          <a:p>
            <a:pPr>
              <a:lnSpc>
                <a:spcPct val="150000"/>
              </a:lnSpc>
              <a:buFont typeface="Wingdings" pitchFamily="2" charset="2"/>
              <a:buChar char="§"/>
            </a:pPr>
            <a:r>
              <a:rPr lang="en-US" dirty="0" smtClean="0"/>
              <a:t>Relatable examples</a:t>
            </a:r>
          </a:p>
          <a:p>
            <a:pPr>
              <a:lnSpc>
                <a:spcPct val="150000"/>
              </a:lnSpc>
            </a:pPr>
            <a:r>
              <a:rPr lang="en-US" dirty="0" smtClean="0"/>
              <a:t>Modeling</a:t>
            </a:r>
          </a:p>
          <a:p>
            <a:pPr>
              <a:lnSpc>
                <a:spcPct val="150000"/>
              </a:lnSpc>
            </a:pPr>
            <a:r>
              <a:rPr lang="en-US" dirty="0" smtClean="0"/>
              <a:t>Visual Aides</a:t>
            </a:r>
          </a:p>
          <a:p>
            <a:pPr>
              <a:lnSpc>
                <a:spcPct val="150000"/>
              </a:lnSpc>
            </a:pPr>
            <a:r>
              <a:rPr lang="en-US" dirty="0" smtClean="0"/>
              <a:t>Step-by-step process</a:t>
            </a:r>
          </a:p>
          <a:p>
            <a:pPr>
              <a:lnSpc>
                <a:spcPct val="150000"/>
              </a:lnSpc>
            </a:pPr>
            <a:r>
              <a:rPr lang="en-US" dirty="0" smtClean="0"/>
              <a:t>Break task into smaller parts</a:t>
            </a:r>
          </a:p>
          <a:p>
            <a:pPr>
              <a:lnSpc>
                <a:spcPct val="150000"/>
              </a:lnSpc>
            </a:pPr>
            <a:r>
              <a:rPr lang="en-US" dirty="0" smtClean="0"/>
              <a:t>Check understanding</a:t>
            </a:r>
          </a:p>
          <a:p>
            <a:pPr>
              <a:lnSpc>
                <a:spcPct val="150000"/>
              </a:lnSpc>
            </a:pPr>
            <a:r>
              <a:rPr lang="en-US" dirty="0" smtClean="0"/>
              <a:t>Elicitation</a:t>
            </a:r>
          </a:p>
          <a:p>
            <a:pPr>
              <a:lnSpc>
                <a:spcPct val="150000"/>
              </a:lnSpc>
              <a:buNone/>
            </a:pPr>
            <a:endParaRPr lang="en-US" dirty="0"/>
          </a:p>
        </p:txBody>
      </p:sp>
      <p:pic>
        <p:nvPicPr>
          <p:cNvPr id="7" name="Picture 6" descr="scaffolding tools.jpg"/>
          <p:cNvPicPr>
            <a:picLocks noChangeAspect="1"/>
          </p:cNvPicPr>
          <p:nvPr/>
        </p:nvPicPr>
        <p:blipFill>
          <a:blip r:embed="rId3" cstate="email"/>
          <a:stretch>
            <a:fillRect/>
          </a:stretch>
        </p:blipFill>
        <p:spPr>
          <a:xfrm>
            <a:off x="5632704" y="2130552"/>
            <a:ext cx="3200400" cy="1428750"/>
          </a:xfrm>
          <a:prstGeom prst="rect">
            <a:avLst/>
          </a:prstGeom>
        </p:spPr>
      </p:pic>
    </p:spTree>
    <p:extLst>
      <p:ext uri="{BB962C8B-B14F-4D97-AF65-F5344CB8AC3E}">
        <p14:creationId xmlns:p14="http://schemas.microsoft.com/office/powerpoint/2010/main" xmlns="" val="1216724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dirty="0"/>
          </a:p>
        </p:txBody>
      </p:sp>
      <p:sp>
        <p:nvSpPr>
          <p:cNvPr id="4" name="Title 3"/>
          <p:cNvSpPr>
            <a:spLocks noGrp="1"/>
          </p:cNvSpPr>
          <p:nvPr>
            <p:ph type="title"/>
          </p:nvPr>
        </p:nvSpPr>
        <p:spPr>
          <a:xfrm>
            <a:off x="7026678" y="457200"/>
            <a:ext cx="2117322" cy="1673352"/>
          </a:xfrm>
        </p:spPr>
        <p:txBody>
          <a:bodyPr/>
          <a:lstStyle/>
          <a:p>
            <a:r>
              <a:rPr lang="en-US" dirty="0" smtClean="0"/>
              <a:t>Scaffolding</a:t>
            </a:r>
            <a:br>
              <a:rPr lang="en-US" dirty="0" smtClean="0"/>
            </a:br>
            <a:r>
              <a:rPr lang="en-US" dirty="0" smtClean="0"/>
              <a:t>Tools</a:t>
            </a:r>
            <a:endParaRPr lang="en-US" dirty="0"/>
          </a:p>
        </p:txBody>
      </p:sp>
      <p:sp>
        <p:nvSpPr>
          <p:cNvPr id="6" name="Content Placeholder 5"/>
          <p:cNvSpPr>
            <a:spLocks noGrp="1"/>
          </p:cNvSpPr>
          <p:nvPr>
            <p:ph idx="1"/>
          </p:nvPr>
        </p:nvSpPr>
        <p:spPr>
          <a:xfrm>
            <a:off x="609600" y="457200"/>
            <a:ext cx="5867400" cy="5853113"/>
          </a:xfrm>
        </p:spPr>
        <p:txBody>
          <a:bodyPr>
            <a:normAutofit/>
          </a:bodyPr>
          <a:lstStyle/>
          <a:p>
            <a:pPr algn="ctr">
              <a:lnSpc>
                <a:spcPct val="150000"/>
              </a:lnSpc>
              <a:buNone/>
            </a:pPr>
            <a:endParaRPr lang="en-US" dirty="0" smtClean="0"/>
          </a:p>
          <a:p>
            <a:pPr algn="ctr">
              <a:lnSpc>
                <a:spcPct val="150000"/>
              </a:lnSpc>
              <a:buNone/>
            </a:pPr>
            <a:r>
              <a:rPr lang="en-US" dirty="0" smtClean="0"/>
              <a:t>Repeat &amp; Recycle</a:t>
            </a:r>
          </a:p>
          <a:p>
            <a:pPr algn="ctr">
              <a:lnSpc>
                <a:spcPct val="150000"/>
              </a:lnSpc>
              <a:buNone/>
            </a:pPr>
            <a:endParaRPr lang="en-US" dirty="0" smtClean="0"/>
          </a:p>
          <a:p>
            <a:pPr algn="ctr">
              <a:lnSpc>
                <a:spcPct val="150000"/>
              </a:lnSpc>
              <a:buNone/>
            </a:pPr>
            <a:endParaRPr lang="en-US" dirty="0" smtClean="0"/>
          </a:p>
          <a:p>
            <a:pPr algn="ctr">
              <a:lnSpc>
                <a:spcPct val="150000"/>
              </a:lnSpc>
              <a:buNone/>
            </a:pPr>
            <a:r>
              <a:rPr lang="en-US" dirty="0" smtClean="0"/>
              <a:t>“Don’t sacrifice depth for the sake of breadth.”</a:t>
            </a:r>
          </a:p>
        </p:txBody>
      </p:sp>
      <p:pic>
        <p:nvPicPr>
          <p:cNvPr id="7" name="Picture 6" descr="scaffolding tools.jpg"/>
          <p:cNvPicPr>
            <a:picLocks noChangeAspect="1"/>
          </p:cNvPicPr>
          <p:nvPr/>
        </p:nvPicPr>
        <p:blipFill>
          <a:blip r:embed="rId3" cstate="email"/>
          <a:stretch>
            <a:fillRect/>
          </a:stretch>
        </p:blipFill>
        <p:spPr>
          <a:xfrm>
            <a:off x="2029533" y="2130552"/>
            <a:ext cx="3200400" cy="1428750"/>
          </a:xfrm>
          <a:prstGeom prst="rect">
            <a:avLst/>
          </a:prstGeom>
        </p:spPr>
      </p:pic>
    </p:spTree>
    <p:extLst>
      <p:ext uri="{BB962C8B-B14F-4D97-AF65-F5344CB8AC3E}">
        <p14:creationId xmlns:p14="http://schemas.microsoft.com/office/powerpoint/2010/main" xmlns="" val="1216724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nSpc>
                <a:spcPct val="150000"/>
              </a:lnSpc>
              <a:buFont typeface="Wingdings" pitchFamily="2" charset="2"/>
              <a:buChar char="§"/>
            </a:pPr>
            <a:r>
              <a:rPr lang="en-US" dirty="0" smtClean="0"/>
              <a:t>Pre-assess the students’ needs and curriculum</a:t>
            </a:r>
          </a:p>
          <a:p>
            <a:pPr>
              <a:lnSpc>
                <a:spcPct val="150000"/>
              </a:lnSpc>
              <a:buFont typeface="Wingdings" pitchFamily="2" charset="2"/>
              <a:buChar char="§"/>
            </a:pPr>
            <a:r>
              <a:rPr lang="en-US" dirty="0" smtClean="0"/>
              <a:t>Begin by boosting confidence</a:t>
            </a:r>
          </a:p>
          <a:p>
            <a:pPr>
              <a:lnSpc>
                <a:spcPct val="150000"/>
              </a:lnSpc>
              <a:buFont typeface="Wingdings" pitchFamily="2" charset="2"/>
              <a:buChar char="§"/>
            </a:pPr>
            <a:r>
              <a:rPr lang="en-US" dirty="0" smtClean="0"/>
              <a:t>Establish a shared goal</a:t>
            </a:r>
          </a:p>
          <a:p>
            <a:pPr>
              <a:lnSpc>
                <a:spcPct val="150000"/>
              </a:lnSpc>
              <a:buFont typeface="Wingdings" pitchFamily="2" charset="2"/>
              <a:buChar char="§"/>
            </a:pPr>
            <a:r>
              <a:rPr lang="en-US" dirty="0" smtClean="0"/>
              <a:t>Facilitate frequent success</a:t>
            </a:r>
          </a:p>
          <a:p>
            <a:pPr>
              <a:lnSpc>
                <a:spcPct val="150000"/>
              </a:lnSpc>
              <a:buFont typeface="Wingdings" pitchFamily="2" charset="2"/>
              <a:buChar char="§"/>
            </a:pPr>
            <a:r>
              <a:rPr lang="en-US" dirty="0" smtClean="0"/>
              <a:t>Help students “fit in”</a:t>
            </a:r>
          </a:p>
          <a:p>
            <a:pPr>
              <a:lnSpc>
                <a:spcPct val="150000"/>
              </a:lnSpc>
              <a:buFont typeface="Wingdings" pitchFamily="2" charset="2"/>
              <a:buChar char="§"/>
            </a:pPr>
            <a:r>
              <a:rPr lang="en-US" dirty="0" smtClean="0"/>
              <a:t>Avoid Boredom</a:t>
            </a:r>
          </a:p>
          <a:p>
            <a:pPr>
              <a:lnSpc>
                <a:spcPct val="150000"/>
              </a:lnSpc>
              <a:buFont typeface="Wingdings" pitchFamily="2" charset="2"/>
              <a:buChar char="§"/>
            </a:pPr>
            <a:r>
              <a:rPr lang="en-US" dirty="0" smtClean="0"/>
              <a:t>Remove scaffolding</a:t>
            </a:r>
            <a:endParaRPr lang="en-US" dirty="0"/>
          </a:p>
        </p:txBody>
      </p:sp>
      <p:sp>
        <p:nvSpPr>
          <p:cNvPr id="3" name="Text Placeholder 2"/>
          <p:cNvSpPr>
            <a:spLocks noGrp="1"/>
          </p:cNvSpPr>
          <p:nvPr>
            <p:ph type="body" sz="half" idx="2"/>
          </p:nvPr>
        </p:nvSpPr>
        <p:spPr/>
        <p:txBody>
          <a:bodyPr>
            <a:normAutofit/>
          </a:bodyPr>
          <a:lstStyle/>
          <a:p>
            <a:r>
              <a:rPr lang="en-US" sz="1800" dirty="0" smtClean="0"/>
              <a:t>Guidelines</a:t>
            </a:r>
          </a:p>
          <a:p>
            <a:r>
              <a:rPr lang="en-US" sz="1800" dirty="0" smtClean="0"/>
              <a:t>Larkin, 2002</a:t>
            </a:r>
            <a:endParaRPr lang="en-US" sz="1800" dirty="0"/>
          </a:p>
        </p:txBody>
      </p:sp>
      <p:sp>
        <p:nvSpPr>
          <p:cNvPr id="4" name="Title 3"/>
          <p:cNvSpPr>
            <a:spLocks noGrp="1"/>
          </p:cNvSpPr>
          <p:nvPr>
            <p:ph type="title"/>
          </p:nvPr>
        </p:nvSpPr>
        <p:spPr>
          <a:xfrm>
            <a:off x="7026678" y="457200"/>
            <a:ext cx="2117322" cy="1673352"/>
          </a:xfrm>
        </p:spPr>
        <p:txBody>
          <a:bodyPr/>
          <a:lstStyle/>
          <a:p>
            <a:r>
              <a:rPr lang="en-US" dirty="0" smtClean="0"/>
              <a:t>Scaffolding</a:t>
            </a:r>
            <a:endParaRPr lang="en-US" dirty="0"/>
          </a:p>
        </p:txBody>
      </p:sp>
    </p:spTree>
    <p:extLst>
      <p:ext uri="{BB962C8B-B14F-4D97-AF65-F5344CB8AC3E}">
        <p14:creationId xmlns:p14="http://schemas.microsoft.com/office/powerpoint/2010/main" xmlns="" val="1216724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345848"/>
          </a:xfrm>
        </p:spPr>
        <p:txBody>
          <a:bodyPr>
            <a:normAutofit fontScale="85000" lnSpcReduction="20000"/>
          </a:bodyPr>
          <a:lstStyle/>
          <a:p>
            <a:r>
              <a:rPr lang="en-US" b="1" dirty="0" smtClean="0"/>
              <a:t>FRAMEWORK</a:t>
            </a:r>
            <a:endParaRPr lang="en-US" b="1" dirty="0"/>
          </a:p>
        </p:txBody>
      </p:sp>
      <p:sp>
        <p:nvSpPr>
          <p:cNvPr id="5" name="Content Placeholder 4"/>
          <p:cNvSpPr>
            <a:spLocks noGrp="1"/>
          </p:cNvSpPr>
          <p:nvPr>
            <p:ph sz="half" idx="2"/>
          </p:nvPr>
        </p:nvSpPr>
        <p:spPr>
          <a:xfrm>
            <a:off x="457200" y="2068287"/>
            <a:ext cx="4040188" cy="4057876"/>
          </a:xfrm>
        </p:spPr>
        <p:txBody>
          <a:bodyPr>
            <a:noAutofit/>
          </a:bodyPr>
          <a:lstStyle/>
          <a:p>
            <a:pPr marL="502920" indent="-457200">
              <a:buAutoNum type="arabicPeriod"/>
            </a:pPr>
            <a:r>
              <a:rPr lang="en-US" sz="2800" dirty="0" smtClean="0"/>
              <a:t>The Class Does It</a:t>
            </a:r>
          </a:p>
          <a:p>
            <a:pPr marL="502920" indent="-457200">
              <a:buAutoNum type="arabicPeriod"/>
            </a:pPr>
            <a:endParaRPr lang="en-US" sz="1800" dirty="0" smtClean="0"/>
          </a:p>
          <a:p>
            <a:pPr marL="502920" indent="-457200">
              <a:buAutoNum type="arabicPeriod"/>
            </a:pPr>
            <a:r>
              <a:rPr lang="en-US" sz="2800" dirty="0" smtClean="0"/>
              <a:t>The Teacher Does It</a:t>
            </a:r>
          </a:p>
          <a:p>
            <a:pPr marL="502920" indent="-457200">
              <a:buAutoNum type="arabicPeriod"/>
            </a:pPr>
            <a:endParaRPr lang="en-US" sz="1800" dirty="0" smtClean="0"/>
          </a:p>
          <a:p>
            <a:pPr marL="502920" indent="-457200">
              <a:buAutoNum type="arabicPeriod"/>
            </a:pPr>
            <a:r>
              <a:rPr lang="en-US" sz="2800" dirty="0" smtClean="0"/>
              <a:t>The Class Does It</a:t>
            </a:r>
          </a:p>
          <a:p>
            <a:pPr marL="502920" indent="-457200">
              <a:buAutoNum type="arabicPeriod"/>
            </a:pPr>
            <a:endParaRPr lang="en-US" sz="1800" dirty="0" smtClean="0"/>
          </a:p>
          <a:p>
            <a:pPr marL="502920" indent="-457200">
              <a:buAutoNum type="arabicPeriod"/>
            </a:pPr>
            <a:r>
              <a:rPr lang="en-US" sz="2800" dirty="0" smtClean="0"/>
              <a:t>The Group Does It</a:t>
            </a:r>
          </a:p>
          <a:p>
            <a:pPr marL="502920" indent="-457200">
              <a:buAutoNum type="arabicPeriod"/>
            </a:pPr>
            <a:endParaRPr lang="en-US" sz="1800" dirty="0" smtClean="0"/>
          </a:p>
          <a:p>
            <a:pPr marL="502920" indent="-457200">
              <a:buAutoNum type="arabicPeriod"/>
            </a:pPr>
            <a:r>
              <a:rPr lang="en-US" sz="2800" dirty="0" smtClean="0"/>
              <a:t>The Individual Does It</a:t>
            </a:r>
            <a:endParaRPr lang="en-US" sz="2800" dirty="0"/>
          </a:p>
        </p:txBody>
      </p:sp>
      <p:sp>
        <p:nvSpPr>
          <p:cNvPr id="6" name="Text Placeholder 5"/>
          <p:cNvSpPr>
            <a:spLocks noGrp="1"/>
          </p:cNvSpPr>
          <p:nvPr>
            <p:ph type="body" sz="quarter" idx="3"/>
          </p:nvPr>
        </p:nvSpPr>
        <p:spPr>
          <a:xfrm>
            <a:off x="4645025" y="1722438"/>
            <a:ext cx="4041775" cy="345848"/>
          </a:xfrm>
        </p:spPr>
        <p:txBody>
          <a:bodyPr>
            <a:normAutofit fontScale="85000" lnSpcReduction="20000"/>
          </a:bodyPr>
          <a:lstStyle/>
          <a:p>
            <a:r>
              <a:rPr lang="en-US" b="1" dirty="0" smtClean="0"/>
              <a:t>TEACHER PROMPTS</a:t>
            </a:r>
            <a:endParaRPr lang="en-US" b="1" dirty="0"/>
          </a:p>
        </p:txBody>
      </p:sp>
      <p:sp>
        <p:nvSpPr>
          <p:cNvPr id="7" name="Content Placeholder 6"/>
          <p:cNvSpPr>
            <a:spLocks noGrp="1"/>
          </p:cNvSpPr>
          <p:nvPr>
            <p:ph sz="quarter" idx="4"/>
          </p:nvPr>
        </p:nvSpPr>
        <p:spPr>
          <a:xfrm>
            <a:off x="4645025" y="2068287"/>
            <a:ext cx="4041775" cy="4057875"/>
          </a:xfrm>
        </p:spPr>
        <p:txBody>
          <a:bodyPr>
            <a:noAutofit/>
          </a:bodyPr>
          <a:lstStyle/>
          <a:p>
            <a:pPr>
              <a:buNone/>
            </a:pPr>
            <a:r>
              <a:rPr lang="en-US" dirty="0" smtClean="0"/>
              <a:t>“Everybody…”</a:t>
            </a:r>
          </a:p>
          <a:p>
            <a:pPr>
              <a:buNone/>
            </a:pPr>
            <a:endParaRPr lang="en-US" sz="1800" dirty="0" smtClean="0"/>
          </a:p>
          <a:p>
            <a:pPr>
              <a:buNone/>
            </a:pPr>
            <a:r>
              <a:rPr lang="en-US" dirty="0" smtClean="0"/>
              <a:t>“Look at the teacher. Look at the board.”</a:t>
            </a:r>
          </a:p>
          <a:p>
            <a:pPr>
              <a:buNone/>
            </a:pPr>
            <a:endParaRPr lang="en-US" sz="1100" dirty="0" smtClean="0"/>
          </a:p>
          <a:p>
            <a:pPr>
              <a:buNone/>
            </a:pPr>
            <a:r>
              <a:rPr lang="en-US" dirty="0" smtClean="0"/>
              <a:t>“ Everybody together…”</a:t>
            </a:r>
          </a:p>
          <a:p>
            <a:pPr>
              <a:buNone/>
            </a:pPr>
            <a:endParaRPr lang="en-US" sz="1800" dirty="0" smtClean="0"/>
          </a:p>
          <a:p>
            <a:pPr>
              <a:buNone/>
            </a:pPr>
            <a:endParaRPr lang="en-US" sz="400" dirty="0" smtClean="0"/>
          </a:p>
          <a:p>
            <a:pPr>
              <a:buNone/>
            </a:pPr>
            <a:r>
              <a:rPr lang="en-US" dirty="0" smtClean="0"/>
              <a:t>“Two students. One paper. No teacher.”</a:t>
            </a:r>
          </a:p>
          <a:p>
            <a:pPr>
              <a:buNone/>
            </a:pPr>
            <a:endParaRPr lang="en-US" sz="1100" dirty="0" smtClean="0"/>
          </a:p>
          <a:p>
            <a:pPr>
              <a:buNone/>
            </a:pPr>
            <a:r>
              <a:rPr lang="en-US" dirty="0" smtClean="0"/>
              <a:t>“One student. No teacher. The teacher will listen.”</a:t>
            </a:r>
            <a:endParaRPr lang="en-US" dirty="0"/>
          </a:p>
        </p:txBody>
      </p:sp>
      <p:sp>
        <p:nvSpPr>
          <p:cNvPr id="4" name="Title 3"/>
          <p:cNvSpPr>
            <a:spLocks noGrp="1"/>
          </p:cNvSpPr>
          <p:nvPr>
            <p:ph type="title"/>
          </p:nvPr>
        </p:nvSpPr>
        <p:spPr/>
        <p:txBody>
          <a:bodyPr/>
          <a:lstStyle/>
          <a:p>
            <a:r>
              <a:rPr lang="en-US" dirty="0" smtClean="0"/>
              <a:t>Scaffolding Throughout a Lesson</a:t>
            </a:r>
            <a:endParaRPr lang="en-US" dirty="0"/>
          </a:p>
        </p:txBody>
      </p:sp>
    </p:spTree>
    <p:extLst>
      <p:ext uri="{BB962C8B-B14F-4D97-AF65-F5344CB8AC3E}">
        <p14:creationId xmlns:p14="http://schemas.microsoft.com/office/powerpoint/2010/main" xmlns="" val="1216724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345848"/>
          </a:xfrm>
        </p:spPr>
        <p:txBody>
          <a:bodyPr>
            <a:normAutofit fontScale="85000" lnSpcReduction="20000"/>
          </a:bodyPr>
          <a:lstStyle/>
          <a:p>
            <a:r>
              <a:rPr lang="en-US" b="1" dirty="0" smtClean="0"/>
              <a:t>LESSON PLAN STAGES</a:t>
            </a:r>
            <a:endParaRPr lang="en-US" b="1" dirty="0"/>
          </a:p>
        </p:txBody>
      </p:sp>
      <p:sp>
        <p:nvSpPr>
          <p:cNvPr id="5" name="Content Placeholder 4"/>
          <p:cNvSpPr>
            <a:spLocks noGrp="1"/>
          </p:cNvSpPr>
          <p:nvPr>
            <p:ph sz="half" idx="2"/>
          </p:nvPr>
        </p:nvSpPr>
        <p:spPr>
          <a:xfrm>
            <a:off x="457199" y="2068287"/>
            <a:ext cx="4680857" cy="4057876"/>
          </a:xfrm>
        </p:spPr>
        <p:txBody>
          <a:bodyPr>
            <a:noAutofit/>
          </a:bodyPr>
          <a:lstStyle/>
          <a:p>
            <a:pPr marL="502920" indent="-457200">
              <a:buAutoNum type="arabicPeriod"/>
            </a:pPr>
            <a:r>
              <a:rPr lang="en-US" dirty="0" smtClean="0"/>
              <a:t>Warm-Up/Elicitation</a:t>
            </a:r>
          </a:p>
          <a:p>
            <a:pPr marL="502920" indent="-457200">
              <a:buAutoNum type="arabicPeriod"/>
            </a:pPr>
            <a:endParaRPr lang="en-US" sz="1400" dirty="0" smtClean="0"/>
          </a:p>
          <a:p>
            <a:pPr marL="502920" indent="-457200">
              <a:buAutoNum type="arabicPeriod"/>
            </a:pPr>
            <a:r>
              <a:rPr lang="en-US" dirty="0" smtClean="0"/>
              <a:t>Presentation/Modeling</a:t>
            </a:r>
          </a:p>
          <a:p>
            <a:pPr marL="502920" indent="-457200">
              <a:buAutoNum type="arabicPeriod"/>
            </a:pPr>
            <a:endParaRPr lang="en-US" sz="1400" dirty="0" smtClean="0"/>
          </a:p>
          <a:p>
            <a:pPr marL="502920" indent="-457200">
              <a:buAutoNum type="arabicPeriod"/>
            </a:pPr>
            <a:r>
              <a:rPr lang="en-US" dirty="0" smtClean="0"/>
              <a:t>Initial Guided Practice</a:t>
            </a:r>
          </a:p>
          <a:p>
            <a:pPr marL="502920" indent="-457200">
              <a:buAutoNum type="arabicPeriod"/>
            </a:pPr>
            <a:endParaRPr lang="en-US" sz="1400" dirty="0" smtClean="0"/>
          </a:p>
          <a:p>
            <a:pPr marL="502920" indent="-457200">
              <a:buAutoNum type="arabicPeriod"/>
            </a:pPr>
            <a:r>
              <a:rPr lang="en-US" dirty="0" smtClean="0"/>
              <a:t>Semi-Guided Practice</a:t>
            </a:r>
          </a:p>
          <a:p>
            <a:pPr marL="502920" indent="-457200">
              <a:buAutoNum type="arabicPeriod"/>
            </a:pPr>
            <a:endParaRPr lang="en-US" sz="1400" dirty="0" smtClean="0"/>
          </a:p>
          <a:p>
            <a:pPr marL="502920" indent="-457200">
              <a:buAutoNum type="arabicPeriod"/>
            </a:pPr>
            <a:r>
              <a:rPr lang="en-US" dirty="0" smtClean="0"/>
              <a:t>Monitored Pair Practice</a:t>
            </a:r>
          </a:p>
          <a:p>
            <a:pPr marL="502920" indent="-457200">
              <a:buAutoNum type="arabicPeriod"/>
            </a:pPr>
            <a:endParaRPr lang="en-US" sz="1400" dirty="0" smtClean="0"/>
          </a:p>
          <a:p>
            <a:pPr marL="502920" indent="-457200">
              <a:buAutoNum type="arabicPeriod"/>
            </a:pPr>
            <a:r>
              <a:rPr lang="en-US" dirty="0" smtClean="0"/>
              <a:t>Application/Free Practice</a:t>
            </a:r>
            <a:endParaRPr lang="en-US" dirty="0"/>
          </a:p>
        </p:txBody>
      </p:sp>
      <p:sp>
        <p:nvSpPr>
          <p:cNvPr id="6" name="Text Placeholder 5"/>
          <p:cNvSpPr>
            <a:spLocks noGrp="1"/>
          </p:cNvSpPr>
          <p:nvPr>
            <p:ph type="body" sz="quarter" idx="3"/>
          </p:nvPr>
        </p:nvSpPr>
        <p:spPr>
          <a:xfrm>
            <a:off x="4645025" y="1722438"/>
            <a:ext cx="4041775" cy="345848"/>
          </a:xfrm>
        </p:spPr>
        <p:txBody>
          <a:bodyPr>
            <a:normAutofit fontScale="85000" lnSpcReduction="20000"/>
          </a:bodyPr>
          <a:lstStyle/>
          <a:p>
            <a:r>
              <a:rPr lang="en-US" b="1" dirty="0" smtClean="0"/>
              <a:t>FRAMEWORK</a:t>
            </a:r>
            <a:endParaRPr lang="en-US" b="1" dirty="0"/>
          </a:p>
        </p:txBody>
      </p:sp>
      <p:sp>
        <p:nvSpPr>
          <p:cNvPr id="7" name="Content Placeholder 6"/>
          <p:cNvSpPr>
            <a:spLocks noGrp="1"/>
          </p:cNvSpPr>
          <p:nvPr>
            <p:ph sz="quarter" idx="4"/>
          </p:nvPr>
        </p:nvSpPr>
        <p:spPr>
          <a:xfrm>
            <a:off x="5138057" y="2068287"/>
            <a:ext cx="3548743" cy="4057875"/>
          </a:xfrm>
        </p:spPr>
        <p:txBody>
          <a:bodyPr>
            <a:noAutofit/>
          </a:bodyPr>
          <a:lstStyle/>
          <a:p>
            <a:pPr>
              <a:buNone/>
            </a:pPr>
            <a:r>
              <a:rPr lang="en-US" dirty="0" smtClean="0"/>
              <a:t>We Do/No Teacher</a:t>
            </a:r>
          </a:p>
          <a:p>
            <a:pPr>
              <a:buNone/>
            </a:pPr>
            <a:endParaRPr lang="en-US" sz="1800" dirty="0" smtClean="0"/>
          </a:p>
          <a:p>
            <a:pPr>
              <a:buNone/>
            </a:pPr>
            <a:r>
              <a:rPr lang="en-US" dirty="0" smtClean="0"/>
              <a:t>I Do/No Students</a:t>
            </a:r>
          </a:p>
          <a:p>
            <a:pPr>
              <a:buNone/>
            </a:pPr>
            <a:endParaRPr lang="en-US" sz="1400" dirty="0" smtClean="0"/>
          </a:p>
          <a:p>
            <a:pPr>
              <a:buNone/>
            </a:pPr>
            <a:r>
              <a:rPr lang="en-US" dirty="0" smtClean="0"/>
              <a:t>We Do/With Teacher</a:t>
            </a:r>
          </a:p>
          <a:p>
            <a:pPr>
              <a:buNone/>
            </a:pPr>
            <a:endParaRPr lang="en-US" sz="1400" dirty="0" smtClean="0"/>
          </a:p>
          <a:p>
            <a:pPr>
              <a:buNone/>
            </a:pPr>
            <a:r>
              <a:rPr lang="en-US" dirty="0" smtClean="0"/>
              <a:t>We Do/No Teacher</a:t>
            </a:r>
          </a:p>
          <a:p>
            <a:pPr>
              <a:buNone/>
            </a:pPr>
            <a:endParaRPr lang="en-US" sz="1400" dirty="0" smtClean="0"/>
          </a:p>
          <a:p>
            <a:pPr>
              <a:buNone/>
            </a:pPr>
            <a:r>
              <a:rPr lang="en-US" dirty="0" smtClean="0"/>
              <a:t>You Do/No Teacher</a:t>
            </a:r>
          </a:p>
          <a:p>
            <a:pPr>
              <a:buNone/>
            </a:pPr>
            <a:endParaRPr lang="en-US" sz="1400" dirty="0" smtClean="0"/>
          </a:p>
          <a:p>
            <a:pPr>
              <a:buNone/>
            </a:pPr>
            <a:r>
              <a:rPr lang="en-US" dirty="0" smtClean="0"/>
              <a:t>You Do Alone/Sans Scaffolds</a:t>
            </a:r>
            <a:endParaRPr lang="en-US" dirty="0"/>
          </a:p>
        </p:txBody>
      </p:sp>
      <p:sp>
        <p:nvSpPr>
          <p:cNvPr id="4" name="Title 3"/>
          <p:cNvSpPr>
            <a:spLocks noGrp="1"/>
          </p:cNvSpPr>
          <p:nvPr>
            <p:ph type="title"/>
          </p:nvPr>
        </p:nvSpPr>
        <p:spPr/>
        <p:txBody>
          <a:bodyPr/>
          <a:lstStyle/>
          <a:p>
            <a:r>
              <a:rPr lang="en-US" dirty="0" smtClean="0"/>
              <a:t>Scaffolding Throughout a Lesson</a:t>
            </a:r>
            <a:endParaRPr lang="en-US" dirty="0"/>
          </a:p>
        </p:txBody>
      </p:sp>
    </p:spTree>
    <p:extLst>
      <p:ext uri="{BB962C8B-B14F-4D97-AF65-F5344CB8AC3E}">
        <p14:creationId xmlns:p14="http://schemas.microsoft.com/office/powerpoint/2010/main" xmlns="" val="1216724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719071"/>
            <a:ext cx="4495800" cy="4817915"/>
          </a:xfrm>
        </p:spPr>
        <p:txBody>
          <a:bodyPr>
            <a:normAutofit fontScale="77500" lnSpcReduction="20000"/>
          </a:bodyPr>
          <a:lstStyle/>
          <a:p>
            <a:pPr marL="788670" indent="-742950" algn="ctr">
              <a:buNone/>
            </a:pPr>
            <a:endParaRPr lang="en-US" sz="1900" dirty="0" smtClean="0"/>
          </a:p>
          <a:p>
            <a:pPr marL="788670" indent="-742950" algn="ctr">
              <a:buNone/>
            </a:pPr>
            <a:r>
              <a:rPr lang="en-US" sz="3100" b="1" dirty="0" smtClean="0"/>
              <a:t>Learner Generated</a:t>
            </a:r>
          </a:p>
          <a:p>
            <a:pPr marL="788670" indent="-742950" algn="ctr">
              <a:buNone/>
            </a:pPr>
            <a:r>
              <a:rPr lang="en-US" sz="3100" b="1" dirty="0" smtClean="0"/>
              <a:t> Text Topic:</a:t>
            </a:r>
          </a:p>
          <a:p>
            <a:pPr marL="788670" indent="-742950" algn="ctr">
              <a:buNone/>
            </a:pPr>
            <a:r>
              <a:rPr lang="en-US" sz="3100" b="1" dirty="0" smtClean="0"/>
              <a:t>“What do you do everyday?”</a:t>
            </a:r>
          </a:p>
          <a:p>
            <a:pPr marL="788670" indent="-742950" algn="ctr">
              <a:buNone/>
            </a:pPr>
            <a:endParaRPr lang="en-US" sz="1900" dirty="0" smtClean="0"/>
          </a:p>
          <a:p>
            <a:r>
              <a:rPr lang="en-US" sz="3100" dirty="0" smtClean="0"/>
              <a:t>MALP</a:t>
            </a:r>
          </a:p>
          <a:p>
            <a:r>
              <a:rPr lang="en-US" sz="3100" dirty="0" smtClean="0"/>
              <a:t>Whole-Part-Whole</a:t>
            </a:r>
          </a:p>
          <a:p>
            <a:pPr lvl="1"/>
            <a:r>
              <a:rPr lang="en-US" sz="3100" dirty="0" smtClean="0"/>
              <a:t>Lead With Oral Into Literacy</a:t>
            </a:r>
          </a:p>
          <a:p>
            <a:pPr lvl="1"/>
            <a:r>
              <a:rPr lang="en-US" sz="3100" dirty="0" smtClean="0"/>
              <a:t>Learner-Generated Texts</a:t>
            </a:r>
          </a:p>
          <a:p>
            <a:pPr lvl="1"/>
            <a:r>
              <a:rPr lang="en-US" sz="3100" dirty="0" smtClean="0"/>
              <a:t>Literacy Activities</a:t>
            </a:r>
          </a:p>
          <a:p>
            <a:r>
              <a:rPr lang="en-US" sz="3100" dirty="0" smtClean="0"/>
              <a:t>Class Routines</a:t>
            </a:r>
          </a:p>
          <a:p>
            <a:r>
              <a:rPr lang="en-US" sz="3100" dirty="0" smtClean="0"/>
              <a:t>Effective Scaffolding</a:t>
            </a:r>
          </a:p>
          <a:p>
            <a:pPr marL="788670" indent="-742950" algn="ctr">
              <a:buNone/>
            </a:pPr>
            <a:endParaRPr lang="en-US" sz="4400" dirty="0" smtClean="0"/>
          </a:p>
        </p:txBody>
      </p:sp>
      <p:sp>
        <p:nvSpPr>
          <p:cNvPr id="6" name="Content Placeholder 5"/>
          <p:cNvSpPr>
            <a:spLocks noGrp="1"/>
          </p:cNvSpPr>
          <p:nvPr>
            <p:ph sz="half" idx="2"/>
          </p:nvPr>
        </p:nvSpPr>
        <p:spPr/>
        <p:txBody>
          <a:bodyPr>
            <a:normAutofit fontScale="77500" lnSpcReduction="20000"/>
          </a:bodyPr>
          <a:lstStyle/>
          <a:p>
            <a:endParaRPr lang="en-US"/>
          </a:p>
        </p:txBody>
      </p:sp>
      <p:sp>
        <p:nvSpPr>
          <p:cNvPr id="2" name="Title 1"/>
          <p:cNvSpPr>
            <a:spLocks noGrp="1"/>
          </p:cNvSpPr>
          <p:nvPr>
            <p:ph type="title"/>
          </p:nvPr>
        </p:nvSpPr>
        <p:spPr>
          <a:solidFill>
            <a:srgbClr val="AE4B24"/>
          </a:solidFill>
        </p:spPr>
        <p:txBody>
          <a:bodyPr/>
          <a:lstStyle/>
          <a:p>
            <a:r>
              <a:rPr lang="en-US" dirty="0" smtClean="0"/>
              <a:t>Activity #8: Write an emergent literacy lesson plan</a:t>
            </a:r>
            <a:endParaRPr lang="en-US" dirty="0"/>
          </a:p>
        </p:txBody>
      </p:sp>
      <p:pic>
        <p:nvPicPr>
          <p:cNvPr id="1027" name="Picture 3"/>
          <p:cNvPicPr>
            <a:picLocks noChangeAspect="1" noChangeArrowheads="1"/>
          </p:cNvPicPr>
          <p:nvPr/>
        </p:nvPicPr>
        <p:blipFill>
          <a:blip r:embed="rId3" cstate="email"/>
          <a:srcRect/>
          <a:stretch>
            <a:fillRect/>
          </a:stretch>
        </p:blipFill>
        <p:spPr bwMode="auto">
          <a:xfrm>
            <a:off x="4572000" y="1410241"/>
            <a:ext cx="4190260" cy="5447759"/>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812358"/>
          </a:xfrm>
        </p:spPr>
        <p:txBody>
          <a:bodyPr>
            <a:normAutofit fontScale="92500" lnSpcReduction="20000"/>
          </a:bodyPr>
          <a:lstStyle/>
          <a:p>
            <a:pPr>
              <a:lnSpc>
                <a:spcPct val="150000"/>
              </a:lnSpc>
            </a:pPr>
            <a:r>
              <a:rPr lang="en-US" sz="2800" i="1" dirty="0" smtClean="0">
                <a:solidFill>
                  <a:schemeClr val="tx1"/>
                </a:solidFill>
                <a:hlinkClick r:id="rId3"/>
              </a:rPr>
              <a:t>http://www.teachabcenglish.com</a:t>
            </a:r>
            <a:endParaRPr lang="en-US" sz="2800" dirty="0" smtClean="0">
              <a:solidFill>
                <a:schemeClr val="tx1"/>
              </a:solidFill>
            </a:endParaRPr>
          </a:p>
          <a:p>
            <a:pPr>
              <a:lnSpc>
                <a:spcPct val="150000"/>
              </a:lnSpc>
            </a:pPr>
            <a:r>
              <a:rPr lang="en-US" sz="2800" dirty="0" smtClean="0">
                <a:solidFill>
                  <a:schemeClr val="tx1"/>
                </a:solidFill>
                <a:hlinkClick r:id="rId4"/>
              </a:rPr>
              <a:t>http://www.esl-literacy.com</a:t>
            </a:r>
            <a:r>
              <a:rPr lang="en-US" sz="2800" dirty="0" smtClean="0">
                <a:solidFill>
                  <a:schemeClr val="tx1"/>
                </a:solidFill>
              </a:rPr>
              <a:t> </a:t>
            </a:r>
          </a:p>
          <a:p>
            <a:pPr>
              <a:lnSpc>
                <a:spcPct val="150000"/>
              </a:lnSpc>
            </a:pPr>
            <a:r>
              <a:rPr lang="en-US" sz="2800" dirty="0" smtClean="0">
                <a:solidFill>
                  <a:schemeClr val="tx1"/>
                </a:solidFill>
                <a:hlinkClick r:id="rId5"/>
              </a:rPr>
              <a:t>http://www.multilingualminnesota.org</a:t>
            </a:r>
            <a:endParaRPr lang="en-US" sz="2800" dirty="0" smtClean="0">
              <a:solidFill>
                <a:schemeClr val="tx1"/>
              </a:solidFill>
            </a:endParaRPr>
          </a:p>
          <a:p>
            <a:pPr>
              <a:lnSpc>
                <a:spcPct val="150000"/>
              </a:lnSpc>
            </a:pPr>
            <a:r>
              <a:rPr lang="en-US" sz="2800" dirty="0" smtClean="0">
                <a:solidFill>
                  <a:schemeClr val="tx1"/>
                </a:solidFill>
                <a:hlinkClick r:id="rId6"/>
              </a:rPr>
              <a:t>http://www.cal.org/caelanetwork/resources/using-oral-language-skills.html</a:t>
            </a:r>
            <a:endParaRPr lang="en-US" sz="2800" dirty="0" smtClean="0">
              <a:solidFill>
                <a:schemeClr val="tx1"/>
              </a:solidFill>
            </a:endParaRPr>
          </a:p>
          <a:p>
            <a:pPr>
              <a:lnSpc>
                <a:spcPct val="150000"/>
              </a:lnSpc>
            </a:pPr>
            <a:r>
              <a:rPr lang="en-US" sz="2800" dirty="0" err="1" smtClean="0"/>
              <a:t>Croydan</a:t>
            </a:r>
            <a:r>
              <a:rPr lang="en-US" sz="2800" dirty="0" smtClean="0"/>
              <a:t>, A. 2005. </a:t>
            </a:r>
            <a:r>
              <a:rPr lang="en-US" sz="2800" i="1" dirty="0" smtClean="0"/>
              <a:t>Making it real: Teaching pre-literate adult refugee students.</a:t>
            </a:r>
            <a:r>
              <a:rPr lang="en-US" sz="2800" dirty="0" smtClean="0"/>
              <a:t> Tacoma, WA: Tacoma Community House Training Project</a:t>
            </a:r>
            <a:endParaRPr lang="en-US" sz="2800" dirty="0" smtClean="0">
              <a:solidFill>
                <a:schemeClr val="tx1"/>
              </a:solidFill>
            </a:endParaRPr>
          </a:p>
          <a:p>
            <a:pPr>
              <a:lnSpc>
                <a:spcPct val="150000"/>
              </a:lnSpc>
            </a:pPr>
            <a:endParaRPr lang="en-US" sz="2800" dirty="0" smtClean="0">
              <a:solidFill>
                <a:schemeClr val="tx1"/>
              </a:solidFill>
            </a:endParaRPr>
          </a:p>
          <a:p>
            <a:pPr>
              <a:buNone/>
            </a:pPr>
            <a:endParaRPr lang="en-US" dirty="0"/>
          </a:p>
        </p:txBody>
      </p:sp>
      <p:sp>
        <p:nvSpPr>
          <p:cNvPr id="3" name="Title 2"/>
          <p:cNvSpPr>
            <a:spLocks noGrp="1"/>
          </p:cNvSpPr>
          <p:nvPr>
            <p:ph type="title"/>
          </p:nvPr>
        </p:nvSpPr>
        <p:spPr/>
        <p:txBody>
          <a:bodyPr/>
          <a:lstStyle/>
          <a:p>
            <a:r>
              <a:rPr lang="en-US" dirty="0" smtClean="0"/>
              <a:t>Recommended Resources</a:t>
            </a:r>
            <a:endParaRPr lang="en-US" dirty="0"/>
          </a:p>
        </p:txBody>
      </p:sp>
    </p:spTree>
    <p:extLst>
      <p:ext uri="{BB962C8B-B14F-4D97-AF65-F5344CB8AC3E}">
        <p14:creationId xmlns:p14="http://schemas.microsoft.com/office/powerpoint/2010/main" xmlns="" val="3140659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150000"/>
              </a:lnSpc>
            </a:pPr>
            <a:r>
              <a:rPr lang="en-US" sz="2400" dirty="0" err="1" smtClean="0">
                <a:solidFill>
                  <a:schemeClr val="tx1"/>
                </a:solidFill>
              </a:rPr>
              <a:t>abc</a:t>
            </a:r>
            <a:r>
              <a:rPr lang="en-US" sz="2400" dirty="0" smtClean="0">
                <a:solidFill>
                  <a:schemeClr val="tx1"/>
                </a:solidFill>
              </a:rPr>
              <a:t> English Book One and Teacher’s Activity Guide, 2013, by Jennifer Christenson</a:t>
            </a:r>
          </a:p>
          <a:p>
            <a:pPr>
              <a:lnSpc>
                <a:spcPct val="150000"/>
              </a:lnSpc>
            </a:pPr>
            <a:r>
              <a:rPr lang="en-US" sz="2400" dirty="0" err="1" smtClean="0">
                <a:solidFill>
                  <a:schemeClr val="tx1"/>
                </a:solidFill>
              </a:rPr>
              <a:t>abc</a:t>
            </a:r>
            <a:r>
              <a:rPr lang="en-US" sz="2400" dirty="0" smtClean="0">
                <a:solidFill>
                  <a:schemeClr val="tx1"/>
                </a:solidFill>
              </a:rPr>
              <a:t> English Book Two and Teacher’s Activity Guide, 2013, by Jennifer Christenson</a:t>
            </a:r>
          </a:p>
          <a:p>
            <a:pPr>
              <a:lnSpc>
                <a:spcPct val="150000"/>
              </a:lnSpc>
            </a:pPr>
            <a:r>
              <a:rPr lang="en-US" sz="2400" dirty="0" smtClean="0">
                <a:solidFill>
                  <a:schemeClr val="tx1"/>
                </a:solidFill>
              </a:rPr>
              <a:t>Sam and Pat Book 1: Beginning Reading and Writing, 2005, by Jo Anne </a:t>
            </a:r>
            <a:r>
              <a:rPr lang="en-US" sz="2400" dirty="0" err="1" smtClean="0">
                <a:solidFill>
                  <a:schemeClr val="tx1"/>
                </a:solidFill>
              </a:rPr>
              <a:t>Hartel</a:t>
            </a:r>
            <a:r>
              <a:rPr lang="en-US" sz="2400" dirty="0" smtClean="0">
                <a:solidFill>
                  <a:schemeClr val="tx1"/>
                </a:solidFill>
              </a:rPr>
              <a:t>, Betsy Lowry, Whit Hendon</a:t>
            </a:r>
          </a:p>
          <a:p>
            <a:pPr>
              <a:lnSpc>
                <a:spcPct val="150000"/>
              </a:lnSpc>
            </a:pPr>
            <a:r>
              <a:rPr lang="en-US" sz="2400" dirty="0" smtClean="0">
                <a:solidFill>
                  <a:schemeClr val="tx1"/>
                </a:solidFill>
              </a:rPr>
              <a:t>Sequences: Picture Stories for ESL, 2006  by John Chabot</a:t>
            </a:r>
          </a:p>
          <a:p>
            <a:endParaRPr lang="en-US" dirty="0" smtClean="0"/>
          </a:p>
        </p:txBody>
      </p:sp>
      <p:sp>
        <p:nvSpPr>
          <p:cNvPr id="3" name="Title 2"/>
          <p:cNvSpPr>
            <a:spLocks noGrp="1"/>
          </p:cNvSpPr>
          <p:nvPr>
            <p:ph type="title"/>
          </p:nvPr>
        </p:nvSpPr>
        <p:spPr/>
        <p:txBody>
          <a:bodyPr/>
          <a:lstStyle/>
          <a:p>
            <a:r>
              <a:rPr lang="en-US" dirty="0" smtClean="0"/>
              <a:t>Recommended Materials</a:t>
            </a:r>
            <a:endParaRPr lang="en-US" dirty="0"/>
          </a:p>
        </p:txBody>
      </p:sp>
    </p:spTree>
    <p:extLst>
      <p:ext uri="{BB962C8B-B14F-4D97-AF65-F5344CB8AC3E}">
        <p14:creationId xmlns:p14="http://schemas.microsoft.com/office/powerpoint/2010/main" xmlns="" val="3140659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5138929"/>
          </a:xfrm>
        </p:spPr>
        <p:txBody>
          <a:bodyPr>
            <a:normAutofit fontScale="77500" lnSpcReduction="20000"/>
          </a:bodyPr>
          <a:lstStyle/>
          <a:p>
            <a:r>
              <a:rPr lang="en-US" dirty="0" smtClean="0"/>
              <a:t>Bigelow, M. &amp; Schwarz, R. 2010. Adult English language learners with limited literacy. Washington, DC: National Institute for Literacy. Retrieved from https://lincs.ed.gov/publications/pdf/ELLpaper2010.pdf</a:t>
            </a:r>
          </a:p>
          <a:p>
            <a:r>
              <a:rPr lang="en-US" dirty="0" smtClean="0"/>
              <a:t>Larkin, M. 2002. Using </a:t>
            </a:r>
            <a:r>
              <a:rPr lang="en-US" dirty="0" err="1" smtClean="0"/>
              <a:t>scaffolded</a:t>
            </a:r>
            <a:r>
              <a:rPr lang="en-US" dirty="0" smtClean="0"/>
              <a:t> instruction to optimize learning. Arlington, VA. ERIC Clearinghouse. Retrieved from </a:t>
            </a:r>
            <a:r>
              <a:rPr lang="en-US" dirty="0" smtClean="0">
                <a:hlinkClick r:id="rId3"/>
              </a:rPr>
              <a:t>http://www.vtaide.com/png/ERIC/Scaffolding.htm</a:t>
            </a:r>
            <a:r>
              <a:rPr lang="en-US" dirty="0" smtClean="0"/>
              <a:t>.</a:t>
            </a:r>
          </a:p>
          <a:p>
            <a:r>
              <a:rPr lang="en-US" dirty="0" smtClean="0"/>
              <a:t>Marshall, H. DeCapua, A. and </a:t>
            </a:r>
            <a:r>
              <a:rPr lang="en-US" dirty="0" err="1" smtClean="0"/>
              <a:t>Antolini</a:t>
            </a:r>
            <a:r>
              <a:rPr lang="en-US" dirty="0" smtClean="0"/>
              <a:t> C. 2010. Engaging English language learners with limited or interrupted formal education. Latham, NY: Educator’s Voice Vol. III. Retrieved from </a:t>
            </a:r>
            <a:r>
              <a:rPr lang="en-US" dirty="0" smtClean="0">
                <a:hlinkClick r:id="rId4"/>
              </a:rPr>
              <a:t>http://www.nysut.org/~/media/files/nysut/resources/2010/may/educators-voice-3-adolescents/educatorsvoice3_adolescents.pdf?la=en</a:t>
            </a:r>
            <a:endParaRPr lang="en-US" dirty="0" smtClean="0"/>
          </a:p>
          <a:p>
            <a:r>
              <a:rPr lang="en-US" dirty="0" smtClean="0"/>
              <a:t>Parrish, B. 2004. Teaching adult ESL, a practical introduction. New York: McGraw-Hill.</a:t>
            </a:r>
          </a:p>
          <a:p>
            <a:r>
              <a:rPr lang="en-US" dirty="0" err="1" smtClean="0"/>
              <a:t>Reyhner</a:t>
            </a:r>
            <a:r>
              <a:rPr lang="en-US" dirty="0" smtClean="0"/>
              <a:t>, J. 2008. The reading wars: Phonics versus whole language. Flagstaff, AZ: Northern Arizona University. Retrieved from </a:t>
            </a:r>
            <a:r>
              <a:rPr lang="en-US" dirty="0" smtClean="0">
                <a:hlinkClick r:id="rId5"/>
              </a:rPr>
              <a:t>http://jan.ucc.nau.edu/jar/Reading_Wars.html</a:t>
            </a:r>
            <a:endParaRPr lang="en-US" dirty="0" smtClean="0"/>
          </a:p>
          <a:p>
            <a:r>
              <a:rPr lang="en-US" dirty="0" err="1" smtClean="0"/>
              <a:t>Trupke-Bastidas</a:t>
            </a:r>
            <a:r>
              <a:rPr lang="en-US" dirty="0" smtClean="0"/>
              <a:t>, J. &amp; </a:t>
            </a:r>
            <a:r>
              <a:rPr lang="en-US" dirty="0" err="1" smtClean="0"/>
              <a:t>Poulos</a:t>
            </a:r>
            <a:r>
              <a:rPr lang="en-US" dirty="0" smtClean="0"/>
              <a:t>, A. (2007) Improving literacy of L1-non-literate and L1-literate adult English as a second language learners. </a:t>
            </a:r>
            <a:r>
              <a:rPr lang="en-US" dirty="0" err="1" smtClean="0"/>
              <a:t>Minne</a:t>
            </a:r>
            <a:r>
              <a:rPr lang="en-US" dirty="0" smtClean="0"/>
              <a:t>/WITESOL Journal, 25. Retrieved from </a:t>
            </a:r>
            <a:r>
              <a:rPr lang="en-US" dirty="0" smtClean="0">
                <a:hlinkClick r:id="rId6"/>
              </a:rPr>
              <a:t>http://minnetesol.org/journal/articles/improvingliteracy.html</a:t>
            </a:r>
            <a:endParaRPr lang="en-US" dirty="0" smtClean="0"/>
          </a:p>
          <a:p>
            <a:r>
              <a:rPr lang="en-US" dirty="0" smtClean="0"/>
              <a:t>Vinogradov, P. &amp; Bigelow, M. 2010. Using oral language skills to build on the emerging literacy of adult English learners. Minneapolis, MN: University of Minnesota. Retrieved from </a:t>
            </a:r>
            <a:r>
              <a:rPr lang="en-US" dirty="0" smtClean="0">
                <a:hlinkClick r:id="rId6"/>
              </a:rPr>
              <a:t>http://minnetesol.org/journal/articles/improvingliteracy.html</a:t>
            </a:r>
            <a:endParaRPr lang="en-US" dirty="0" smtClean="0"/>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xmlns="" val="314065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53179"/>
          </a:xfrm>
        </p:spPr>
        <p:txBody>
          <a:bodyPr>
            <a:normAutofit lnSpcReduction="10000"/>
          </a:bodyPr>
          <a:lstStyle/>
          <a:p>
            <a:pPr>
              <a:lnSpc>
                <a:spcPct val="150000"/>
              </a:lnSpc>
            </a:pPr>
            <a:r>
              <a:rPr lang="en-US" dirty="0" smtClean="0"/>
              <a:t>Up to 49 classes daily</a:t>
            </a:r>
          </a:p>
          <a:p>
            <a:pPr>
              <a:lnSpc>
                <a:spcPct val="150000"/>
              </a:lnSpc>
            </a:pPr>
            <a:r>
              <a:rPr lang="en-US" dirty="0" smtClean="0"/>
              <a:t>32 Instructors</a:t>
            </a:r>
          </a:p>
          <a:p>
            <a:pPr>
              <a:lnSpc>
                <a:spcPct val="150000"/>
              </a:lnSpc>
            </a:pPr>
            <a:r>
              <a:rPr lang="en-US" dirty="0" smtClean="0"/>
              <a:t>900 – 1000 students annually </a:t>
            </a:r>
          </a:p>
          <a:p>
            <a:pPr>
              <a:lnSpc>
                <a:spcPct val="150000"/>
              </a:lnSpc>
            </a:pPr>
            <a:r>
              <a:rPr lang="en-US" dirty="0" smtClean="0"/>
              <a:t>400 students daily</a:t>
            </a:r>
          </a:p>
          <a:p>
            <a:pPr>
              <a:lnSpc>
                <a:spcPct val="150000"/>
              </a:lnSpc>
            </a:pPr>
            <a:r>
              <a:rPr lang="en-US" dirty="0" smtClean="0"/>
              <a:t>48 different countries</a:t>
            </a:r>
          </a:p>
          <a:p>
            <a:pPr>
              <a:lnSpc>
                <a:spcPct val="150000"/>
              </a:lnSpc>
            </a:pPr>
            <a:r>
              <a:rPr lang="en-US" dirty="0" smtClean="0"/>
              <a:t>Common Student Ethnicities in 2015:</a:t>
            </a:r>
          </a:p>
          <a:p>
            <a:pPr lvl="1">
              <a:lnSpc>
                <a:spcPct val="150000"/>
              </a:lnSpc>
            </a:pPr>
            <a:r>
              <a:rPr lang="en-US" dirty="0" smtClean="0"/>
              <a:t>Bhutanese-Nepali, Somali, Congolese, </a:t>
            </a:r>
            <a:r>
              <a:rPr lang="en-US" dirty="0" err="1" smtClean="0"/>
              <a:t>Kunama</a:t>
            </a:r>
            <a:r>
              <a:rPr lang="en-US" dirty="0" smtClean="0"/>
              <a:t> (Eritrea), </a:t>
            </a:r>
            <a:r>
              <a:rPr lang="en-US" dirty="0" err="1" smtClean="0"/>
              <a:t>Karenni</a:t>
            </a:r>
            <a:r>
              <a:rPr lang="en-US" dirty="0" smtClean="0"/>
              <a:t> (Burma), Sudanese (South Sudan/Darfur), Ethiopian, Iraqi, Mexican, Guatemalan, El Salvadoran, Honduran and more…</a:t>
            </a:r>
          </a:p>
          <a:p>
            <a:pPr>
              <a:lnSpc>
                <a:spcPct val="150000"/>
              </a:lnSpc>
            </a:pPr>
            <a:r>
              <a:rPr lang="en-US" dirty="0" smtClean="0"/>
              <a:t>Range of Educational Backgrounds</a:t>
            </a:r>
          </a:p>
          <a:p>
            <a:pPr lvl="1"/>
            <a:endParaRPr lang="en-US" dirty="0" smtClean="0"/>
          </a:p>
        </p:txBody>
      </p:sp>
      <p:sp>
        <p:nvSpPr>
          <p:cNvPr id="3" name="Title 2"/>
          <p:cNvSpPr>
            <a:spLocks noGrp="1"/>
          </p:cNvSpPr>
          <p:nvPr>
            <p:ph type="title"/>
          </p:nvPr>
        </p:nvSpPr>
        <p:spPr/>
        <p:txBody>
          <a:bodyPr/>
          <a:lstStyle/>
          <a:p>
            <a:r>
              <a:rPr lang="en-US" dirty="0" smtClean="0"/>
              <a:t>Center for New Americans</a:t>
            </a:r>
            <a:br>
              <a:rPr lang="en-US" dirty="0" smtClean="0"/>
            </a:br>
            <a:r>
              <a:rPr lang="en-US" dirty="0" smtClean="0"/>
              <a:t>Education Program</a:t>
            </a:r>
            <a:endParaRPr lang="en-US" dirty="0"/>
          </a:p>
        </p:txBody>
      </p:sp>
    </p:spTree>
    <p:extLst>
      <p:ext uri="{BB962C8B-B14F-4D97-AF65-F5344CB8AC3E}">
        <p14:creationId xmlns:p14="http://schemas.microsoft.com/office/powerpoint/2010/main" xmlns="" val="387038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endParaRPr lang="en-US" sz="1050" dirty="0" smtClean="0"/>
          </a:p>
          <a:p>
            <a:pPr>
              <a:lnSpc>
                <a:spcPct val="150000"/>
              </a:lnSpc>
            </a:pPr>
            <a:r>
              <a:rPr lang="en-US" sz="3600" dirty="0" smtClean="0"/>
              <a:t>Unique Characteristics</a:t>
            </a:r>
            <a:endParaRPr lang="en-US" sz="3600" dirty="0"/>
          </a:p>
          <a:p>
            <a:pPr>
              <a:lnSpc>
                <a:spcPct val="150000"/>
              </a:lnSpc>
            </a:pPr>
            <a:r>
              <a:rPr lang="en-US" sz="3600" dirty="0" smtClean="0"/>
              <a:t>Strengths</a:t>
            </a:r>
          </a:p>
          <a:p>
            <a:pPr>
              <a:lnSpc>
                <a:spcPct val="150000"/>
              </a:lnSpc>
            </a:pPr>
            <a:r>
              <a:rPr lang="en-US" sz="3600" dirty="0" smtClean="0"/>
              <a:t>Goals/Motivations of Learners</a:t>
            </a:r>
            <a:endParaRPr lang="en-US" sz="3600" dirty="0"/>
          </a:p>
        </p:txBody>
      </p:sp>
      <p:sp>
        <p:nvSpPr>
          <p:cNvPr id="3" name="Title 2"/>
          <p:cNvSpPr>
            <a:spLocks noGrp="1"/>
          </p:cNvSpPr>
          <p:nvPr>
            <p:ph type="title"/>
          </p:nvPr>
        </p:nvSpPr>
        <p:spPr/>
        <p:txBody>
          <a:bodyPr/>
          <a:lstStyle/>
          <a:p>
            <a:r>
              <a:rPr lang="en-US" dirty="0" smtClean="0"/>
              <a:t>Emergent Readers</a:t>
            </a:r>
            <a:endParaRPr lang="en-US" dirty="0"/>
          </a:p>
        </p:txBody>
      </p:sp>
    </p:spTree>
    <p:extLst>
      <p:ext uri="{BB962C8B-B14F-4D97-AF65-F5344CB8AC3E}">
        <p14:creationId xmlns:p14="http://schemas.microsoft.com/office/powerpoint/2010/main" xmlns="" val="251517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76283"/>
          </a:xfrm>
        </p:spPr>
        <p:txBody>
          <a:bodyPr>
            <a:normAutofit fontScale="70000" lnSpcReduction="20000"/>
          </a:bodyPr>
          <a:lstStyle/>
          <a:p>
            <a:pPr algn="ctr">
              <a:buNone/>
            </a:pPr>
            <a:endParaRPr lang="en-US" sz="2200" b="1" dirty="0" smtClean="0"/>
          </a:p>
          <a:p>
            <a:pPr algn="ctr">
              <a:buNone/>
            </a:pPr>
            <a:r>
              <a:rPr lang="en-US" sz="5800" b="1" dirty="0" smtClean="0"/>
              <a:t>LESLLA</a:t>
            </a:r>
          </a:p>
          <a:p>
            <a:pPr algn="ctr">
              <a:buNone/>
            </a:pPr>
            <a:endParaRPr lang="en-US" sz="5800" b="1" dirty="0" smtClean="0"/>
          </a:p>
          <a:p>
            <a:pPr algn="ctr">
              <a:buNone/>
            </a:pPr>
            <a:r>
              <a:rPr lang="en-US" sz="5800" b="1" dirty="0" smtClean="0"/>
              <a:t>SLIFE</a:t>
            </a:r>
          </a:p>
          <a:p>
            <a:pPr algn="ctr">
              <a:buNone/>
            </a:pPr>
            <a:endParaRPr lang="en-US" sz="5800" b="1" dirty="0" smtClean="0"/>
          </a:p>
          <a:p>
            <a:pPr algn="ctr">
              <a:buNone/>
            </a:pPr>
            <a:r>
              <a:rPr lang="en-US" sz="5800" b="1" dirty="0" smtClean="0"/>
              <a:t>MALP</a:t>
            </a:r>
          </a:p>
          <a:p>
            <a:pPr algn="ctr">
              <a:buNone/>
            </a:pPr>
            <a:endParaRPr lang="en-US" sz="5800" b="1" dirty="0" smtClean="0"/>
          </a:p>
          <a:p>
            <a:pPr algn="ctr">
              <a:buNone/>
            </a:pPr>
            <a:r>
              <a:rPr lang="en-US" sz="5800" b="1" dirty="0" smtClean="0"/>
              <a:t>TESOL</a:t>
            </a:r>
            <a:endParaRPr lang="en-US" sz="4600" b="1" dirty="0" smtClean="0"/>
          </a:p>
          <a:p>
            <a:pPr>
              <a:buNone/>
            </a:pPr>
            <a:endParaRPr lang="en-US" dirty="0" smtClean="0"/>
          </a:p>
          <a:p>
            <a:pPr>
              <a:buNone/>
            </a:pPr>
            <a:endParaRPr lang="en-US" dirty="0" smtClean="0"/>
          </a:p>
          <a:p>
            <a:pPr>
              <a:buNone/>
            </a:pPr>
            <a:endParaRPr lang="en-US" dirty="0" smtClean="0"/>
          </a:p>
          <a:p>
            <a:pPr>
              <a:buNone/>
            </a:pPr>
            <a:endParaRPr lang="en-US" dirty="0"/>
          </a:p>
        </p:txBody>
      </p:sp>
      <p:sp>
        <p:nvSpPr>
          <p:cNvPr id="3" name="Title 2"/>
          <p:cNvSpPr>
            <a:spLocks noGrp="1"/>
          </p:cNvSpPr>
          <p:nvPr>
            <p:ph type="title"/>
          </p:nvPr>
        </p:nvSpPr>
        <p:spPr>
          <a:solidFill>
            <a:srgbClr val="AE4B24"/>
          </a:solidFill>
        </p:spPr>
        <p:txBody>
          <a:bodyPr/>
          <a:lstStyle/>
          <a:p>
            <a:r>
              <a:rPr lang="en-US" dirty="0" smtClean="0"/>
              <a:t>Activity 2: Emergent readers acronym quiz</a:t>
            </a:r>
            <a:endParaRPr lang="en-US" dirty="0"/>
          </a:p>
        </p:txBody>
      </p:sp>
    </p:spTree>
    <p:extLst>
      <p:ext uri="{BB962C8B-B14F-4D97-AF65-F5344CB8AC3E}">
        <p14:creationId xmlns:p14="http://schemas.microsoft.com/office/powerpoint/2010/main" xmlns="" val="251517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
            </a:r>
            <a:r>
              <a:rPr lang="en-US" dirty="0" err="1" smtClean="0"/>
              <a:t>malp</a:t>
            </a:r>
            <a:r>
              <a:rPr lang="en-US" dirty="0" smtClean="0"/>
              <a:t> instructional model</a:t>
            </a:r>
            <a:endParaRPr lang="en-US" dirty="0"/>
          </a:p>
        </p:txBody>
      </p:sp>
      <p:pic>
        <p:nvPicPr>
          <p:cNvPr id="4" name="Content Placeholder 3" descr="MALP.jpg"/>
          <p:cNvPicPr>
            <a:picLocks noGrp="1" noChangeAspect="1"/>
          </p:cNvPicPr>
          <p:nvPr>
            <p:ph idx="1"/>
          </p:nvPr>
        </p:nvPicPr>
        <p:blipFill>
          <a:blip r:embed="rId3" cstate="email"/>
          <a:stretch>
            <a:fillRect/>
          </a:stretch>
        </p:blipFill>
        <p:spPr>
          <a:xfrm>
            <a:off x="1360857" y="1719263"/>
            <a:ext cx="6422286" cy="4821748"/>
          </a:xfrm>
          <a:prstGeom prst="rect">
            <a:avLst/>
          </a:prstGeom>
        </p:spPr>
      </p:pic>
      <p:sp>
        <p:nvSpPr>
          <p:cNvPr id="5" name="Rectangle 4"/>
          <p:cNvSpPr/>
          <p:nvPr/>
        </p:nvSpPr>
        <p:spPr>
          <a:xfrm>
            <a:off x="1762299" y="6488668"/>
            <a:ext cx="5760720" cy="369332"/>
          </a:xfrm>
          <a:prstGeom prst="rect">
            <a:avLst/>
          </a:prstGeom>
        </p:spPr>
        <p:txBody>
          <a:bodyPr wrap="square">
            <a:spAutoFit/>
          </a:bodyPr>
          <a:lstStyle/>
          <a:p>
            <a:pPr algn="ctr"/>
            <a:r>
              <a:rPr lang="en-US" dirty="0" err="1" smtClean="0"/>
              <a:t>DeCapua</a:t>
            </a:r>
            <a:r>
              <a:rPr lang="en-US" dirty="0" smtClean="0"/>
              <a:t> &amp; Marshall, 2009, 2010; Marshall 1994, 1998</a:t>
            </a:r>
          </a:p>
        </p:txBody>
      </p:sp>
    </p:spTree>
    <p:extLst>
      <p:ext uri="{BB962C8B-B14F-4D97-AF65-F5344CB8AC3E}">
        <p14:creationId xmlns:p14="http://schemas.microsoft.com/office/powerpoint/2010/main" xmlns="" val="2515174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email"/>
          <a:stretch>
            <a:fillRect/>
          </a:stretch>
        </p:blipFill>
        <p:spPr bwMode="auto">
          <a:xfrm>
            <a:off x="1762299" y="0"/>
            <a:ext cx="3297262" cy="6856511"/>
          </a:xfrm>
          <a:prstGeom prst="rect">
            <a:avLst/>
          </a:prstGeom>
          <a:noFill/>
          <a:ln w="9525">
            <a:noFill/>
            <a:miter lim="800000"/>
            <a:headEnd/>
            <a:tailEnd/>
          </a:ln>
        </p:spPr>
      </p:pic>
      <p:sp>
        <p:nvSpPr>
          <p:cNvPr id="7" name="Text Placeholder 6"/>
          <p:cNvSpPr>
            <a:spLocks noGrp="1"/>
          </p:cNvSpPr>
          <p:nvPr>
            <p:ph type="body" sz="half" idx="2"/>
          </p:nvPr>
        </p:nvSpPr>
        <p:spPr/>
        <p:txBody>
          <a:bodyPr/>
          <a:lstStyle/>
          <a:p>
            <a:endParaRPr lang="en-US" dirty="0"/>
          </a:p>
        </p:txBody>
      </p:sp>
      <p:sp>
        <p:nvSpPr>
          <p:cNvPr id="3" name="Title 2"/>
          <p:cNvSpPr>
            <a:spLocks noGrp="1"/>
          </p:cNvSpPr>
          <p:nvPr>
            <p:ph type="title"/>
          </p:nvPr>
        </p:nvSpPr>
        <p:spPr/>
        <p:txBody>
          <a:bodyPr/>
          <a:lstStyle/>
          <a:p>
            <a:r>
              <a:rPr lang="en-US" dirty="0" err="1" smtClean="0"/>
              <a:t>malp</a:t>
            </a:r>
            <a:r>
              <a:rPr lang="en-US" dirty="0" smtClean="0"/>
              <a:t> </a:t>
            </a:r>
            <a:r>
              <a:rPr lang="en-US" sz="1400" dirty="0" smtClean="0"/>
              <a:t>methodology</a:t>
            </a:r>
            <a:endParaRPr lang="en-US" dirty="0"/>
          </a:p>
        </p:txBody>
      </p:sp>
      <p:sp>
        <p:nvSpPr>
          <p:cNvPr id="5" name="Rectangle 4"/>
          <p:cNvSpPr/>
          <p:nvPr/>
        </p:nvSpPr>
        <p:spPr>
          <a:xfrm>
            <a:off x="3596642" y="6487179"/>
            <a:ext cx="5760720" cy="369332"/>
          </a:xfrm>
          <a:prstGeom prst="rect">
            <a:avLst/>
          </a:prstGeom>
        </p:spPr>
        <p:txBody>
          <a:bodyPr wrap="square">
            <a:spAutoFit/>
          </a:bodyPr>
          <a:lstStyle/>
          <a:p>
            <a:pPr algn="ctr"/>
            <a:r>
              <a:rPr lang="en-US" dirty="0" smtClean="0"/>
              <a:t>DeCapua &amp; Marshall, 2010</a:t>
            </a:r>
          </a:p>
        </p:txBody>
      </p:sp>
    </p:spTree>
    <p:extLst>
      <p:ext uri="{BB962C8B-B14F-4D97-AF65-F5344CB8AC3E}">
        <p14:creationId xmlns:p14="http://schemas.microsoft.com/office/powerpoint/2010/main" xmlns="" val="25151741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2633</TotalTime>
  <Words>2091</Words>
  <Application>Microsoft Office PowerPoint</Application>
  <PresentationFormat>On-screen Show (4:3)</PresentationFormat>
  <Paragraphs>481</Paragraphs>
  <Slides>49</Slides>
  <Notes>49</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Grid</vt:lpstr>
      <vt:lpstr>Scaffolds and Strategies for Emergent English Literacy Learners</vt:lpstr>
      <vt:lpstr>Backgrounds</vt:lpstr>
      <vt:lpstr>Center for New Americans LSS of SD</vt:lpstr>
      <vt:lpstr>Center for New Americans LSS of SD</vt:lpstr>
      <vt:lpstr>Center for New Americans Education Program</vt:lpstr>
      <vt:lpstr>Emergent Readers</vt:lpstr>
      <vt:lpstr>Activity 2: Emergent readers acronym quiz</vt:lpstr>
      <vt:lpstr>The malp instructional model</vt:lpstr>
      <vt:lpstr>malp methodology</vt:lpstr>
      <vt:lpstr>malp methodology</vt:lpstr>
      <vt:lpstr>Activity #3: MALP in practice  Train Your Brain!</vt:lpstr>
      <vt:lpstr>MALP</vt:lpstr>
      <vt:lpstr>Whole-part-whole  method</vt:lpstr>
      <vt:lpstr>Lead With Oral into Literacy</vt:lpstr>
      <vt:lpstr>learner-Generated Texts</vt:lpstr>
      <vt:lpstr>Learner-Generated Texts</vt:lpstr>
      <vt:lpstr>Learner-Generated Texts</vt:lpstr>
      <vt:lpstr>Learner-Generated Texts</vt:lpstr>
      <vt:lpstr>Learner-Generated Texts</vt:lpstr>
      <vt:lpstr>Learner-Generated Texts</vt:lpstr>
      <vt:lpstr>Learner-Generated Texts</vt:lpstr>
      <vt:lpstr>Learner-Generated Texts</vt:lpstr>
      <vt:lpstr>Learner-Generated Texts</vt:lpstr>
      <vt:lpstr>Activity #4: Reflect on Learner-generated text</vt:lpstr>
      <vt:lpstr> Parts Work: literacy skills</vt:lpstr>
      <vt:lpstr>Activity #6: Emergent reading skills quiz</vt:lpstr>
      <vt:lpstr> Parts Work: literacy skills</vt:lpstr>
      <vt:lpstr> Parts Work: Phonics </vt:lpstr>
      <vt:lpstr> Parts Work: Phonics </vt:lpstr>
      <vt:lpstr> Parts Work: literacy skills</vt:lpstr>
      <vt:lpstr> Parts Work: literacy skills</vt:lpstr>
      <vt:lpstr> Parts Work: literacy skills</vt:lpstr>
      <vt:lpstr> Parts Work: literacy skills</vt:lpstr>
      <vt:lpstr> Parts Work: literacy skills</vt:lpstr>
      <vt:lpstr>Whole part Whole</vt:lpstr>
      <vt:lpstr>Class Routine</vt:lpstr>
      <vt:lpstr>Routine in lesson structure</vt:lpstr>
      <vt:lpstr>Routine in lesson structure</vt:lpstr>
      <vt:lpstr>Activity #7: Reflect on Class Routine</vt:lpstr>
      <vt:lpstr>Scaffolding</vt:lpstr>
      <vt:lpstr>Scaffolding Tools</vt:lpstr>
      <vt:lpstr>Scaffolding Tools</vt:lpstr>
      <vt:lpstr>Scaffolding</vt:lpstr>
      <vt:lpstr>Scaffolding Throughout a Lesson</vt:lpstr>
      <vt:lpstr>Scaffolding Throughout a Lesson</vt:lpstr>
      <vt:lpstr>Activity #8: Write an emergent literacy lesson plan</vt:lpstr>
      <vt:lpstr>Recommended Resources</vt:lpstr>
      <vt:lpstr>Recommended Materials</vt:lpstr>
      <vt:lpstr>References</vt:lpstr>
    </vt:vector>
  </TitlesOfParts>
  <Company>NHF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Scaffolds and Strategies for Emergent English Literacy Leaners</dc:title>
  <dc:creator>kd</dc:creator>
  <cp:lastModifiedBy>LSS User</cp:lastModifiedBy>
  <cp:revision>459</cp:revision>
  <dcterms:created xsi:type="dcterms:W3CDTF">2015-03-15T13:07:21Z</dcterms:created>
  <dcterms:modified xsi:type="dcterms:W3CDTF">2015-04-27T21:41:14Z</dcterms:modified>
</cp:coreProperties>
</file>