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312" r:id="rId5"/>
    <p:sldId id="273" r:id="rId6"/>
    <p:sldId id="271" r:id="rId7"/>
    <p:sldId id="272" r:id="rId8"/>
    <p:sldId id="260" r:id="rId9"/>
    <p:sldId id="263" r:id="rId10"/>
    <p:sldId id="270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2" r:id="rId29"/>
    <p:sldId id="291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8" r:id="rId45"/>
    <p:sldId id="307" r:id="rId46"/>
    <p:sldId id="309" r:id="rId47"/>
    <p:sldId id="310" r:id="rId48"/>
    <p:sldId id="311" r:id="rId49"/>
    <p:sldId id="265" r:id="rId50"/>
    <p:sldId id="266" r:id="rId51"/>
    <p:sldId id="264" r:id="rId52"/>
    <p:sldId id="269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46804-19F0-4CED-BEAC-8FA9E8CFF6F9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88061E-A460-4637-AE14-5848E8D0F3AB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Adult diploma algebra class</a:t>
          </a:r>
          <a:endParaRPr lang="en-US" dirty="0">
            <a:solidFill>
              <a:srgbClr val="FF0000"/>
            </a:solidFill>
          </a:endParaRPr>
        </a:p>
      </dgm:t>
    </dgm:pt>
    <dgm:pt modelId="{9408EEF1-6A67-4DE5-8DB1-5FF0442E52F8}" type="parTrans" cxnId="{FE2599F1-31BA-46BB-A95A-C089B437D8EA}">
      <dgm:prSet/>
      <dgm:spPr/>
      <dgm:t>
        <a:bodyPr/>
        <a:lstStyle/>
        <a:p>
          <a:endParaRPr lang="en-US"/>
        </a:p>
      </dgm:t>
    </dgm:pt>
    <dgm:pt modelId="{AD8B21B1-BE76-4300-BF62-B0294C27C347}" type="sibTrans" cxnId="{FE2599F1-31BA-46BB-A95A-C089B437D8EA}">
      <dgm:prSet/>
      <dgm:spPr/>
      <dgm:t>
        <a:bodyPr/>
        <a:lstStyle/>
        <a:p>
          <a:endParaRPr lang="en-US"/>
        </a:p>
      </dgm:t>
    </dgm:pt>
    <dgm:pt modelId="{9DB8D189-983A-4819-A7EA-DFED81C0651F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Modified several times by me and by colleagues</a:t>
          </a:r>
          <a:endParaRPr lang="en-US" dirty="0">
            <a:solidFill>
              <a:srgbClr val="FF0000"/>
            </a:solidFill>
          </a:endParaRPr>
        </a:p>
      </dgm:t>
    </dgm:pt>
    <dgm:pt modelId="{F8B0D309-3B73-4D92-B4F0-856650486660}" type="parTrans" cxnId="{49A50113-D1D8-4FBA-8087-6CFF5BA6E3BF}">
      <dgm:prSet/>
      <dgm:spPr/>
      <dgm:t>
        <a:bodyPr/>
        <a:lstStyle/>
        <a:p>
          <a:endParaRPr lang="en-US"/>
        </a:p>
      </dgm:t>
    </dgm:pt>
    <dgm:pt modelId="{88CAD5E5-2DEB-4DEE-A1E3-D31E480DC7BF}" type="sibTrans" cxnId="{49A50113-D1D8-4FBA-8087-6CFF5BA6E3BF}">
      <dgm:prSet/>
      <dgm:spPr/>
      <dgm:t>
        <a:bodyPr/>
        <a:lstStyle/>
        <a:p>
          <a:endParaRPr lang="en-US"/>
        </a:p>
      </dgm:t>
    </dgm:pt>
    <dgm:pt modelId="{8B59B5C9-4FC5-4FC6-90FB-FC72A28A6D55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Continues to be shared and modified </a:t>
          </a:r>
          <a:endParaRPr lang="en-US" dirty="0">
            <a:solidFill>
              <a:srgbClr val="FF0000"/>
            </a:solidFill>
          </a:endParaRPr>
        </a:p>
      </dgm:t>
    </dgm:pt>
    <dgm:pt modelId="{810AE083-68BD-45EB-B502-EF0E67A622C8}" type="parTrans" cxnId="{BE555D31-2E82-4E54-A7E8-18252D2CE8AB}">
      <dgm:prSet/>
      <dgm:spPr/>
      <dgm:t>
        <a:bodyPr/>
        <a:lstStyle/>
        <a:p>
          <a:endParaRPr lang="en-US"/>
        </a:p>
      </dgm:t>
    </dgm:pt>
    <dgm:pt modelId="{CF7C7B02-9B91-4E5B-A564-D360F4BC21F1}" type="sibTrans" cxnId="{BE555D31-2E82-4E54-A7E8-18252D2CE8AB}">
      <dgm:prSet/>
      <dgm:spPr/>
      <dgm:t>
        <a:bodyPr/>
        <a:lstStyle/>
        <a:p>
          <a:endParaRPr lang="en-US"/>
        </a:p>
      </dgm:t>
    </dgm:pt>
    <dgm:pt modelId="{8C21C3F0-3122-4897-B076-E1FEAFAB4871}">
      <dgm:prSet/>
      <dgm:spPr/>
      <dgm:t>
        <a:bodyPr/>
        <a:lstStyle/>
        <a:p>
          <a:r>
            <a:rPr lang="en-US" smtClean="0">
              <a:solidFill>
                <a:srgbClr val="FF0000"/>
              </a:solidFill>
            </a:rPr>
            <a:t>Shared with teachers in MN</a:t>
          </a:r>
          <a:endParaRPr lang="en-US" dirty="0" smtClean="0">
            <a:solidFill>
              <a:srgbClr val="FF0000"/>
            </a:solidFill>
          </a:endParaRPr>
        </a:p>
      </dgm:t>
    </dgm:pt>
    <dgm:pt modelId="{8F464DD0-49BE-46D2-B5AD-82D2964482FF}" type="parTrans" cxnId="{22741F00-ACA1-4AE2-AB5E-1A4EE19E2D90}">
      <dgm:prSet/>
      <dgm:spPr/>
      <dgm:t>
        <a:bodyPr/>
        <a:lstStyle/>
        <a:p>
          <a:endParaRPr lang="en-US"/>
        </a:p>
      </dgm:t>
    </dgm:pt>
    <dgm:pt modelId="{FB9EF15C-4A72-4A0B-852F-00DA3E6F076D}" type="sibTrans" cxnId="{22741F00-ACA1-4AE2-AB5E-1A4EE19E2D90}">
      <dgm:prSet/>
      <dgm:spPr/>
      <dgm:t>
        <a:bodyPr/>
        <a:lstStyle/>
        <a:p>
          <a:endParaRPr lang="en-US"/>
        </a:p>
      </dgm:t>
    </dgm:pt>
    <dgm:pt modelId="{88156AFD-0E24-45EF-B09E-3C7D04818089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Shared at last year’s COABE conference as part of a GED prep session</a:t>
          </a:r>
        </a:p>
      </dgm:t>
    </dgm:pt>
    <dgm:pt modelId="{30240C09-774B-42CB-A465-F7820DA113FD}" type="parTrans" cxnId="{85F41BD8-B196-4B68-AABC-46732225C284}">
      <dgm:prSet/>
      <dgm:spPr/>
      <dgm:t>
        <a:bodyPr/>
        <a:lstStyle/>
        <a:p>
          <a:endParaRPr lang="en-US"/>
        </a:p>
      </dgm:t>
    </dgm:pt>
    <dgm:pt modelId="{8A7ECD7E-3437-454D-9AB7-FB911D6AAE1B}" type="sibTrans" cxnId="{85F41BD8-B196-4B68-AABC-46732225C284}">
      <dgm:prSet/>
      <dgm:spPr/>
      <dgm:t>
        <a:bodyPr/>
        <a:lstStyle/>
        <a:p>
          <a:endParaRPr lang="en-US"/>
        </a:p>
      </dgm:t>
    </dgm:pt>
    <dgm:pt modelId="{7C5F0C21-0556-47F5-86E3-2837FB386E2E}" type="pres">
      <dgm:prSet presAssocID="{A5846804-19F0-4CED-BEAC-8FA9E8CFF6F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ADF7AFD-D12F-4BC5-BF54-93B440E1E5F9}" type="pres">
      <dgm:prSet presAssocID="{8B59B5C9-4FC5-4FC6-90FB-FC72A28A6D55}" presName="Accent5" presStyleCnt="0"/>
      <dgm:spPr/>
    </dgm:pt>
    <dgm:pt modelId="{2EF38D71-D6BD-4B20-A342-4153D4235B38}" type="pres">
      <dgm:prSet presAssocID="{8B59B5C9-4FC5-4FC6-90FB-FC72A28A6D55}" presName="Accent" presStyleLbl="node1" presStyleIdx="0" presStyleCnt="5"/>
      <dgm:spPr/>
    </dgm:pt>
    <dgm:pt modelId="{C5FAF58C-1666-4395-8AAD-41CEA0392D6B}" type="pres">
      <dgm:prSet presAssocID="{8B59B5C9-4FC5-4FC6-90FB-FC72A28A6D55}" presName="ParentBackground5" presStyleCnt="0"/>
      <dgm:spPr/>
    </dgm:pt>
    <dgm:pt modelId="{95AF147E-CAA8-489E-99B6-E084BAB2836A}" type="pres">
      <dgm:prSet presAssocID="{8B59B5C9-4FC5-4FC6-90FB-FC72A28A6D55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A1934CD5-EEBD-4C2B-AB72-9C2971C8B950}" type="pres">
      <dgm:prSet presAssocID="{8B59B5C9-4FC5-4FC6-90FB-FC72A28A6D5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4A40D-AD6B-4E5D-B7C3-6C8E6B89E724}" type="pres">
      <dgm:prSet presAssocID="{88156AFD-0E24-45EF-B09E-3C7D04818089}" presName="Accent4" presStyleCnt="0"/>
      <dgm:spPr/>
    </dgm:pt>
    <dgm:pt modelId="{0C8AE7D7-40FA-4639-A156-02DEF2DED8F0}" type="pres">
      <dgm:prSet presAssocID="{88156AFD-0E24-45EF-B09E-3C7D04818089}" presName="Accent" presStyleLbl="node1" presStyleIdx="1" presStyleCnt="5"/>
      <dgm:spPr/>
    </dgm:pt>
    <dgm:pt modelId="{3886E3AD-F596-4CBD-961A-62CBE3722E0D}" type="pres">
      <dgm:prSet presAssocID="{88156AFD-0E24-45EF-B09E-3C7D04818089}" presName="ParentBackground4" presStyleCnt="0"/>
      <dgm:spPr/>
    </dgm:pt>
    <dgm:pt modelId="{FE4972C5-C713-44CA-B3AD-4E0D528C5AD9}" type="pres">
      <dgm:prSet presAssocID="{88156AFD-0E24-45EF-B09E-3C7D04818089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90DE1B22-F1EF-4CBE-AA52-84FEFD1BD3F6}" type="pres">
      <dgm:prSet presAssocID="{88156AFD-0E24-45EF-B09E-3C7D04818089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A3A68-2E2E-45C8-866A-12E6EE49D5FD}" type="pres">
      <dgm:prSet presAssocID="{8C21C3F0-3122-4897-B076-E1FEAFAB4871}" presName="Accent3" presStyleCnt="0"/>
      <dgm:spPr/>
    </dgm:pt>
    <dgm:pt modelId="{883A33DB-1A77-42B2-B3A2-2DA1C1A10D4C}" type="pres">
      <dgm:prSet presAssocID="{8C21C3F0-3122-4897-B076-E1FEAFAB4871}" presName="Accent" presStyleLbl="node1" presStyleIdx="2" presStyleCnt="5"/>
      <dgm:spPr/>
    </dgm:pt>
    <dgm:pt modelId="{0086259A-6587-465E-8020-A3FC3EB087E3}" type="pres">
      <dgm:prSet presAssocID="{8C21C3F0-3122-4897-B076-E1FEAFAB4871}" presName="ParentBackground3" presStyleCnt="0"/>
      <dgm:spPr/>
    </dgm:pt>
    <dgm:pt modelId="{BF464154-14DC-4976-BBEE-494FAC49C7BE}" type="pres">
      <dgm:prSet presAssocID="{8C21C3F0-3122-4897-B076-E1FEAFAB4871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D96637B8-55AD-4E92-88D2-40582F7A70F3}" type="pres">
      <dgm:prSet presAssocID="{8C21C3F0-3122-4897-B076-E1FEAFAB487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D05FA-86EB-4D3D-A08C-BA248274AD11}" type="pres">
      <dgm:prSet presAssocID="{9DB8D189-983A-4819-A7EA-DFED81C0651F}" presName="Accent2" presStyleCnt="0"/>
      <dgm:spPr/>
    </dgm:pt>
    <dgm:pt modelId="{872CFB9D-8288-4817-BD41-D534055D19F8}" type="pres">
      <dgm:prSet presAssocID="{9DB8D189-983A-4819-A7EA-DFED81C0651F}" presName="Accent" presStyleLbl="node1" presStyleIdx="3" presStyleCnt="5"/>
      <dgm:spPr/>
    </dgm:pt>
    <dgm:pt modelId="{A5C0CB26-0F6D-4804-94FA-E0FD690EC08D}" type="pres">
      <dgm:prSet presAssocID="{9DB8D189-983A-4819-A7EA-DFED81C0651F}" presName="ParentBackground2" presStyleCnt="0"/>
      <dgm:spPr/>
    </dgm:pt>
    <dgm:pt modelId="{7D4D8659-BEAC-410B-8EED-53E4E7BFD42B}" type="pres">
      <dgm:prSet presAssocID="{9DB8D189-983A-4819-A7EA-DFED81C0651F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7752FAEC-7A02-45AA-A56B-388A70222510}" type="pres">
      <dgm:prSet presAssocID="{9DB8D189-983A-4819-A7EA-DFED81C0651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DFF6A-EFD2-40A4-92D3-35A55E73EC56}" type="pres">
      <dgm:prSet presAssocID="{FF88061E-A460-4637-AE14-5848E8D0F3AB}" presName="Accent1" presStyleCnt="0"/>
      <dgm:spPr/>
    </dgm:pt>
    <dgm:pt modelId="{D2C1B32A-27A3-45C4-BB2B-C3B3F50C4F2E}" type="pres">
      <dgm:prSet presAssocID="{FF88061E-A460-4637-AE14-5848E8D0F3AB}" presName="Accent" presStyleLbl="node1" presStyleIdx="4" presStyleCnt="5"/>
      <dgm:spPr/>
    </dgm:pt>
    <dgm:pt modelId="{C7E195A5-EDF6-4F2F-8CDE-867B3FBA7543}" type="pres">
      <dgm:prSet presAssocID="{FF88061E-A460-4637-AE14-5848E8D0F3AB}" presName="ParentBackground1" presStyleCnt="0"/>
      <dgm:spPr/>
    </dgm:pt>
    <dgm:pt modelId="{E0ED85CA-17FC-4648-BC41-A5B3101875FD}" type="pres">
      <dgm:prSet presAssocID="{FF88061E-A460-4637-AE14-5848E8D0F3AB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59DBD60F-0BE3-4C18-957E-35AB57259B6F}" type="pres">
      <dgm:prSet presAssocID="{FF88061E-A460-4637-AE14-5848E8D0F3A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741F00-ACA1-4AE2-AB5E-1A4EE19E2D90}" srcId="{A5846804-19F0-4CED-BEAC-8FA9E8CFF6F9}" destId="{8C21C3F0-3122-4897-B076-E1FEAFAB4871}" srcOrd="2" destOrd="0" parTransId="{8F464DD0-49BE-46D2-B5AD-82D2964482FF}" sibTransId="{FB9EF15C-4A72-4A0B-852F-00DA3E6F076D}"/>
    <dgm:cxn modelId="{49A50113-D1D8-4FBA-8087-6CFF5BA6E3BF}" srcId="{A5846804-19F0-4CED-BEAC-8FA9E8CFF6F9}" destId="{9DB8D189-983A-4819-A7EA-DFED81C0651F}" srcOrd="1" destOrd="0" parTransId="{F8B0D309-3B73-4D92-B4F0-856650486660}" sibTransId="{88CAD5E5-2DEB-4DEE-A1E3-D31E480DC7BF}"/>
    <dgm:cxn modelId="{9FEB7107-B616-40A1-87B1-C54511AEAAD1}" type="presOf" srcId="{FF88061E-A460-4637-AE14-5848E8D0F3AB}" destId="{59DBD60F-0BE3-4C18-957E-35AB57259B6F}" srcOrd="1" destOrd="0" presId="urn:microsoft.com/office/officeart/2011/layout/CircleProcess"/>
    <dgm:cxn modelId="{B5D40D78-8FBD-4ABF-B848-30DA27102273}" type="presOf" srcId="{88156AFD-0E24-45EF-B09E-3C7D04818089}" destId="{90DE1B22-F1EF-4CBE-AA52-84FEFD1BD3F6}" srcOrd="1" destOrd="0" presId="urn:microsoft.com/office/officeart/2011/layout/CircleProcess"/>
    <dgm:cxn modelId="{5B2993BA-25ED-4D16-B010-09B5E9E97CBC}" type="presOf" srcId="{8C21C3F0-3122-4897-B076-E1FEAFAB4871}" destId="{D96637B8-55AD-4E92-88D2-40582F7A70F3}" srcOrd="1" destOrd="0" presId="urn:microsoft.com/office/officeart/2011/layout/CircleProcess"/>
    <dgm:cxn modelId="{BE555D31-2E82-4E54-A7E8-18252D2CE8AB}" srcId="{A5846804-19F0-4CED-BEAC-8FA9E8CFF6F9}" destId="{8B59B5C9-4FC5-4FC6-90FB-FC72A28A6D55}" srcOrd="4" destOrd="0" parTransId="{810AE083-68BD-45EB-B502-EF0E67A622C8}" sibTransId="{CF7C7B02-9B91-4E5B-A564-D360F4BC21F1}"/>
    <dgm:cxn modelId="{55BADC31-313B-49D1-B325-643CA1BAF736}" type="presOf" srcId="{A5846804-19F0-4CED-BEAC-8FA9E8CFF6F9}" destId="{7C5F0C21-0556-47F5-86E3-2837FB386E2E}" srcOrd="0" destOrd="0" presId="urn:microsoft.com/office/officeart/2011/layout/CircleProcess"/>
    <dgm:cxn modelId="{75F11041-F1C1-44BB-8C6A-736BDEC07033}" type="presOf" srcId="{8B59B5C9-4FC5-4FC6-90FB-FC72A28A6D55}" destId="{95AF147E-CAA8-489E-99B6-E084BAB2836A}" srcOrd="0" destOrd="0" presId="urn:microsoft.com/office/officeart/2011/layout/CircleProcess"/>
    <dgm:cxn modelId="{C65014CD-4BCD-47D8-8344-695102A36A3F}" type="presOf" srcId="{FF88061E-A460-4637-AE14-5848E8D0F3AB}" destId="{E0ED85CA-17FC-4648-BC41-A5B3101875FD}" srcOrd="0" destOrd="0" presId="urn:microsoft.com/office/officeart/2011/layout/CircleProcess"/>
    <dgm:cxn modelId="{A3D074FB-470E-4400-90B8-4C06B544327A}" type="presOf" srcId="{9DB8D189-983A-4819-A7EA-DFED81C0651F}" destId="{7D4D8659-BEAC-410B-8EED-53E4E7BFD42B}" srcOrd="0" destOrd="0" presId="urn:microsoft.com/office/officeart/2011/layout/CircleProcess"/>
    <dgm:cxn modelId="{88F63260-66E3-4EC1-9EF5-32947313F9D6}" type="presOf" srcId="{88156AFD-0E24-45EF-B09E-3C7D04818089}" destId="{FE4972C5-C713-44CA-B3AD-4E0D528C5AD9}" srcOrd="0" destOrd="0" presId="urn:microsoft.com/office/officeart/2011/layout/CircleProcess"/>
    <dgm:cxn modelId="{FE2599F1-31BA-46BB-A95A-C089B437D8EA}" srcId="{A5846804-19F0-4CED-BEAC-8FA9E8CFF6F9}" destId="{FF88061E-A460-4637-AE14-5848E8D0F3AB}" srcOrd="0" destOrd="0" parTransId="{9408EEF1-6A67-4DE5-8DB1-5FF0442E52F8}" sibTransId="{AD8B21B1-BE76-4300-BF62-B0294C27C347}"/>
    <dgm:cxn modelId="{85F41BD8-B196-4B68-AABC-46732225C284}" srcId="{A5846804-19F0-4CED-BEAC-8FA9E8CFF6F9}" destId="{88156AFD-0E24-45EF-B09E-3C7D04818089}" srcOrd="3" destOrd="0" parTransId="{30240C09-774B-42CB-A465-F7820DA113FD}" sibTransId="{8A7ECD7E-3437-454D-9AB7-FB911D6AAE1B}"/>
    <dgm:cxn modelId="{537C0629-63FD-4A6A-A31F-B3B55A307148}" type="presOf" srcId="{9DB8D189-983A-4819-A7EA-DFED81C0651F}" destId="{7752FAEC-7A02-45AA-A56B-388A70222510}" srcOrd="1" destOrd="0" presId="urn:microsoft.com/office/officeart/2011/layout/CircleProcess"/>
    <dgm:cxn modelId="{8166456B-7256-41FB-88BB-7089B2E777B5}" type="presOf" srcId="{8C21C3F0-3122-4897-B076-E1FEAFAB4871}" destId="{BF464154-14DC-4976-BBEE-494FAC49C7BE}" srcOrd="0" destOrd="0" presId="urn:microsoft.com/office/officeart/2011/layout/CircleProcess"/>
    <dgm:cxn modelId="{B90C8D21-E3C7-48F8-9007-E89B297EBDEF}" type="presOf" srcId="{8B59B5C9-4FC5-4FC6-90FB-FC72A28A6D55}" destId="{A1934CD5-EEBD-4C2B-AB72-9C2971C8B950}" srcOrd="1" destOrd="0" presId="urn:microsoft.com/office/officeart/2011/layout/CircleProcess"/>
    <dgm:cxn modelId="{E19C94FF-8D17-43E9-A286-0BDC37BCAC07}" type="presParOf" srcId="{7C5F0C21-0556-47F5-86E3-2837FB386E2E}" destId="{CADF7AFD-D12F-4BC5-BF54-93B440E1E5F9}" srcOrd="0" destOrd="0" presId="urn:microsoft.com/office/officeart/2011/layout/CircleProcess"/>
    <dgm:cxn modelId="{3C391351-1F3E-4283-9923-2F4D18C11DFD}" type="presParOf" srcId="{CADF7AFD-D12F-4BC5-BF54-93B440E1E5F9}" destId="{2EF38D71-D6BD-4B20-A342-4153D4235B38}" srcOrd="0" destOrd="0" presId="urn:microsoft.com/office/officeart/2011/layout/CircleProcess"/>
    <dgm:cxn modelId="{43BE5718-A595-4020-ACB3-8A149ED65798}" type="presParOf" srcId="{7C5F0C21-0556-47F5-86E3-2837FB386E2E}" destId="{C5FAF58C-1666-4395-8AAD-41CEA0392D6B}" srcOrd="1" destOrd="0" presId="urn:microsoft.com/office/officeart/2011/layout/CircleProcess"/>
    <dgm:cxn modelId="{C322A1D9-6935-4026-B2E4-BB6EBCA17095}" type="presParOf" srcId="{C5FAF58C-1666-4395-8AAD-41CEA0392D6B}" destId="{95AF147E-CAA8-489E-99B6-E084BAB2836A}" srcOrd="0" destOrd="0" presId="urn:microsoft.com/office/officeart/2011/layout/CircleProcess"/>
    <dgm:cxn modelId="{91E9154B-D9D6-4FCF-9316-A1C909E14A6C}" type="presParOf" srcId="{7C5F0C21-0556-47F5-86E3-2837FB386E2E}" destId="{A1934CD5-EEBD-4C2B-AB72-9C2971C8B950}" srcOrd="2" destOrd="0" presId="urn:microsoft.com/office/officeart/2011/layout/CircleProcess"/>
    <dgm:cxn modelId="{0BF196C9-366C-4EB7-BE31-4D63861A4C7C}" type="presParOf" srcId="{7C5F0C21-0556-47F5-86E3-2837FB386E2E}" destId="{19D4A40D-AD6B-4E5D-B7C3-6C8E6B89E724}" srcOrd="3" destOrd="0" presId="urn:microsoft.com/office/officeart/2011/layout/CircleProcess"/>
    <dgm:cxn modelId="{172DD43A-5AF9-4234-9D1F-B6A361873DFF}" type="presParOf" srcId="{19D4A40D-AD6B-4E5D-B7C3-6C8E6B89E724}" destId="{0C8AE7D7-40FA-4639-A156-02DEF2DED8F0}" srcOrd="0" destOrd="0" presId="urn:microsoft.com/office/officeart/2011/layout/CircleProcess"/>
    <dgm:cxn modelId="{0AAA3C82-6754-461C-8F01-BCDCADD04DE6}" type="presParOf" srcId="{7C5F0C21-0556-47F5-86E3-2837FB386E2E}" destId="{3886E3AD-F596-4CBD-961A-62CBE3722E0D}" srcOrd="4" destOrd="0" presId="urn:microsoft.com/office/officeart/2011/layout/CircleProcess"/>
    <dgm:cxn modelId="{66FB2201-B8F8-443D-9A6F-87378DD4AD38}" type="presParOf" srcId="{3886E3AD-F596-4CBD-961A-62CBE3722E0D}" destId="{FE4972C5-C713-44CA-B3AD-4E0D528C5AD9}" srcOrd="0" destOrd="0" presId="urn:microsoft.com/office/officeart/2011/layout/CircleProcess"/>
    <dgm:cxn modelId="{8CAE2D7C-F90A-4D8E-8EA3-34B1855C0C8F}" type="presParOf" srcId="{7C5F0C21-0556-47F5-86E3-2837FB386E2E}" destId="{90DE1B22-F1EF-4CBE-AA52-84FEFD1BD3F6}" srcOrd="5" destOrd="0" presId="urn:microsoft.com/office/officeart/2011/layout/CircleProcess"/>
    <dgm:cxn modelId="{03C1C4F7-91EC-4282-976A-45C50CE67EE6}" type="presParOf" srcId="{7C5F0C21-0556-47F5-86E3-2837FB386E2E}" destId="{B74A3A68-2E2E-45C8-866A-12E6EE49D5FD}" srcOrd="6" destOrd="0" presId="urn:microsoft.com/office/officeart/2011/layout/CircleProcess"/>
    <dgm:cxn modelId="{70DDCD9D-7B17-4EE5-9FF0-2F57E3EDA658}" type="presParOf" srcId="{B74A3A68-2E2E-45C8-866A-12E6EE49D5FD}" destId="{883A33DB-1A77-42B2-B3A2-2DA1C1A10D4C}" srcOrd="0" destOrd="0" presId="urn:microsoft.com/office/officeart/2011/layout/CircleProcess"/>
    <dgm:cxn modelId="{DE905DAD-3C67-4185-AD88-A7E2B88BE0E8}" type="presParOf" srcId="{7C5F0C21-0556-47F5-86E3-2837FB386E2E}" destId="{0086259A-6587-465E-8020-A3FC3EB087E3}" srcOrd="7" destOrd="0" presId="urn:microsoft.com/office/officeart/2011/layout/CircleProcess"/>
    <dgm:cxn modelId="{01FA6D0B-6520-43F0-9AE1-4C0CE45F8E54}" type="presParOf" srcId="{0086259A-6587-465E-8020-A3FC3EB087E3}" destId="{BF464154-14DC-4976-BBEE-494FAC49C7BE}" srcOrd="0" destOrd="0" presId="urn:microsoft.com/office/officeart/2011/layout/CircleProcess"/>
    <dgm:cxn modelId="{D2680617-FEE5-4696-B3FD-A1B180ECA21D}" type="presParOf" srcId="{7C5F0C21-0556-47F5-86E3-2837FB386E2E}" destId="{D96637B8-55AD-4E92-88D2-40582F7A70F3}" srcOrd="8" destOrd="0" presId="urn:microsoft.com/office/officeart/2011/layout/CircleProcess"/>
    <dgm:cxn modelId="{23CDF558-3E86-4AC8-923C-4D4417D9DEF0}" type="presParOf" srcId="{7C5F0C21-0556-47F5-86E3-2837FB386E2E}" destId="{02DD05FA-86EB-4D3D-A08C-BA248274AD11}" srcOrd="9" destOrd="0" presId="urn:microsoft.com/office/officeart/2011/layout/CircleProcess"/>
    <dgm:cxn modelId="{28ED3E3E-22A4-4451-ADC4-3523F4943A76}" type="presParOf" srcId="{02DD05FA-86EB-4D3D-A08C-BA248274AD11}" destId="{872CFB9D-8288-4817-BD41-D534055D19F8}" srcOrd="0" destOrd="0" presId="urn:microsoft.com/office/officeart/2011/layout/CircleProcess"/>
    <dgm:cxn modelId="{D55A188A-8A63-43B8-A1DB-652867C6039C}" type="presParOf" srcId="{7C5F0C21-0556-47F5-86E3-2837FB386E2E}" destId="{A5C0CB26-0F6D-4804-94FA-E0FD690EC08D}" srcOrd="10" destOrd="0" presId="urn:microsoft.com/office/officeart/2011/layout/CircleProcess"/>
    <dgm:cxn modelId="{6BB815FA-BF62-45CE-88C1-D16411869E77}" type="presParOf" srcId="{A5C0CB26-0F6D-4804-94FA-E0FD690EC08D}" destId="{7D4D8659-BEAC-410B-8EED-53E4E7BFD42B}" srcOrd="0" destOrd="0" presId="urn:microsoft.com/office/officeart/2011/layout/CircleProcess"/>
    <dgm:cxn modelId="{E1707CE5-333B-401C-BD45-70EB9F3EBB7C}" type="presParOf" srcId="{7C5F0C21-0556-47F5-86E3-2837FB386E2E}" destId="{7752FAEC-7A02-45AA-A56B-388A70222510}" srcOrd="11" destOrd="0" presId="urn:microsoft.com/office/officeart/2011/layout/CircleProcess"/>
    <dgm:cxn modelId="{BEDF5BFC-7034-474B-9AB9-491C6E732689}" type="presParOf" srcId="{7C5F0C21-0556-47F5-86E3-2837FB386E2E}" destId="{616DFF6A-EFD2-40A4-92D3-35A55E73EC56}" srcOrd="12" destOrd="0" presId="urn:microsoft.com/office/officeart/2011/layout/CircleProcess"/>
    <dgm:cxn modelId="{4D28CEB5-DBC2-4030-98B3-3ED098046599}" type="presParOf" srcId="{616DFF6A-EFD2-40A4-92D3-35A55E73EC56}" destId="{D2C1B32A-27A3-45C4-BB2B-C3B3F50C4F2E}" srcOrd="0" destOrd="0" presId="urn:microsoft.com/office/officeart/2011/layout/CircleProcess"/>
    <dgm:cxn modelId="{5AD86EA5-473F-4CA9-93CE-B048D6EECEF0}" type="presParOf" srcId="{7C5F0C21-0556-47F5-86E3-2837FB386E2E}" destId="{C7E195A5-EDF6-4F2F-8CDE-867B3FBA7543}" srcOrd="13" destOrd="0" presId="urn:microsoft.com/office/officeart/2011/layout/CircleProcess"/>
    <dgm:cxn modelId="{57B2BB9D-3CB0-4DEB-ACEA-1C04DF24BFEC}" type="presParOf" srcId="{C7E195A5-EDF6-4F2F-8CDE-867B3FBA7543}" destId="{E0ED85CA-17FC-4648-BC41-A5B3101875FD}" srcOrd="0" destOrd="0" presId="urn:microsoft.com/office/officeart/2011/layout/CircleProcess"/>
    <dgm:cxn modelId="{FFFE1504-512A-46B1-9D27-7610A9C1519C}" type="presParOf" srcId="{7C5F0C21-0556-47F5-86E3-2837FB386E2E}" destId="{59DBD60F-0BE3-4C18-957E-35AB57259B6F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38D71-D6BD-4B20-A342-4153D4235B38}">
      <dsp:nvSpPr>
        <dsp:cNvPr id="0" name=""/>
        <dsp:cNvSpPr/>
      </dsp:nvSpPr>
      <dsp:spPr>
        <a:xfrm>
          <a:off x="8664509" y="1721520"/>
          <a:ext cx="1975648" cy="1975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F147E-CAA8-489E-99B6-E084BAB2836A}">
      <dsp:nvSpPr>
        <dsp:cNvPr id="0" name=""/>
        <dsp:cNvSpPr/>
      </dsp:nvSpPr>
      <dsp:spPr>
        <a:xfrm>
          <a:off x="8729698" y="1787398"/>
          <a:ext cx="1844219" cy="184421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Continues to be shared and modified 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8993609" y="2050907"/>
        <a:ext cx="1317449" cy="1317199"/>
      </dsp:txXfrm>
    </dsp:sp>
    <dsp:sp modelId="{0C8AE7D7-40FA-4639-A156-02DEF2DED8F0}">
      <dsp:nvSpPr>
        <dsp:cNvPr id="0" name=""/>
        <dsp:cNvSpPr/>
      </dsp:nvSpPr>
      <dsp:spPr>
        <a:xfrm rot="2700000">
          <a:off x="6621683" y="1721623"/>
          <a:ext cx="1975420" cy="197542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972C5-C713-44CA-B3AD-4E0D528C5AD9}">
      <dsp:nvSpPr>
        <dsp:cNvPr id="0" name=""/>
        <dsp:cNvSpPr/>
      </dsp:nvSpPr>
      <dsp:spPr>
        <a:xfrm>
          <a:off x="6688860" y="1787398"/>
          <a:ext cx="1844219" cy="184421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Shared at last year’s COABE conference as part of a GED prep session</a:t>
          </a:r>
        </a:p>
      </dsp:txBody>
      <dsp:txXfrm>
        <a:off x="6951719" y="2050907"/>
        <a:ext cx="1317449" cy="1317199"/>
      </dsp:txXfrm>
    </dsp:sp>
    <dsp:sp modelId="{883A33DB-1A77-42B2-B3A2-2DA1C1A10D4C}">
      <dsp:nvSpPr>
        <dsp:cNvPr id="0" name=""/>
        <dsp:cNvSpPr/>
      </dsp:nvSpPr>
      <dsp:spPr>
        <a:xfrm rot="2700000">
          <a:off x="4580845" y="1721623"/>
          <a:ext cx="1975420" cy="197542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64154-14DC-4976-BBEE-494FAC49C7BE}">
      <dsp:nvSpPr>
        <dsp:cNvPr id="0" name=""/>
        <dsp:cNvSpPr/>
      </dsp:nvSpPr>
      <dsp:spPr>
        <a:xfrm>
          <a:off x="4646971" y="1787398"/>
          <a:ext cx="1844219" cy="184421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0000"/>
              </a:solidFill>
            </a:rPr>
            <a:t>Shared with teachers in MN</a:t>
          </a:r>
          <a:endParaRPr lang="en-US" sz="1400" kern="1200" dirty="0" smtClean="0">
            <a:solidFill>
              <a:srgbClr val="FF0000"/>
            </a:solidFill>
          </a:endParaRPr>
        </a:p>
      </dsp:txBody>
      <dsp:txXfrm>
        <a:off x="4909830" y="2050907"/>
        <a:ext cx="1317449" cy="1317199"/>
      </dsp:txXfrm>
    </dsp:sp>
    <dsp:sp modelId="{872CFB9D-8288-4817-BD41-D534055D19F8}">
      <dsp:nvSpPr>
        <dsp:cNvPr id="0" name=""/>
        <dsp:cNvSpPr/>
      </dsp:nvSpPr>
      <dsp:spPr>
        <a:xfrm rot="2700000">
          <a:off x="2538955" y="1721623"/>
          <a:ext cx="1975420" cy="197542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D8659-BEAC-410B-8EED-53E4E7BFD42B}">
      <dsp:nvSpPr>
        <dsp:cNvPr id="0" name=""/>
        <dsp:cNvSpPr/>
      </dsp:nvSpPr>
      <dsp:spPr>
        <a:xfrm>
          <a:off x="2605081" y="1787398"/>
          <a:ext cx="1844219" cy="184421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Modified several times by me and by colleagues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2868992" y="2050907"/>
        <a:ext cx="1317449" cy="1317199"/>
      </dsp:txXfrm>
    </dsp:sp>
    <dsp:sp modelId="{D2C1B32A-27A3-45C4-BB2B-C3B3F50C4F2E}">
      <dsp:nvSpPr>
        <dsp:cNvPr id="0" name=""/>
        <dsp:cNvSpPr/>
      </dsp:nvSpPr>
      <dsp:spPr>
        <a:xfrm rot="2700000">
          <a:off x="497066" y="1721623"/>
          <a:ext cx="1975420" cy="197542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D85CA-17FC-4648-BC41-A5B3101875FD}">
      <dsp:nvSpPr>
        <dsp:cNvPr id="0" name=""/>
        <dsp:cNvSpPr/>
      </dsp:nvSpPr>
      <dsp:spPr>
        <a:xfrm>
          <a:off x="563192" y="1787398"/>
          <a:ext cx="1844219" cy="184421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Adult diploma algebra class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827103" y="2050907"/>
        <a:ext cx="1317449" cy="1317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3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6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937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8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71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34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2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2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4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2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4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3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0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9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43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52972" cy="2672193"/>
          </a:xfrm>
        </p:spPr>
        <p:txBody>
          <a:bodyPr>
            <a:normAutofit/>
          </a:bodyPr>
          <a:lstStyle/>
          <a:p>
            <a:r>
              <a:rPr lang="en-US" dirty="0" smtClean="0"/>
              <a:t>A Tool for Teaching </a:t>
            </a:r>
            <a:r>
              <a:rPr lang="en-US" dirty="0"/>
              <a:t>F</a:t>
            </a:r>
            <a:r>
              <a:rPr lang="en-US" dirty="0" smtClean="0"/>
              <a:t>unctions and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227" y="4134118"/>
            <a:ext cx="9457237" cy="1504682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solidFill>
                  <a:schemeClr val="tx2"/>
                </a:solidFill>
              </a:rPr>
              <a:t>Amy Vickers</a:t>
            </a:r>
            <a:endParaRPr lang="en-US" sz="4000" cap="none" dirty="0">
              <a:solidFill>
                <a:schemeClr val="tx2"/>
              </a:solidFill>
            </a:endParaRPr>
          </a:p>
          <a:p>
            <a:r>
              <a:rPr lang="en-US" sz="4000" cap="none" dirty="0" smtClean="0">
                <a:solidFill>
                  <a:schemeClr val="tx2"/>
                </a:solidFill>
              </a:rPr>
              <a:t>www.elevatingadulteducation</a:t>
            </a:r>
            <a:r>
              <a:rPr lang="en-US" sz="4000" cap="none" dirty="0" smtClean="0">
                <a:solidFill>
                  <a:schemeClr val="tx2"/>
                </a:solidFill>
              </a:rPr>
              <a:t>.com</a:t>
            </a:r>
            <a:endParaRPr lang="en-US" sz="4000" cap="none" dirty="0">
              <a:solidFill>
                <a:schemeClr val="tx2"/>
              </a:solidFill>
            </a:endParaRPr>
          </a:p>
          <a:p>
            <a:r>
              <a:rPr lang="en-US" sz="4000" cap="none" dirty="0">
                <a:solidFill>
                  <a:schemeClr val="tx2"/>
                </a:solidFill>
              </a:rPr>
              <a:t>amyjvickers@gmail.com</a:t>
            </a:r>
          </a:p>
        </p:txBody>
      </p:sp>
    </p:spTree>
    <p:extLst>
      <p:ext uri="{BB962C8B-B14F-4D97-AF65-F5344CB8AC3E}">
        <p14:creationId xmlns:p14="http://schemas.microsoft.com/office/powerpoint/2010/main" val="1646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64" y="1494971"/>
            <a:ext cx="10212103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2119085"/>
            <a:ext cx="9729484" cy="126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8" y="1369870"/>
            <a:ext cx="9774248" cy="47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879" y="1270455"/>
            <a:ext cx="8925376" cy="44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820" y="1405618"/>
            <a:ext cx="8612097" cy="42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30" y="764398"/>
            <a:ext cx="10716156" cy="53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771" y="325961"/>
            <a:ext cx="5355772" cy="590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371" y="218326"/>
            <a:ext cx="6444343" cy="63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14" y="247960"/>
            <a:ext cx="6371771" cy="626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057" y="367071"/>
            <a:ext cx="5181600" cy="64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Make connections among components of functions and graphing by completing the Exploring Functions and Graphing worksheet</a:t>
            </a:r>
          </a:p>
          <a:p>
            <a:endParaRPr lang="en-US" sz="3600" dirty="0" smtClean="0"/>
          </a:p>
          <a:p>
            <a:r>
              <a:rPr lang="en-US" sz="3600" dirty="0" smtClean="0"/>
              <a:t>Use the Exploring Functions and Graphing worksheet in a way that makes sense in your classroom.</a:t>
            </a:r>
          </a:p>
          <a:p>
            <a:endParaRPr lang="en-US" sz="3600" dirty="0" smtClean="0"/>
          </a:p>
          <a:p>
            <a:r>
              <a:rPr lang="en-US" sz="3600" dirty="0" smtClean="0"/>
              <a:t>Modify Exploring and Graphing Functions worksheet for various levels.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799" y="1930400"/>
            <a:ext cx="8879791" cy="27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153" b="35218"/>
          <a:stretch/>
        </p:blipFill>
        <p:spPr>
          <a:xfrm>
            <a:off x="3106056" y="1480457"/>
            <a:ext cx="6592553" cy="39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367" y="523455"/>
            <a:ext cx="6456490" cy="549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686" y="406400"/>
            <a:ext cx="3384579" cy="60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1" y="410258"/>
            <a:ext cx="4093029" cy="5712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733" y="2587401"/>
            <a:ext cx="5669392" cy="32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680" t="61875" r="1680" b="-4472"/>
          <a:stretch/>
        </p:blipFill>
        <p:spPr>
          <a:xfrm>
            <a:off x="3033485" y="1727200"/>
            <a:ext cx="7371200" cy="39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542" y="335369"/>
            <a:ext cx="4209143" cy="587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093" y="1105352"/>
            <a:ext cx="3268512" cy="5092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H="1" flipV="1">
            <a:off x="6701646" y="1663509"/>
            <a:ext cx="42276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/>
              <a:t>rise</a:t>
            </a:r>
            <a:r>
              <a:rPr lang="en-US" sz="4400" dirty="0" smtClean="0"/>
              <a:t> = </a:t>
            </a:r>
            <a:r>
              <a:rPr lang="en-US" sz="4400" u="sng" dirty="0" smtClean="0"/>
              <a:t>410</a:t>
            </a:r>
            <a:r>
              <a:rPr lang="en-US" sz="4400" dirty="0" smtClean="0"/>
              <a:t> = 41</a:t>
            </a:r>
            <a:endParaRPr lang="en-US" sz="4400" u="sng" dirty="0" smtClean="0"/>
          </a:p>
          <a:p>
            <a:r>
              <a:rPr lang="en-US" sz="4400" dirty="0" smtClean="0"/>
              <a:t>run      10</a:t>
            </a:r>
          </a:p>
          <a:p>
            <a:endParaRPr lang="en-US" sz="4400" dirty="0"/>
          </a:p>
          <a:p>
            <a:endParaRPr lang="en-US" sz="4400" dirty="0" smtClean="0"/>
          </a:p>
          <a:p>
            <a:r>
              <a:rPr lang="en-US" sz="4400" dirty="0" smtClean="0"/>
              <a:t>slope = 41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496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Annie is planning a business meeting for her company.  The cost of the meeting room is $270 and each lunch costs $41.  How could she figure out the total cost of the meeting?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116" y="303219"/>
            <a:ext cx="5254284" cy="62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1224710"/>
              </p:ext>
            </p:extLst>
          </p:nvPr>
        </p:nvGraphicFramePr>
        <p:xfrm>
          <a:off x="785611" y="719666"/>
          <a:ext cx="1072810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2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719" y="960625"/>
            <a:ext cx="4557511" cy="52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556601"/>
            <a:ext cx="4746170" cy="538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813" y="667657"/>
            <a:ext cx="4685529" cy="55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91" y="2640012"/>
            <a:ext cx="10958154" cy="155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49" y="2004332"/>
            <a:ext cx="11337451" cy="11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0" y="1988457"/>
            <a:ext cx="11574373" cy="27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84" y="511628"/>
            <a:ext cx="6676505" cy="2826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136" y="3645355"/>
            <a:ext cx="6538007" cy="295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828800"/>
            <a:ext cx="61912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1104900"/>
            <a:ext cx="82581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71" y="1422400"/>
            <a:ext cx="8053373" cy="41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54" y="409175"/>
            <a:ext cx="9404723" cy="1400530"/>
          </a:xfrm>
        </p:spPr>
        <p:txBody>
          <a:bodyPr/>
          <a:lstStyle/>
          <a:p>
            <a:r>
              <a:rPr lang="en-US" dirty="0" err="1" smtClean="0"/>
              <a:t>EMPower</a:t>
            </a:r>
            <a:r>
              <a:rPr lang="en-US" dirty="0" smtClean="0"/>
              <a:t> Math Books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76" y="2203304"/>
            <a:ext cx="4464302" cy="4063425"/>
          </a:xfrm>
        </p:spPr>
      </p:pic>
    </p:spTree>
    <p:extLst>
      <p:ext uri="{BB962C8B-B14F-4D97-AF65-F5344CB8AC3E}">
        <p14:creationId xmlns:p14="http://schemas.microsoft.com/office/powerpoint/2010/main" val="14665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362075"/>
            <a:ext cx="87153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223962"/>
            <a:ext cx="85534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56" y="2119538"/>
            <a:ext cx="10233829" cy="16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245" y="301284"/>
            <a:ext cx="5200650" cy="3524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6" y="373629"/>
            <a:ext cx="3592335" cy="3641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606" y="2194152"/>
            <a:ext cx="5228279" cy="2675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378" y="4982002"/>
            <a:ext cx="7283451" cy="178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30" y="2401433"/>
            <a:ext cx="10280170" cy="20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65" y="657678"/>
            <a:ext cx="8267700" cy="255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84" y="3516085"/>
            <a:ext cx="6676505" cy="28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28" y="2201521"/>
            <a:ext cx="10280170" cy="2083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3243261"/>
            <a:ext cx="529091" cy="50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662" y="742057"/>
            <a:ext cx="4685529" cy="55086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6574" b="2244"/>
          <a:stretch/>
        </p:blipFill>
        <p:spPr>
          <a:xfrm>
            <a:off x="2211252" y="1439184"/>
            <a:ext cx="5669392" cy="1654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020" y="2992212"/>
            <a:ext cx="5096068" cy="23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1" y="1522638"/>
            <a:ext cx="11185519" cy="193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103312" y="1277257"/>
            <a:ext cx="5587774" cy="4979081"/>
          </a:xfrm>
        </p:spPr>
        <p:txBody>
          <a:bodyPr>
            <a:noAutofit/>
          </a:bodyPr>
          <a:lstStyle/>
          <a:p>
            <a:r>
              <a:rPr lang="en-US" sz="2400" dirty="0" smtClean="0"/>
              <a:t>Great practice</a:t>
            </a:r>
          </a:p>
          <a:p>
            <a:r>
              <a:rPr lang="en-US" sz="2400" dirty="0" smtClean="0"/>
              <a:t>Works in multi-level classroom</a:t>
            </a:r>
          </a:p>
          <a:p>
            <a:r>
              <a:rPr lang="en-US" sz="2400" dirty="0" smtClean="0"/>
              <a:t>Students will discover connections at their own pace</a:t>
            </a:r>
          </a:p>
          <a:p>
            <a:r>
              <a:rPr lang="en-US" sz="2400" dirty="0" smtClean="0"/>
              <a:t>Students develop persistence and ownership</a:t>
            </a:r>
          </a:p>
          <a:p>
            <a:r>
              <a:rPr lang="en-US" sz="2400" dirty="0" smtClean="0"/>
              <a:t>Higher level algebra made more accessible</a:t>
            </a:r>
          </a:p>
          <a:p>
            <a:r>
              <a:rPr lang="en-US" sz="2400" dirty="0" smtClean="0"/>
              <a:t>Easy prep.  Teacher provides prompt, then can spending time asking facilitation questions to individuals or groups to deepen understanding</a:t>
            </a:r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873695" y="1803400"/>
            <a:ext cx="4396339" cy="576262"/>
          </a:xfrm>
        </p:spPr>
        <p:txBody>
          <a:bodyPr/>
          <a:lstStyle/>
          <a:p>
            <a:r>
              <a:rPr lang="en-US" sz="3200" dirty="0" smtClean="0"/>
              <a:t>Challenges 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873695" y="2528433"/>
            <a:ext cx="4396339" cy="37417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Emphasizes mechanics, lacking in emphasis on conceptual understanding</a:t>
            </a:r>
          </a:p>
          <a:p>
            <a:r>
              <a:rPr lang="en-US" sz="2400" dirty="0" smtClean="0"/>
              <a:t>Students will need guidance and explanations at first</a:t>
            </a:r>
          </a:p>
          <a:p>
            <a:endParaRPr lang="en-US" sz="2400" dirty="0"/>
          </a:p>
        </p:txBody>
      </p:sp>
      <p:sp>
        <p:nvSpPr>
          <p:cNvPr id="12" name="Title 6"/>
          <p:cNvSpPr>
            <a:spLocks noGrp="1"/>
          </p:cNvSpPr>
          <p:nvPr>
            <p:ph type="body" idx="1"/>
          </p:nvPr>
        </p:nvSpPr>
        <p:spPr>
          <a:xfrm>
            <a:off x="717307" y="555171"/>
            <a:ext cx="9564687" cy="576262"/>
          </a:xfrm>
        </p:spPr>
        <p:txBody>
          <a:bodyPr/>
          <a:lstStyle/>
          <a:p>
            <a:r>
              <a:rPr lang="en-US" sz="3600" dirty="0" smtClean="0"/>
              <a:t>How can this be useful in your classroom?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641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Focus, coherence, rigor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College and career readiness standards for mathematics</a:t>
            </a:r>
          </a:p>
          <a:p>
            <a:r>
              <a:rPr lang="en-US" dirty="0" smtClean="0"/>
              <a:t>Key shifts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9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practice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Beginner</a:t>
            </a:r>
            <a:r>
              <a:rPr lang="en-US" dirty="0" smtClean="0"/>
              <a:t>, complete the front page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Use these 3 points to complete the page:</a:t>
            </a:r>
          </a:p>
          <a:p>
            <a:pPr lvl="1"/>
            <a:r>
              <a:rPr lang="en-US" sz="1800" dirty="0"/>
              <a:t>(3,7)</a:t>
            </a:r>
          </a:p>
          <a:p>
            <a:pPr lvl="1"/>
            <a:r>
              <a:rPr lang="en-US" sz="1800" dirty="0" smtClean="0"/>
              <a:t>(5, 11)</a:t>
            </a:r>
          </a:p>
          <a:p>
            <a:pPr lvl="1"/>
            <a:r>
              <a:rPr lang="en-US" sz="1800" dirty="0" smtClean="0"/>
              <a:t>(6, 13)</a:t>
            </a:r>
          </a:p>
          <a:p>
            <a:endParaRPr lang="en-US" sz="2400" dirty="0" smtClean="0"/>
          </a:p>
          <a:p>
            <a:r>
              <a:rPr lang="en-US" sz="2400" dirty="0" smtClean="0"/>
              <a:t>Hint:  look for the relationship between each x and y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Advanced</a:t>
            </a:r>
            <a:r>
              <a:rPr lang="en-US" dirty="0" smtClean="0"/>
              <a:t>, complete the front and back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 = 3/4 x - 8</a:t>
            </a:r>
            <a:endParaRPr lang="en-US" sz="3200" dirty="0"/>
          </a:p>
          <a:p>
            <a:endParaRPr lang="en-US" sz="2400" dirty="0" smtClean="0"/>
          </a:p>
          <a:p>
            <a:r>
              <a:rPr lang="en-US" sz="2400" dirty="0" smtClean="0"/>
              <a:t>Hint:  Start anywhere on the front or back.  Work from there.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practice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Beginner</a:t>
            </a:r>
            <a:r>
              <a:rPr lang="en-US" dirty="0" smtClean="0"/>
              <a:t>, complete the front page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For a meeting I spent $48.  I rented a projector for $40 and bought 2 boxes of Girl Scout cookies for $8.  </a:t>
            </a:r>
          </a:p>
          <a:p>
            <a:r>
              <a:rPr lang="en-US" sz="2000" dirty="0" smtClean="0"/>
              <a:t>The next month, I expected a larger group and spent $56-- $40 for the projector and $16 for 4 boxes of Girl Scout cookies.</a:t>
            </a:r>
          </a:p>
          <a:p>
            <a:r>
              <a:rPr lang="en-US" sz="2000" dirty="0" smtClean="0"/>
              <a:t>How much would I spend for the meeting if I bought 5 boxes of cookies?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Advanced</a:t>
            </a:r>
            <a:r>
              <a:rPr lang="en-US" dirty="0" smtClean="0"/>
              <a:t>, complete the front and back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Hartley opened a food truck business to sell food on the street.  On day 2, the business earned $112.  On day 5, the business earned $367.  Hartley assumes that the earnings will continue to increase at the same rate.  How much will the business earn on day 10?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52972" cy="267219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654" y="4096018"/>
            <a:ext cx="9386045" cy="1504682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solidFill>
                  <a:schemeClr val="tx2"/>
                </a:solidFill>
              </a:rPr>
              <a:t>Amy Vickers</a:t>
            </a:r>
            <a:endParaRPr lang="en-US" sz="4000" cap="none" dirty="0">
              <a:solidFill>
                <a:schemeClr val="tx2"/>
              </a:solidFill>
            </a:endParaRPr>
          </a:p>
          <a:p>
            <a:r>
              <a:rPr lang="en-US" sz="4000" cap="none" dirty="0" smtClean="0">
                <a:solidFill>
                  <a:schemeClr val="tx2"/>
                </a:solidFill>
              </a:rPr>
              <a:t>www.elevatingadulteducation.com</a:t>
            </a:r>
            <a:endParaRPr lang="en-US" sz="4000" cap="none" dirty="0">
              <a:solidFill>
                <a:schemeClr val="tx2"/>
              </a:solidFill>
            </a:endParaRPr>
          </a:p>
          <a:p>
            <a:r>
              <a:rPr lang="en-US" sz="4000" cap="none" dirty="0">
                <a:solidFill>
                  <a:schemeClr val="tx2"/>
                </a:solidFill>
              </a:rPr>
              <a:t>amyjvickers@gmail.com</a:t>
            </a:r>
          </a:p>
        </p:txBody>
      </p:sp>
    </p:spTree>
    <p:extLst>
      <p:ext uri="{BB962C8B-B14F-4D97-AF65-F5344CB8AC3E}">
        <p14:creationId xmlns:p14="http://schemas.microsoft.com/office/powerpoint/2010/main" val="13156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of sheet	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of sheet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the session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84102"/>
            <a:ext cx="8946541" cy="4664298"/>
          </a:xfrm>
        </p:spPr>
        <p:txBody>
          <a:bodyPr>
            <a:noAutofit/>
          </a:bodyPr>
          <a:lstStyle/>
          <a:p>
            <a:r>
              <a:rPr lang="en-US" sz="2800" dirty="0" smtClean="0"/>
              <a:t>Go through one full example together</a:t>
            </a:r>
          </a:p>
          <a:p>
            <a:pPr lvl="1"/>
            <a:r>
              <a:rPr lang="en-US" sz="2600" dirty="0" smtClean="0"/>
              <a:t>This may go beyond the level that you teach—please help each other as needed</a:t>
            </a:r>
          </a:p>
          <a:p>
            <a:endParaRPr lang="en-US" sz="2800" dirty="0" smtClean="0"/>
          </a:p>
          <a:p>
            <a:r>
              <a:rPr lang="en-US" sz="2800" dirty="0" smtClean="0"/>
              <a:t>Choice:  Try beginner or advanced example in small groups or on your own</a:t>
            </a:r>
          </a:p>
          <a:p>
            <a:endParaRPr lang="en-US" sz="2800" dirty="0"/>
          </a:p>
          <a:p>
            <a:r>
              <a:rPr lang="en-US" sz="2800" dirty="0" smtClean="0"/>
              <a:t>Take worksheets with you to use in your own context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91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Annie is planning a business meeting for her company.  The cost of the meeting room is $270 and each lunch costs $41.  How could she figure out the total cost of the meeting?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4612</TotalTime>
  <Words>552</Words>
  <Application>Microsoft Office PowerPoint</Application>
  <PresentationFormat>Widescreen</PresentationFormat>
  <Paragraphs>73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Century Gothic</vt:lpstr>
      <vt:lpstr>Wingdings 3</vt:lpstr>
      <vt:lpstr>Ion</vt:lpstr>
      <vt:lpstr>A Tool for Teaching Functions and Graphs</vt:lpstr>
      <vt:lpstr>Objectives </vt:lpstr>
      <vt:lpstr>Background </vt:lpstr>
      <vt:lpstr>EMPower Math Books</vt:lpstr>
      <vt:lpstr>Focus, coherence, rigor</vt:lpstr>
      <vt:lpstr>Front of sheet  </vt:lpstr>
      <vt:lpstr>Back of sheet </vt:lpstr>
      <vt:lpstr>Plan for the session </vt:lpstr>
      <vt:lpstr>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practice #1</vt:lpstr>
      <vt:lpstr>More practice #2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Tool for Teaching Functions and Graphs</dc:title>
  <dc:creator>Amy Vickers</dc:creator>
  <cp:lastModifiedBy>Amy Vickers</cp:lastModifiedBy>
  <cp:revision>49</cp:revision>
  <dcterms:created xsi:type="dcterms:W3CDTF">2014-10-13T21:57:25Z</dcterms:created>
  <dcterms:modified xsi:type="dcterms:W3CDTF">2015-04-22T13:38:37Z</dcterms:modified>
</cp:coreProperties>
</file>