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75" r:id="rId7"/>
    <p:sldId id="270" r:id="rId8"/>
    <p:sldId id="277" r:id="rId9"/>
    <p:sldId id="262" r:id="rId10"/>
    <p:sldId id="263" r:id="rId11"/>
    <p:sldId id="265" r:id="rId12"/>
    <p:sldId id="271" r:id="rId13"/>
    <p:sldId id="272" r:id="rId14"/>
    <p:sldId id="273" r:id="rId15"/>
    <p:sldId id="280" r:id="rId16"/>
    <p:sldId id="281" r:id="rId17"/>
    <p:sldId id="266" r:id="rId18"/>
    <p:sldId id="267" r:id="rId19"/>
    <p:sldId id="278" r:id="rId20"/>
    <p:sldId id="279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57092" autoAdjust="0"/>
  </p:normalViewPr>
  <p:slideViewPr>
    <p:cSldViewPr snapToGrid="0">
      <p:cViewPr>
        <p:scale>
          <a:sx n="51" d="100"/>
          <a:sy n="51" d="100"/>
        </p:scale>
        <p:origin x="-2424" y="-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192" y="10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BC1441-1E02-41D0-87CC-68D6EF185D5B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BAA89-E2C0-4239-83B8-17F9342C4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0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22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4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4457" y="4473892"/>
            <a:ext cx="6183086" cy="4626566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9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41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355783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2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231958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37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4473892"/>
            <a:ext cx="6553200" cy="4822508"/>
          </a:xfrm>
        </p:spPr>
        <p:txBody>
          <a:bodyPr/>
          <a:lstStyle/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86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76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366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30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12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4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31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6225" y="4371975"/>
            <a:ext cx="6443889" cy="4815567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43600" y="9001125"/>
            <a:ext cx="1065178" cy="295275"/>
          </a:xfrm>
        </p:spPr>
        <p:txBody>
          <a:bodyPr/>
          <a:lstStyle/>
          <a:p>
            <a:fld id="{39FBAA89-E2C0-4239-83B8-17F9342C4C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10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3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2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25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2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6891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AA89-E2C0-4239-83B8-17F9342C4C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4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3042-923E-4193-A477-33F1D4536C4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5E2AA5-F6AD-45BF-8177-4939A02D7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3042-923E-4193-A477-33F1D4536C4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2AA5-F6AD-45BF-8177-4939A02D7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3042-923E-4193-A477-33F1D4536C4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2AA5-F6AD-45BF-8177-4939A02D7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3042-923E-4193-A477-33F1D4536C4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2AA5-F6AD-45BF-8177-4939A02D7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3042-923E-4193-A477-33F1D4536C45}" type="datetimeFigureOut">
              <a:rPr lang="en-US" smtClean="0"/>
              <a:t>4/8/16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5E2AA5-F6AD-45BF-8177-4939A02D76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3042-923E-4193-A477-33F1D4536C45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2AA5-F6AD-45BF-8177-4939A02D7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3042-923E-4193-A477-33F1D4536C45}" type="datetimeFigureOut">
              <a:rPr lang="en-US" smtClean="0"/>
              <a:t>4/8/16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2AA5-F6AD-45BF-8177-4939A02D7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3042-923E-4193-A477-33F1D4536C45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2AA5-F6AD-45BF-8177-4939A02D7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3042-923E-4193-A477-33F1D4536C45}" type="datetimeFigureOut">
              <a:rPr lang="en-US" smtClean="0"/>
              <a:t>4/8/16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2AA5-F6AD-45BF-8177-4939A02D7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3042-923E-4193-A477-33F1D4536C45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2AA5-F6AD-45BF-8177-4939A02D76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3042-923E-4193-A477-33F1D4536C45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5E2AA5-F6AD-45BF-8177-4939A02D76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4EB3042-923E-4193-A477-33F1D4536C4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B5E2AA5-F6AD-45BF-8177-4939A02D76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literacydirectory.org/" TargetMode="External"/><Relationship Id="rId4" Type="http://schemas.openxmlformats.org/officeDocument/2006/relationships/hyperlink" Target="http://www.ala.org/diversity" TargetMode="External"/><Relationship Id="rId5" Type="http://schemas.openxmlformats.org/officeDocument/2006/relationships/hyperlink" Target="http://www.proliteracyednet.org/" TargetMode="External"/><Relationship Id="rId6" Type="http://schemas.openxmlformats.org/officeDocument/2006/relationships/hyperlink" Target="http://nces.ed.gov/surveys/piaac/" TargetMode="External"/><Relationship Id="rId7" Type="http://schemas.openxmlformats.org/officeDocument/2006/relationships/hyperlink" Target="http://www.imls.gov/" TargetMode="External"/><Relationship Id="rId8" Type="http://schemas.openxmlformats.org/officeDocument/2006/relationships/hyperlink" Target="http://lincs.ed.gov/" TargetMode="External"/><Relationship Id="rId9" Type="http://schemas.openxmlformats.org/officeDocument/2006/relationships/hyperlink" Target="mailto:auskin@proliteracy.org" TargetMode="External"/><Relationship Id="rId10" Type="http://schemas.openxmlformats.org/officeDocument/2006/relationships/hyperlink" Target="mailto:klahurd@ala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7309" y="830810"/>
            <a:ext cx="9144000" cy="1580953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Cambria" panose="02040503050406030204" pitchFamily="18" charset="0"/>
              </a:rPr>
              <a:t>Adult </a:t>
            </a:r>
            <a:r>
              <a:rPr lang="en-US" sz="3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Literacy through Libraries: </a:t>
            </a:r>
            <a:br>
              <a:rPr lang="en-US" sz="3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sz="3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Building a National Movement</a:t>
            </a:r>
            <a:endParaRPr lang="en-US" sz="3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2445" y="2584453"/>
            <a:ext cx="93937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</a:rPr>
              <a:t>Presenters:</a:t>
            </a:r>
          </a:p>
          <a:p>
            <a:pPr algn="ctr"/>
            <a:r>
              <a:rPr lang="en-US" sz="3200" b="1" dirty="0" smtClean="0">
                <a:latin typeface="Cambria" panose="02040503050406030204" pitchFamily="18" charset="0"/>
              </a:rPr>
              <a:t>Alicia Suskin, ProLiteracy</a:t>
            </a:r>
          </a:p>
          <a:p>
            <a:pPr algn="ctr"/>
            <a:r>
              <a:rPr lang="en-US" sz="3200" b="1" dirty="0" smtClean="0">
                <a:latin typeface="Cambria" panose="02040503050406030204" pitchFamily="18" charset="0"/>
              </a:rPr>
              <a:t>Kristin Lahurd, American Library Association</a:t>
            </a:r>
          </a:p>
          <a:p>
            <a:pPr algn="ctr"/>
            <a:endParaRPr 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sz="3000" b="1" dirty="0" smtClean="0">
                <a:latin typeface="Cambria" panose="02040503050406030204" pitchFamily="18" charset="0"/>
              </a:rPr>
              <a:t>April 13,</a:t>
            </a:r>
            <a:r>
              <a:rPr lang="en-US" sz="3000" b="1" dirty="0">
                <a:latin typeface="Cambria" panose="02040503050406030204" pitchFamily="18" charset="0"/>
              </a:rPr>
              <a:t> 2016</a:t>
            </a:r>
          </a:p>
        </p:txBody>
      </p:sp>
      <p:pic>
        <p:nvPicPr>
          <p:cNvPr id="3" name="Picture 2" descr="ala_stacked_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90" y="5493446"/>
            <a:ext cx="3154319" cy="704780"/>
          </a:xfrm>
          <a:prstGeom prst="rect">
            <a:avLst/>
          </a:prstGeom>
        </p:spPr>
      </p:pic>
      <p:pic>
        <p:nvPicPr>
          <p:cNvPr id="5" name="Picture 4" descr="imls_logo_2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65" y="5079022"/>
            <a:ext cx="3274996" cy="1489855"/>
          </a:xfrm>
          <a:prstGeom prst="rect">
            <a:avLst/>
          </a:prstGeom>
        </p:spPr>
      </p:pic>
      <p:pic>
        <p:nvPicPr>
          <p:cNvPr id="8" name="Picture 7" descr="ProLit(R)_4colorSecondar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3209"/>
            <a:ext cx="4461184" cy="15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7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208" y="354562"/>
            <a:ext cx="7721600" cy="1020465"/>
          </a:xfrm>
        </p:spPr>
        <p:txBody>
          <a:bodyPr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Phase Two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48" y="1550052"/>
            <a:ext cx="10515600" cy="4351338"/>
          </a:xfrm>
        </p:spPr>
        <p:txBody>
          <a:bodyPr>
            <a:normAutofit/>
          </a:bodyPr>
          <a:lstStyle/>
          <a:p>
            <a:pPr marL="336550" indent="-336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0" dirty="0" smtClean="0">
                <a:latin typeface="Cambria" panose="02040503050406030204" pitchFamily="18" charset="0"/>
              </a:rPr>
              <a:t>National Advisory Group</a:t>
            </a:r>
          </a:p>
          <a:p>
            <a:pPr marL="336550" indent="-336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0" dirty="0" smtClean="0">
                <a:latin typeface="Cambria" panose="02040503050406030204" pitchFamily="18" charset="0"/>
              </a:rPr>
              <a:t>Three library pilot sites</a:t>
            </a:r>
          </a:p>
          <a:p>
            <a:pPr marL="336550" indent="-336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0" dirty="0" smtClean="0">
                <a:latin typeface="Cambria" panose="02040503050406030204" pitchFamily="18" charset="0"/>
              </a:rPr>
              <a:t>Online course and resources</a:t>
            </a:r>
          </a:p>
          <a:p>
            <a:pPr marL="336550" indent="-336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0" dirty="0" smtClean="0">
                <a:latin typeface="Cambria" panose="02040503050406030204" pitchFamily="18" charset="0"/>
              </a:rPr>
              <a:t>National rollout</a:t>
            </a:r>
          </a:p>
        </p:txBody>
      </p:sp>
    </p:spTree>
    <p:extLst>
      <p:ext uri="{BB962C8B-B14F-4D97-AF65-F5344CB8AC3E}">
        <p14:creationId xmlns:p14="http://schemas.microsoft.com/office/powerpoint/2010/main" val="366110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55292" y="149290"/>
            <a:ext cx="8644284" cy="843688"/>
          </a:xfrm>
        </p:spPr>
        <p:txBody>
          <a:bodyPr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Library Pilots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5" y="1337657"/>
            <a:ext cx="3568533" cy="2676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6117" y="4140522"/>
            <a:ext cx="4122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Halifax County Library</a:t>
            </a:r>
          </a:p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Halifax, NC 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26" y="1337655"/>
            <a:ext cx="3995316" cy="2666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0549" y="4140522"/>
            <a:ext cx="3958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Santa Monica Public Library</a:t>
            </a:r>
          </a:p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Santa Monica, CA 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03" y="1337657"/>
            <a:ext cx="3568532" cy="2676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3213" y="4140522"/>
            <a:ext cx="3901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Rawlings Pueblo </a:t>
            </a:r>
          </a:p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City-County Library</a:t>
            </a:r>
          </a:p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Pueblo, CO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2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92" y="410547"/>
            <a:ext cx="7721600" cy="703222"/>
          </a:xfrm>
        </p:spPr>
        <p:txBody>
          <a:bodyPr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Halifax County Library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2659"/>
            <a:ext cx="10456507" cy="5292786"/>
          </a:xfrm>
        </p:spPr>
        <p:txBody>
          <a:bodyPr>
            <a:noAutofit/>
          </a:bodyPr>
          <a:lstStyle/>
          <a:p>
            <a:pPr marL="223838" indent="-223838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Rural library system</a:t>
            </a:r>
          </a:p>
          <a:p>
            <a:pPr marL="223838" indent="-223838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Main library and four branches (10 full-time employees)</a:t>
            </a:r>
          </a:p>
          <a:p>
            <a:pPr marL="223838" indent="-223838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27.4% of population below poverty level</a:t>
            </a:r>
          </a:p>
          <a:p>
            <a:pPr marL="223838" indent="-223838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No adult literacy program in place </a:t>
            </a:r>
          </a:p>
          <a:p>
            <a:pPr marL="223838" indent="-223838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No established community network </a:t>
            </a:r>
          </a:p>
          <a:p>
            <a:pPr marL="223838" indent="-223838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Community college is core of adult literacy                                services</a:t>
            </a:r>
          </a:p>
          <a:p>
            <a:pPr marL="223838" indent="-2238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Library </a:t>
            </a:r>
            <a:r>
              <a:rPr lang="en-US" sz="2800" b="0" dirty="0">
                <a:latin typeface="Cambria" panose="02040503050406030204" pitchFamily="18" charset="0"/>
              </a:rPr>
              <a:t>seeks to supplement, </a:t>
            </a:r>
            <a:r>
              <a:rPr lang="en-US" sz="2800" b="0" dirty="0" smtClean="0">
                <a:latin typeface="Cambria" panose="02040503050406030204" pitchFamily="18" charset="0"/>
              </a:rPr>
              <a:t>contribute</a:t>
            </a:r>
          </a:p>
          <a:p>
            <a:pPr marL="223838" indent="-223838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latin typeface="Cambria" panose="02040503050406030204" pitchFamily="18" charset="0"/>
              </a:rPr>
              <a:t>   to </a:t>
            </a:r>
            <a:r>
              <a:rPr lang="en-US" sz="2800" b="0" dirty="0">
                <a:latin typeface="Cambria" panose="02040503050406030204" pitchFamily="18" charset="0"/>
              </a:rPr>
              <a:t>existing services</a:t>
            </a:r>
          </a:p>
          <a:p>
            <a:pPr marL="223838" indent="-223838">
              <a:buFont typeface="Arial" panose="020B0604020202020204" pitchFamily="34" charset="0"/>
              <a:buChar char="•"/>
            </a:pPr>
            <a:r>
              <a:rPr lang="en-US" sz="2800" b="0" dirty="0">
                <a:latin typeface="Cambria" panose="02040503050406030204" pitchFamily="18" charset="0"/>
              </a:rPr>
              <a:t>Limited resources (staff, $) </a:t>
            </a:r>
            <a:r>
              <a:rPr lang="en-US" sz="2800" b="0" dirty="0">
                <a:latin typeface="Cambria" panose="02040503050406030204" pitchFamily="18" charset="0"/>
                <a:sym typeface="Wingdings"/>
              </a:rPr>
              <a:t> s</a:t>
            </a:r>
            <a:r>
              <a:rPr lang="en-US" sz="2800" b="0" dirty="0">
                <a:latin typeface="Cambria" panose="02040503050406030204" pitchFamily="18" charset="0"/>
              </a:rPr>
              <a:t>tart small </a:t>
            </a:r>
          </a:p>
          <a:p>
            <a:endParaRPr lang="en-US" sz="2800" b="0" dirty="0" smtClean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897" y="3023121"/>
            <a:ext cx="3999725" cy="299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41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205" y="410547"/>
            <a:ext cx="7721600" cy="98314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Santa Monica Public Library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LA County (urban/suburban)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Affluent community but population is changing: more new immigrants, day workers, people experiencing homelessness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Library seeks to provide services for 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No adult literacy program in place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Community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Strategic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Establish literacy coalition or task force</a:t>
            </a:r>
            <a:endParaRPr lang="en-US" sz="2800" b="0" dirty="0">
              <a:latin typeface="Cambria" panose="020405030504060302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974" y="3853543"/>
            <a:ext cx="3371567" cy="200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89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825" y="317240"/>
            <a:ext cx="9840686" cy="105778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Rawlings Pueblo City-County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4650"/>
            <a:ext cx="10456506" cy="43735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Urban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Large library system (65 full-time employees)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19.1% of population </a:t>
            </a:r>
            <a:r>
              <a:rPr lang="en-US" sz="2800" b="0" dirty="0">
                <a:latin typeface="Cambria" panose="02040503050406030204" pitchFamily="18" charset="0"/>
              </a:rPr>
              <a:t>below poverty </a:t>
            </a:r>
            <a:r>
              <a:rPr lang="en-US" sz="2800" b="0" dirty="0" smtClean="0">
                <a:latin typeface="Cambria" panose="02040503050406030204" pitchFamily="18" charset="0"/>
              </a:rPr>
              <a:t>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Cambria" panose="02040503050406030204" pitchFamily="18" charset="0"/>
              </a:rPr>
              <a:t>42.3% identify as Latino/</a:t>
            </a:r>
            <a:r>
              <a:rPr lang="en-US" sz="2800" b="0" dirty="0" smtClean="0">
                <a:latin typeface="Cambria" panose="02040503050406030204" pitchFamily="18" charset="0"/>
              </a:rPr>
              <a:t>a; 14.6</a:t>
            </a:r>
            <a:r>
              <a:rPr lang="en-US" sz="2800" b="0" dirty="0">
                <a:latin typeface="Cambria" panose="02040503050406030204" pitchFamily="18" charset="0"/>
              </a:rPr>
              <a:t>% speak a </a:t>
            </a:r>
            <a:r>
              <a:rPr lang="en-US" sz="2800" b="0" dirty="0" smtClean="0">
                <a:latin typeface="Cambria" panose="02040503050406030204" pitchFamily="18" charset="0"/>
              </a:rPr>
              <a:t>language other </a:t>
            </a:r>
            <a:r>
              <a:rPr lang="en-US" sz="2800" b="0" dirty="0">
                <a:latin typeface="Cambria" panose="02040503050406030204" pitchFamily="18" charset="0"/>
              </a:rPr>
              <a:t>than </a:t>
            </a:r>
            <a:r>
              <a:rPr lang="en-US" sz="2800" b="0" dirty="0" smtClean="0">
                <a:latin typeface="Cambria" panose="02040503050406030204" pitchFamily="18" charset="0"/>
              </a:rPr>
              <a:t>English</a:t>
            </a:r>
            <a:endParaRPr lang="en-US" sz="2800" b="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Established an Adult Literacy Coordinator position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Expansive adult literacy programming (ESL, digital literacy, jobs)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Extend reach beyond library</a:t>
            </a:r>
            <a:endParaRPr lang="en-US" sz="2800" b="0" dirty="0"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15" y="5576013"/>
            <a:ext cx="3044696" cy="103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19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66531" y="1155184"/>
            <a:ext cx="5206481" cy="524561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Santa Monica: surveying      adults experiencing homelessness</a:t>
            </a:r>
          </a:p>
          <a:p>
            <a:endParaRPr lang="en-US" sz="1000" b="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Halifax: initial outreach: structured interviews           with community leaders                   and branch librarians </a:t>
            </a:r>
          </a:p>
          <a:p>
            <a:endParaRPr lang="en-US" sz="1000" b="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Rawlings: new Adult          Literacy Coordinator,            new goals </a:t>
            </a:r>
          </a:p>
          <a:p>
            <a:endParaRPr lang="en-US" sz="2800" b="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281" y="174169"/>
            <a:ext cx="6419461" cy="94369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Pilot Site Meeting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91" y="1706155"/>
            <a:ext cx="6570436" cy="38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1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2" y="209184"/>
            <a:ext cx="5465017" cy="66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3" y="209184"/>
            <a:ext cx="5285403" cy="656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24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159" y="317241"/>
            <a:ext cx="10515600" cy="9612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>Online Course and Resources 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6" y="1349092"/>
            <a:ext cx="5785794" cy="3631751"/>
          </a:xfrm>
          <a:prstGeom prst="rect">
            <a:avLst/>
          </a:prstGeom>
        </p:spPr>
      </p:pic>
      <p:pic>
        <p:nvPicPr>
          <p:cNvPr id="3" name="Picture 2" descr="Assets in My Community Screen Sh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30" y="2863985"/>
            <a:ext cx="5989988" cy="37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4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159" y="0"/>
            <a:ext cx="10515600" cy="114783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>National Rollout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71" y="1427749"/>
            <a:ext cx="7227176" cy="481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9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65175" y="279918"/>
            <a:ext cx="7721600" cy="777869"/>
          </a:xfrm>
        </p:spPr>
        <p:txBody>
          <a:bodyPr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Discussion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4319"/>
            <a:ext cx="10160000" cy="493184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What is the adult literacy landscape in your community? What partnerships have you formed to address the need?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What initiatives would you like to undertake in the future?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What kinds of barriers have you experienced or do you anticipate when undertaking these initiatives?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What are some ideas for how to overcome the barriers? Supports needed?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mbria" panose="02040503050406030204" pitchFamily="18" charset="0"/>
              </a:rPr>
              <a:t>What role do you see for your library and others in building a national movement around adult literacy?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6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78562" y="317240"/>
            <a:ext cx="7721600" cy="1076448"/>
          </a:xfrm>
        </p:spPr>
        <p:txBody>
          <a:bodyPr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Workshop Objectives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0" dirty="0">
                <a:latin typeface="Cambria" panose="02040503050406030204" pitchFamily="18" charset="0"/>
              </a:rPr>
              <a:t>• Understand the structure and purpose of the Adult Literacy through Libraries Action </a:t>
            </a:r>
            <a:r>
              <a:rPr lang="en-US" sz="3200" b="0" dirty="0" smtClean="0">
                <a:latin typeface="Cambria" panose="02040503050406030204" pitchFamily="18" charset="0"/>
              </a:rPr>
              <a:t>Agenda</a:t>
            </a:r>
          </a:p>
          <a:p>
            <a:pPr marL="0" indent="0">
              <a:buNone/>
            </a:pPr>
            <a:r>
              <a:rPr lang="en-US" sz="3200" b="0" dirty="0" smtClean="0">
                <a:latin typeface="Cambria" panose="02040503050406030204" pitchFamily="18" charset="0"/>
              </a:rPr>
              <a:t>• </a:t>
            </a:r>
            <a:r>
              <a:rPr lang="en-US" sz="3200" b="0" dirty="0">
                <a:latin typeface="Cambria" panose="02040503050406030204" pitchFamily="18" charset="0"/>
              </a:rPr>
              <a:t>Learn practical strategies for expanding adult literacy services </a:t>
            </a:r>
            <a:r>
              <a:rPr lang="en-US" sz="3200" b="0" dirty="0" smtClean="0">
                <a:latin typeface="Cambria" panose="02040503050406030204" pitchFamily="18" charset="0"/>
              </a:rPr>
              <a:t>through libraries</a:t>
            </a:r>
            <a:endParaRPr lang="en-US" sz="3200" b="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200" b="0" dirty="0">
                <a:latin typeface="Cambria" panose="02040503050406030204" pitchFamily="18" charset="0"/>
              </a:rPr>
              <a:t>• See examples of libraries creating and implementing tailored action plans </a:t>
            </a:r>
          </a:p>
          <a:p>
            <a:pPr marL="0" indent="0">
              <a:buNone/>
            </a:pPr>
            <a:r>
              <a:rPr lang="en-US" sz="3200" b="0" dirty="0">
                <a:latin typeface="Cambria" panose="02040503050406030204" pitchFamily="18" charset="0"/>
              </a:rPr>
              <a:t>• Become oriented to the free online course that will guide </a:t>
            </a:r>
            <a:r>
              <a:rPr lang="en-US" sz="3200" b="0" dirty="0" smtClean="0">
                <a:latin typeface="Cambria" panose="02040503050406030204" pitchFamily="18" charset="0"/>
              </a:rPr>
              <a:t>you through </a:t>
            </a:r>
            <a:r>
              <a:rPr lang="en-US" sz="3200" b="0" dirty="0">
                <a:latin typeface="Cambria" panose="02040503050406030204" pitchFamily="18" charset="0"/>
              </a:rPr>
              <a:t>putting the Agenda into action</a:t>
            </a:r>
          </a:p>
        </p:txBody>
      </p:sp>
    </p:spTree>
    <p:extLst>
      <p:ext uri="{BB962C8B-B14F-4D97-AF65-F5344CB8AC3E}">
        <p14:creationId xmlns:p14="http://schemas.microsoft.com/office/powerpoint/2010/main" val="215523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2106" y="223935"/>
            <a:ext cx="7501812" cy="83694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>Resources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788" y="1119673"/>
            <a:ext cx="10921399" cy="5449078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smtClean="0">
                <a:latin typeface="Cambria" panose="02040503050406030204" pitchFamily="18" charset="0"/>
              </a:rPr>
              <a:t>National Literacy Directory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u="sng" dirty="0" smtClean="0">
                <a:latin typeface="Cambria" panose="02040503050406030204" pitchFamily="18" charset="0"/>
                <a:hlinkClick r:id="rId3"/>
              </a:rPr>
              <a:t>www.nationalliteracydirectory.org</a:t>
            </a:r>
            <a:endParaRPr lang="en-US" sz="2800" b="0" dirty="0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smtClean="0">
                <a:latin typeface="Cambria" panose="02040503050406030204" pitchFamily="18" charset="0"/>
              </a:rPr>
              <a:t>ALA Office for Diversity, Literacy and Outreach Services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u="sng" dirty="0" smtClean="0">
                <a:solidFill>
                  <a:srgbClr val="FF0000"/>
                </a:solidFill>
                <a:latin typeface="Cambria" panose="02040503050406030204" pitchFamily="18" charset="0"/>
                <a:hlinkClick r:id="rId4"/>
              </a:rPr>
              <a:t>http://www.ala.org/diversity</a:t>
            </a:r>
            <a:endParaRPr lang="en-US" sz="2800" b="0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2800" b="0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 smtClean="0">
                <a:latin typeface="Cambria" panose="02040503050406030204" pitchFamily="18" charset="0"/>
              </a:rPr>
              <a:t>ProLiteracy</a:t>
            </a:r>
            <a:r>
              <a:rPr lang="en-US" sz="2800" b="0" dirty="0" smtClean="0">
                <a:latin typeface="Cambria" panose="02040503050406030204" pitchFamily="18" charset="0"/>
              </a:rPr>
              <a:t> Education Network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smtClean="0">
                <a:latin typeface="Cambria" panose="02040503050406030204" pitchFamily="18" charset="0"/>
                <a:hlinkClick r:id="rId5"/>
              </a:rPr>
              <a:t>www.proliteracyednet.org</a:t>
            </a:r>
            <a:endParaRPr lang="en-US" sz="2800" b="0" dirty="0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2800" b="0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smtClean="0">
                <a:latin typeface="Cambria" panose="02040503050406030204" pitchFamily="18" charset="0"/>
              </a:rPr>
              <a:t>PIAAC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u="sng" dirty="0" smtClean="0">
                <a:latin typeface="Cambria" panose="02040503050406030204" pitchFamily="18" charset="0"/>
                <a:hlinkClick r:id="rId6"/>
              </a:rPr>
              <a:t>http://nces.ed.gov/surveys/piaac/</a:t>
            </a:r>
            <a:r>
              <a:rPr lang="en-US" sz="2800" b="0" dirty="0" smtClean="0">
                <a:latin typeface="Cambria" panose="020405030504060302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smtClean="0">
                <a:latin typeface="Cambria" panose="02040503050406030204" pitchFamily="18" charset="0"/>
              </a:rPr>
              <a:t>IMLS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smtClean="0">
                <a:latin typeface="Cambria" panose="02040503050406030204" pitchFamily="18" charset="0"/>
                <a:hlinkClick r:id="rId7"/>
              </a:rPr>
              <a:t>http://www.imls.gov/</a:t>
            </a:r>
            <a:endParaRPr lang="en-US" sz="2800" b="0" dirty="0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>
                <a:latin typeface="Cambria" panose="02040503050406030204" pitchFamily="18" charset="0"/>
              </a:rPr>
              <a:t>LINCS Literacy Information and </a:t>
            </a:r>
            <a:r>
              <a:rPr lang="en-US" sz="2800" b="0" dirty="0" smtClean="0">
                <a:latin typeface="Cambria" panose="02040503050406030204" pitchFamily="18" charset="0"/>
              </a:rPr>
              <a:t>Communication System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smtClean="0">
                <a:latin typeface="Cambria" panose="02040503050406030204" pitchFamily="18" charset="0"/>
                <a:hlinkClick r:id="rId8"/>
              </a:rPr>
              <a:t>http://</a:t>
            </a:r>
            <a:r>
              <a:rPr lang="en-US" sz="2800" b="0" dirty="0">
                <a:latin typeface="Cambria" panose="02040503050406030204" pitchFamily="18" charset="0"/>
                <a:hlinkClick r:id="rId8"/>
              </a:rPr>
              <a:t>lincs.ed.gov</a:t>
            </a:r>
            <a:r>
              <a:rPr lang="en-US" sz="2800" b="0" dirty="0" smtClean="0">
                <a:latin typeface="Cambria" panose="02040503050406030204" pitchFamily="18" charset="0"/>
                <a:hlinkClick r:id="rId8"/>
              </a:rPr>
              <a:t>/</a:t>
            </a:r>
            <a:endParaRPr lang="en-US" sz="2800" b="0" dirty="0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9813" y="5208885"/>
            <a:ext cx="59529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Thank you!</a:t>
            </a:r>
          </a:p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Alicia </a:t>
            </a:r>
            <a:r>
              <a:rPr lang="en-US" sz="2800" dirty="0">
                <a:latin typeface="Cambria" panose="02040503050406030204" pitchFamily="18" charset="0"/>
              </a:rPr>
              <a:t>Suskin </a:t>
            </a:r>
            <a:r>
              <a:rPr lang="en-US" sz="2800" dirty="0">
                <a:latin typeface="Cambria" panose="02040503050406030204" pitchFamily="18" charset="0"/>
                <a:hlinkClick r:id="rId9"/>
              </a:rPr>
              <a:t>asuskin@proliteracy.org</a:t>
            </a:r>
            <a:endParaRPr lang="en-US" sz="2800" dirty="0">
              <a:latin typeface="Cambria" panose="02040503050406030204" pitchFamily="18" charset="0"/>
            </a:endParaRPr>
          </a:p>
          <a:p>
            <a:pPr algn="ctr"/>
            <a:r>
              <a:rPr lang="en-US" sz="2800" dirty="0">
                <a:latin typeface="Cambria" panose="02040503050406030204" pitchFamily="18" charset="0"/>
              </a:rPr>
              <a:t>Kristin Lahurd </a:t>
            </a:r>
            <a:r>
              <a:rPr lang="en-US" sz="2800" dirty="0">
                <a:latin typeface="Cambria" panose="02040503050406030204" pitchFamily="18" charset="0"/>
                <a:hlinkClick r:id="rId10"/>
              </a:rPr>
              <a:t>klahurd@ala.org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6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0939" y="573218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>Adult Literacy and Libraries:</a:t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>A Natural Partnership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0425"/>
            <a:ext cx="10515600" cy="4351338"/>
          </a:xfrm>
        </p:spPr>
        <p:txBody>
          <a:bodyPr>
            <a:normAutofit/>
          </a:bodyPr>
          <a:lstStyle/>
          <a:p>
            <a:pPr marL="336550" indent="-336550">
              <a:buFont typeface="Arial" panose="020B0604020202020204" pitchFamily="34" charset="0"/>
              <a:buChar char="•"/>
            </a:pPr>
            <a:r>
              <a:rPr lang="en-US" sz="4000" b="0" dirty="0" smtClean="0">
                <a:latin typeface="Cambria" panose="02040503050406030204" pitchFamily="18" charset="0"/>
              </a:rPr>
              <a:t>Early 1900s: Libraries as social educators</a:t>
            </a:r>
          </a:p>
          <a:p>
            <a:pPr marL="336550" indent="-336550">
              <a:buFont typeface="Arial" panose="020B0604020202020204" pitchFamily="34" charset="0"/>
              <a:buChar char="•"/>
            </a:pPr>
            <a:endParaRPr lang="en-US" b="0" dirty="0" smtClean="0">
              <a:latin typeface="Cambria" panose="02040503050406030204" pitchFamily="18" charset="0"/>
            </a:endParaRPr>
          </a:p>
          <a:p>
            <a:pPr marL="336550" indent="-336550">
              <a:buFont typeface="Arial" panose="020B0604020202020204" pitchFamily="34" charset="0"/>
              <a:buChar char="•"/>
            </a:pPr>
            <a:r>
              <a:rPr lang="en-US" sz="4000" b="0" dirty="0" smtClean="0">
                <a:latin typeface="Cambria" panose="02040503050406030204" pitchFamily="18" charset="0"/>
              </a:rPr>
              <a:t>1991: White House Conference on Libraries and Information Services</a:t>
            </a:r>
          </a:p>
          <a:p>
            <a:pPr marL="336550" indent="-336550">
              <a:buFont typeface="Arial" panose="020B0604020202020204" pitchFamily="34" charset="0"/>
              <a:buChar char="•"/>
            </a:pPr>
            <a:endParaRPr lang="en-US" b="0" dirty="0" smtClean="0">
              <a:latin typeface="Cambria" panose="02040503050406030204" pitchFamily="18" charset="0"/>
            </a:endParaRPr>
          </a:p>
          <a:p>
            <a:pPr marL="336550" indent="-336550">
              <a:buFont typeface="Arial" panose="020B0604020202020204" pitchFamily="34" charset="0"/>
              <a:buChar char="•"/>
            </a:pPr>
            <a:r>
              <a:rPr lang="en-US" sz="4000" b="0" dirty="0" smtClean="0">
                <a:latin typeface="Cambria" panose="02040503050406030204" pitchFamily="18" charset="0"/>
              </a:rPr>
              <a:t>1990s: Wallace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7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8882" y="190041"/>
            <a:ext cx="8752114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Adult Literacy through Libraries Action Agenda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/>
          <a:stretch/>
        </p:blipFill>
        <p:spPr bwMode="auto">
          <a:xfrm>
            <a:off x="2028012" y="1752600"/>
            <a:ext cx="7323175" cy="4373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405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65715" y="462382"/>
            <a:ext cx="4713632" cy="566378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906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32" y="223934"/>
            <a:ext cx="7721600" cy="759208"/>
          </a:xfrm>
        </p:spPr>
        <p:txBody>
          <a:bodyPr/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Collection Development 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48" y="1309883"/>
            <a:ext cx="6606075" cy="2693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0" dirty="0" smtClean="0">
                <a:latin typeface="Cambria" panose="02040503050406030204" pitchFamily="18" charset="0"/>
              </a:rPr>
              <a:t>Outcome 1.1: </a:t>
            </a:r>
            <a:r>
              <a:rPr lang="en-US" sz="2800" b="0" dirty="0">
                <a:latin typeface="Cambria" panose="02040503050406030204" pitchFamily="18" charset="0"/>
              </a:rPr>
              <a:t>Library collections include print and digital materials that meet the readability needs, goals, and interests of adult learners and the instructional resource needs of adult educators. </a:t>
            </a:r>
            <a:endParaRPr lang="en-US" sz="2800" b="0" dirty="0" smtClean="0">
              <a:latin typeface="Cambria" panose="02040503050406030204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072" y="1455577"/>
            <a:ext cx="4015320" cy="198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6450" y="3684736"/>
            <a:ext cx="108639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Action Recommendations: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Create a collection development policy that includes procurement of print and/or digital materials for adult learners.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Train collection development and acquisition staff to effectively identify and source print and digital materials suitable for adult learners and adult educator.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5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02" y="429208"/>
            <a:ext cx="9032033" cy="815191"/>
          </a:xfrm>
        </p:spPr>
        <p:txBody>
          <a:bodyPr>
            <a:noAutofit/>
          </a:bodyPr>
          <a:lstStyle/>
          <a:p>
            <a:pPr marL="514350" lvl="0" indent="-514350" algn="ctr">
              <a:spcBef>
                <a:spcPts val="1000"/>
              </a:spcBef>
            </a:pP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+mn-ea"/>
                <a:cs typeface="+mn-cs"/>
              </a:rPr>
              <a:t>Technology and Digital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39" y="2114425"/>
            <a:ext cx="3306337" cy="249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8182" y="1671128"/>
            <a:ext cx="78010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Outcome 2.5: Librarians help adult learners understand how to access the technology resources available to them in </a:t>
            </a:r>
            <a:r>
              <a:rPr lang="en-US" sz="2800" dirty="0" smtClean="0">
                <a:latin typeface="Cambria" panose="02040503050406030204" pitchFamily="18" charset="0"/>
              </a:rPr>
              <a:t>their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community.</a:t>
            </a:r>
          </a:p>
          <a:p>
            <a:endParaRPr lang="en-US" sz="2800" dirty="0" smtClean="0">
              <a:latin typeface="Cambria" panose="02040503050406030204" pitchFamily="18" charset="0"/>
            </a:endParaRPr>
          </a:p>
          <a:p>
            <a:r>
              <a:rPr lang="en-US" sz="2800" dirty="0" smtClean="0">
                <a:latin typeface="Cambria" panose="02040503050406030204" pitchFamily="18" charset="0"/>
              </a:rPr>
              <a:t>Action Recommendation:</a:t>
            </a:r>
          </a:p>
          <a:p>
            <a:r>
              <a:rPr lang="en-US" sz="2800" dirty="0">
                <a:latin typeface="Cambria" panose="02040503050406030204" pitchFamily="18" charset="0"/>
              </a:rPr>
              <a:t>Provide assistance and information to help  </a:t>
            </a:r>
            <a:r>
              <a:rPr lang="en-US" sz="2800" dirty="0" smtClean="0">
                <a:latin typeface="Cambria" panose="02040503050406030204" pitchFamily="18" charset="0"/>
              </a:rPr>
              <a:t> adults </a:t>
            </a:r>
            <a:r>
              <a:rPr lang="en-US" sz="2800" dirty="0">
                <a:latin typeface="Cambria" panose="02040503050406030204" pitchFamily="18" charset="0"/>
              </a:rPr>
              <a:t>with limited literacy skills identify the purposes for which they want to use technology</a:t>
            </a:r>
            <a:r>
              <a:rPr lang="en-US" sz="2800" dirty="0" smtClean="0">
                <a:latin typeface="Cambria" panose="02040503050406030204" pitchFamily="18" charset="0"/>
              </a:rPr>
              <a:t>.</a:t>
            </a:r>
          </a:p>
          <a:p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1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67" y="410547"/>
            <a:ext cx="10617134" cy="833852"/>
          </a:xfrm>
        </p:spPr>
        <p:txBody>
          <a:bodyPr>
            <a:normAutofit/>
          </a:bodyPr>
          <a:lstStyle/>
          <a:p>
            <a:pPr marL="514350" lvl="0" indent="-514350" algn="ctr">
              <a:spcBef>
                <a:spcPts val="1000"/>
              </a:spcBef>
            </a:pPr>
            <a:r>
              <a:rPr lang="en-US" b="1" dirty="0" smtClean="0">
                <a:latin typeface="Cambria" panose="02040503050406030204" pitchFamily="18" charset="0"/>
              </a:rPr>
              <a:t>Collaboration and Strategic Partnerships </a:t>
            </a:r>
            <a:endParaRPr lang="en-US" b="1" dirty="0">
              <a:solidFill>
                <a:prstClr val="black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62" y="1324946"/>
            <a:ext cx="11166975" cy="60400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1567" y="1409870"/>
            <a:ext cx="110276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Outcome 3.5: Libraries and adult instruction programs reach beyond initial or traditional partnerships and increase and/or maintain new/nontraditional partnerships within the community. </a:t>
            </a:r>
            <a:endParaRPr lang="en-US" sz="2800" dirty="0" smtClean="0">
              <a:latin typeface="Cambria" panose="02040503050406030204" pitchFamily="18" charset="0"/>
            </a:endParaRPr>
          </a:p>
        </p:txBody>
      </p:sp>
      <p:pic>
        <p:nvPicPr>
          <p:cNvPr id="6" name="Picture 5" descr="\\Splib-dc2\My Documents\MA_STAFF\My Documents\My Pictures\ESL Community Fair\ESL Community Fair 012.jpg"/>
          <p:cNvPicPr>
            <a:picLocks noChangeAspect="1" noChangeArrowheads="1"/>
          </p:cNvPicPr>
          <p:nvPr/>
        </p:nvPicPr>
        <p:blipFill>
          <a:blip r:embed="rId3" cstate="print"/>
          <a:srcRect t="13322" r="16989" b="20657"/>
          <a:stretch>
            <a:fillRect/>
          </a:stretch>
        </p:blipFill>
        <p:spPr bwMode="auto">
          <a:xfrm>
            <a:off x="397736" y="3189818"/>
            <a:ext cx="4237573" cy="2527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03260" y="3040121"/>
            <a:ext cx="70839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Action Recommendation: </a:t>
            </a:r>
            <a:endParaRPr lang="en-US" sz="2800" dirty="0" smtClean="0">
              <a:latin typeface="Cambria" panose="02040503050406030204" pitchFamily="18" charset="0"/>
            </a:endParaRPr>
          </a:p>
          <a:p>
            <a:r>
              <a:rPr lang="en-US" sz="2800" dirty="0" smtClean="0">
                <a:latin typeface="Cambria" panose="02040503050406030204" pitchFamily="18" charset="0"/>
              </a:rPr>
              <a:t>Work </a:t>
            </a:r>
            <a:r>
              <a:rPr lang="en-US" sz="2800" dirty="0">
                <a:latin typeface="Cambria" panose="02040503050406030204" pitchFamily="18" charset="0"/>
              </a:rPr>
              <a:t>with adult instruction programs to  network with other community agencies that do not normally provide literacy instruction but are likely to serve adults with literacy needs.</a:t>
            </a:r>
          </a:p>
        </p:txBody>
      </p:sp>
    </p:spTree>
    <p:extLst>
      <p:ext uri="{BB962C8B-B14F-4D97-AF65-F5344CB8AC3E}">
        <p14:creationId xmlns:p14="http://schemas.microsoft.com/office/powerpoint/2010/main" val="102803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08" y="1174102"/>
            <a:ext cx="6558339" cy="4373563"/>
          </a:xfrm>
        </p:spPr>
      </p:pic>
    </p:spTree>
    <p:extLst>
      <p:ext uri="{BB962C8B-B14F-4D97-AF65-F5344CB8AC3E}">
        <p14:creationId xmlns:p14="http://schemas.microsoft.com/office/powerpoint/2010/main" val="405680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1149</TotalTime>
  <Words>725</Words>
  <Application>Microsoft Macintosh PowerPoint</Application>
  <PresentationFormat>Custom</PresentationFormat>
  <Paragraphs>136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Essential</vt:lpstr>
      <vt:lpstr>Adult Literacy through Libraries:  Building a National Movement</vt:lpstr>
      <vt:lpstr>Workshop Objectives</vt:lpstr>
      <vt:lpstr>Adult Literacy and Libraries: A Natural Partnership</vt:lpstr>
      <vt:lpstr>Adult Literacy through Libraries Action Agenda</vt:lpstr>
      <vt:lpstr>PowerPoint Presentation</vt:lpstr>
      <vt:lpstr>Collection Development </vt:lpstr>
      <vt:lpstr>Technology and Digital Literacy</vt:lpstr>
      <vt:lpstr>Collaboration and Strategic Partnerships </vt:lpstr>
      <vt:lpstr>PowerPoint Presentation</vt:lpstr>
      <vt:lpstr>Phase Two</vt:lpstr>
      <vt:lpstr>Library Pilots </vt:lpstr>
      <vt:lpstr>Halifax County Library</vt:lpstr>
      <vt:lpstr>Santa Monica Public Library</vt:lpstr>
      <vt:lpstr>Rawlings Pueblo City-County Library</vt:lpstr>
      <vt:lpstr>Pilot Site Meeting</vt:lpstr>
      <vt:lpstr>PowerPoint Presentation</vt:lpstr>
      <vt:lpstr>Online Course and Resources </vt:lpstr>
      <vt:lpstr>National Rollout</vt:lpstr>
      <vt:lpstr>Discussion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Literacy through Libraries: Building a National Movement</dc:title>
  <dc:creator>Alicia Suskin</dc:creator>
  <cp:lastModifiedBy>Kristin Lahurd</cp:lastModifiedBy>
  <cp:revision>255</cp:revision>
  <cp:lastPrinted>2016-02-22T16:00:47Z</cp:lastPrinted>
  <dcterms:created xsi:type="dcterms:W3CDTF">2016-02-03T15:28:27Z</dcterms:created>
  <dcterms:modified xsi:type="dcterms:W3CDTF">2016-04-08T15:24:35Z</dcterms:modified>
</cp:coreProperties>
</file>