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56" r:id="rId2"/>
    <p:sldId id="319" r:id="rId3"/>
    <p:sldId id="271" r:id="rId4"/>
    <p:sldId id="273" r:id="rId5"/>
    <p:sldId id="335" r:id="rId6"/>
    <p:sldId id="327" r:id="rId7"/>
    <p:sldId id="272" r:id="rId8"/>
    <p:sldId id="315" r:id="rId9"/>
    <p:sldId id="299" r:id="rId10"/>
    <p:sldId id="263" r:id="rId11"/>
    <p:sldId id="264" r:id="rId12"/>
    <p:sldId id="316" r:id="rId13"/>
    <p:sldId id="337" r:id="rId14"/>
    <p:sldId id="325" r:id="rId15"/>
    <p:sldId id="332" r:id="rId16"/>
    <p:sldId id="336" r:id="rId17"/>
    <p:sldId id="321" r:id="rId18"/>
    <p:sldId id="31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C10DB4-87C4-400A-9631-CA0E22B4BA1D}">
          <p14:sldIdLst>
            <p14:sldId id="256"/>
            <p14:sldId id="319"/>
            <p14:sldId id="271"/>
            <p14:sldId id="273"/>
            <p14:sldId id="335"/>
            <p14:sldId id="327"/>
            <p14:sldId id="272"/>
            <p14:sldId id="315"/>
            <p14:sldId id="299"/>
            <p14:sldId id="263"/>
            <p14:sldId id="264"/>
            <p14:sldId id="316"/>
            <p14:sldId id="337"/>
            <p14:sldId id="325"/>
            <p14:sldId id="332"/>
            <p14:sldId id="336"/>
            <p14:sldId id="321"/>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1" autoAdjust="0"/>
    <p:restoredTop sz="86412" autoAdjust="0"/>
  </p:normalViewPr>
  <p:slideViewPr>
    <p:cSldViewPr>
      <p:cViewPr>
        <p:scale>
          <a:sx n="60" d="100"/>
          <a:sy n="60" d="100"/>
        </p:scale>
        <p:origin x="-1392" y="-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DB70D-DFD1-42F6-9A3E-71A6B6ED61C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75215BCE-B997-483E-B405-8C3FF65992B4}">
      <dgm:prSet phldrT="[Text]"/>
      <dgm:spPr/>
      <dgm:t>
        <a:bodyPr/>
        <a:lstStyle/>
        <a:p>
          <a:r>
            <a:rPr lang="en-US" dirty="0" smtClean="0"/>
            <a:t>Are receiving SNAP in the month they participate in a component--except for job retention;</a:t>
          </a:r>
          <a:endParaRPr lang="en-US" dirty="0"/>
        </a:p>
      </dgm:t>
    </dgm:pt>
    <dgm:pt modelId="{C2618C62-1758-45EC-8B2A-7C1AE3540B58}" type="parTrans" cxnId="{BAD35A69-813C-4D3A-A009-927B09EFBC7A}">
      <dgm:prSet/>
      <dgm:spPr/>
      <dgm:t>
        <a:bodyPr/>
        <a:lstStyle/>
        <a:p>
          <a:endParaRPr lang="en-US"/>
        </a:p>
      </dgm:t>
    </dgm:pt>
    <dgm:pt modelId="{4A166D9A-E929-4A46-8B41-DA78535DD071}" type="sibTrans" cxnId="{BAD35A69-813C-4D3A-A009-927B09EFBC7A}">
      <dgm:prSet/>
      <dgm:spPr/>
      <dgm:t>
        <a:bodyPr/>
        <a:lstStyle/>
        <a:p>
          <a:endParaRPr lang="en-US"/>
        </a:p>
      </dgm:t>
    </dgm:pt>
    <dgm:pt modelId="{0856E3F3-DCF6-49C1-A6FE-742BBC87AED4}">
      <dgm:prSet phldrT="[Text]"/>
      <dgm:spPr/>
      <dgm:t>
        <a:bodyPr/>
        <a:lstStyle/>
        <a:p>
          <a:r>
            <a:rPr lang="en-US" dirty="0" smtClean="0"/>
            <a:t>Do not receive TANF cash assistance; and</a:t>
          </a:r>
          <a:endParaRPr lang="en-US" dirty="0"/>
        </a:p>
      </dgm:t>
    </dgm:pt>
    <dgm:pt modelId="{A3726BE9-13B0-4D4A-8B46-CF72D702A2F7}" type="parTrans" cxnId="{70025982-653B-4715-8047-2D244E459AA6}">
      <dgm:prSet/>
      <dgm:spPr/>
      <dgm:t>
        <a:bodyPr/>
        <a:lstStyle/>
        <a:p>
          <a:endParaRPr lang="en-US"/>
        </a:p>
      </dgm:t>
    </dgm:pt>
    <dgm:pt modelId="{594EF215-60D0-46DB-8421-DF6FBE188068}" type="sibTrans" cxnId="{70025982-653B-4715-8047-2D244E459AA6}">
      <dgm:prSet/>
      <dgm:spPr/>
      <dgm:t>
        <a:bodyPr/>
        <a:lstStyle/>
        <a:p>
          <a:endParaRPr lang="en-US"/>
        </a:p>
      </dgm:t>
    </dgm:pt>
    <dgm:pt modelId="{BD907A6F-E022-43FF-9829-1EBC8F79FF92}">
      <dgm:prSet phldrT="[Text]"/>
      <dgm:spPr/>
      <dgm:t>
        <a:bodyPr/>
        <a:lstStyle/>
        <a:p>
          <a:r>
            <a:rPr lang="en-US" dirty="0" smtClean="0"/>
            <a:t>Are able to work upon program completion.</a:t>
          </a:r>
          <a:endParaRPr lang="en-US" dirty="0"/>
        </a:p>
      </dgm:t>
    </dgm:pt>
    <dgm:pt modelId="{22832965-0F9C-4066-ACAE-632070E925E3}" type="parTrans" cxnId="{6315C12A-CAE4-42E5-896F-EC5EDDD30B4F}">
      <dgm:prSet/>
      <dgm:spPr/>
      <dgm:t>
        <a:bodyPr/>
        <a:lstStyle/>
        <a:p>
          <a:endParaRPr lang="en-US"/>
        </a:p>
      </dgm:t>
    </dgm:pt>
    <dgm:pt modelId="{3E60643A-8D43-40C1-8AF0-79486670DA3C}" type="sibTrans" cxnId="{6315C12A-CAE4-42E5-896F-EC5EDDD30B4F}">
      <dgm:prSet/>
      <dgm:spPr/>
      <dgm:t>
        <a:bodyPr/>
        <a:lstStyle/>
        <a:p>
          <a:endParaRPr lang="en-US"/>
        </a:p>
      </dgm:t>
    </dgm:pt>
    <dgm:pt modelId="{9F48D2F7-AB0E-4526-8929-4FA9FD8FC34F}" type="pres">
      <dgm:prSet presAssocID="{077DB70D-DFD1-42F6-9A3E-71A6B6ED61CE}" presName="Name0" presStyleCnt="0">
        <dgm:presLayoutVars>
          <dgm:chMax val="11"/>
          <dgm:chPref val="11"/>
          <dgm:dir/>
          <dgm:resizeHandles/>
        </dgm:presLayoutVars>
      </dgm:prSet>
      <dgm:spPr/>
      <dgm:t>
        <a:bodyPr/>
        <a:lstStyle/>
        <a:p>
          <a:endParaRPr lang="en-US"/>
        </a:p>
      </dgm:t>
    </dgm:pt>
    <dgm:pt modelId="{C3FC22FA-79D1-4D13-ADE2-91A773FBF6CC}" type="pres">
      <dgm:prSet presAssocID="{BD907A6F-E022-43FF-9829-1EBC8F79FF92}" presName="Accent3" presStyleCnt="0"/>
      <dgm:spPr/>
    </dgm:pt>
    <dgm:pt modelId="{819F2EDC-0BE1-4186-9AB8-1DB6FA8FC582}" type="pres">
      <dgm:prSet presAssocID="{BD907A6F-E022-43FF-9829-1EBC8F79FF92}" presName="Accent" presStyleLbl="node1" presStyleIdx="0" presStyleCnt="3"/>
      <dgm:spPr/>
    </dgm:pt>
    <dgm:pt modelId="{C795CD85-E374-4912-A477-CF2E0B85B3A3}" type="pres">
      <dgm:prSet presAssocID="{BD907A6F-E022-43FF-9829-1EBC8F79FF92}" presName="ParentBackground3" presStyleCnt="0"/>
      <dgm:spPr/>
    </dgm:pt>
    <dgm:pt modelId="{94B35E46-109B-49D0-984E-5FCE800F995E}" type="pres">
      <dgm:prSet presAssocID="{BD907A6F-E022-43FF-9829-1EBC8F79FF92}" presName="ParentBackground" presStyleLbl="fgAcc1" presStyleIdx="0" presStyleCnt="3"/>
      <dgm:spPr/>
      <dgm:t>
        <a:bodyPr/>
        <a:lstStyle/>
        <a:p>
          <a:endParaRPr lang="en-US"/>
        </a:p>
      </dgm:t>
    </dgm:pt>
    <dgm:pt modelId="{F4406354-0A93-4E21-9543-6D87977EFBAC}" type="pres">
      <dgm:prSet presAssocID="{BD907A6F-E022-43FF-9829-1EBC8F79FF92}" presName="Parent3" presStyleLbl="revTx" presStyleIdx="0" presStyleCnt="0">
        <dgm:presLayoutVars>
          <dgm:chMax val="1"/>
          <dgm:chPref val="1"/>
          <dgm:bulletEnabled val="1"/>
        </dgm:presLayoutVars>
      </dgm:prSet>
      <dgm:spPr/>
      <dgm:t>
        <a:bodyPr/>
        <a:lstStyle/>
        <a:p>
          <a:endParaRPr lang="en-US"/>
        </a:p>
      </dgm:t>
    </dgm:pt>
    <dgm:pt modelId="{3EE1E56B-9380-438B-8314-63FAF88F1605}" type="pres">
      <dgm:prSet presAssocID="{0856E3F3-DCF6-49C1-A6FE-742BBC87AED4}" presName="Accent2" presStyleCnt="0"/>
      <dgm:spPr/>
    </dgm:pt>
    <dgm:pt modelId="{5019E6ED-9722-4D33-9961-DAA05736FC0E}" type="pres">
      <dgm:prSet presAssocID="{0856E3F3-DCF6-49C1-A6FE-742BBC87AED4}" presName="Accent" presStyleLbl="node1" presStyleIdx="1" presStyleCnt="3"/>
      <dgm:spPr/>
    </dgm:pt>
    <dgm:pt modelId="{93A230FF-1088-4412-A6DE-719DCA780454}" type="pres">
      <dgm:prSet presAssocID="{0856E3F3-DCF6-49C1-A6FE-742BBC87AED4}" presName="ParentBackground2" presStyleCnt="0"/>
      <dgm:spPr/>
    </dgm:pt>
    <dgm:pt modelId="{581E2C2E-5FD9-41B6-9096-749FE0B9DC68}" type="pres">
      <dgm:prSet presAssocID="{0856E3F3-DCF6-49C1-A6FE-742BBC87AED4}" presName="ParentBackground" presStyleLbl="fgAcc1" presStyleIdx="1" presStyleCnt="3"/>
      <dgm:spPr/>
      <dgm:t>
        <a:bodyPr/>
        <a:lstStyle/>
        <a:p>
          <a:endParaRPr lang="en-US"/>
        </a:p>
      </dgm:t>
    </dgm:pt>
    <dgm:pt modelId="{CB23C22A-4FCE-42B7-AC6A-D4B715421DC3}" type="pres">
      <dgm:prSet presAssocID="{0856E3F3-DCF6-49C1-A6FE-742BBC87AED4}" presName="Parent2" presStyleLbl="revTx" presStyleIdx="0" presStyleCnt="0">
        <dgm:presLayoutVars>
          <dgm:chMax val="1"/>
          <dgm:chPref val="1"/>
          <dgm:bulletEnabled val="1"/>
        </dgm:presLayoutVars>
      </dgm:prSet>
      <dgm:spPr/>
      <dgm:t>
        <a:bodyPr/>
        <a:lstStyle/>
        <a:p>
          <a:endParaRPr lang="en-US"/>
        </a:p>
      </dgm:t>
    </dgm:pt>
    <dgm:pt modelId="{E187BB99-DE9A-4D73-B5CA-04D6CC63C589}" type="pres">
      <dgm:prSet presAssocID="{75215BCE-B997-483E-B405-8C3FF65992B4}" presName="Accent1" presStyleCnt="0"/>
      <dgm:spPr/>
    </dgm:pt>
    <dgm:pt modelId="{F3D4B089-FD52-4DA5-95AF-012A25D79A06}" type="pres">
      <dgm:prSet presAssocID="{75215BCE-B997-483E-B405-8C3FF65992B4}" presName="Accent" presStyleLbl="node1" presStyleIdx="2" presStyleCnt="3"/>
      <dgm:spPr/>
    </dgm:pt>
    <dgm:pt modelId="{7BF54175-8DFD-4EE0-A723-7043FF138F5D}" type="pres">
      <dgm:prSet presAssocID="{75215BCE-B997-483E-B405-8C3FF65992B4}" presName="ParentBackground1" presStyleCnt="0"/>
      <dgm:spPr/>
    </dgm:pt>
    <dgm:pt modelId="{FA0FC84C-3512-43F8-898C-6AEA3971F706}" type="pres">
      <dgm:prSet presAssocID="{75215BCE-B997-483E-B405-8C3FF65992B4}" presName="ParentBackground" presStyleLbl="fgAcc1" presStyleIdx="2" presStyleCnt="3"/>
      <dgm:spPr/>
      <dgm:t>
        <a:bodyPr/>
        <a:lstStyle/>
        <a:p>
          <a:endParaRPr lang="en-US"/>
        </a:p>
      </dgm:t>
    </dgm:pt>
    <dgm:pt modelId="{19349056-0224-4389-889A-0F6B26056AFE}" type="pres">
      <dgm:prSet presAssocID="{75215BCE-B997-483E-B405-8C3FF65992B4}" presName="Parent1" presStyleLbl="revTx" presStyleIdx="0" presStyleCnt="0">
        <dgm:presLayoutVars>
          <dgm:chMax val="1"/>
          <dgm:chPref val="1"/>
          <dgm:bulletEnabled val="1"/>
        </dgm:presLayoutVars>
      </dgm:prSet>
      <dgm:spPr/>
      <dgm:t>
        <a:bodyPr/>
        <a:lstStyle/>
        <a:p>
          <a:endParaRPr lang="en-US"/>
        </a:p>
      </dgm:t>
    </dgm:pt>
  </dgm:ptLst>
  <dgm:cxnLst>
    <dgm:cxn modelId="{B85264B8-E177-4971-B2D4-9E41BFC74037}" type="presOf" srcId="{0856E3F3-DCF6-49C1-A6FE-742BBC87AED4}" destId="{CB23C22A-4FCE-42B7-AC6A-D4B715421DC3}" srcOrd="1" destOrd="0" presId="urn:microsoft.com/office/officeart/2011/layout/CircleProcess"/>
    <dgm:cxn modelId="{50B7D902-4EC6-4D5F-87CE-F720DE5F8BA4}" type="presOf" srcId="{077DB70D-DFD1-42F6-9A3E-71A6B6ED61CE}" destId="{9F48D2F7-AB0E-4526-8929-4FA9FD8FC34F}" srcOrd="0" destOrd="0" presId="urn:microsoft.com/office/officeart/2011/layout/CircleProcess"/>
    <dgm:cxn modelId="{16CF7F7A-F539-4293-82CC-AD13ACA17792}" type="presOf" srcId="{0856E3F3-DCF6-49C1-A6FE-742BBC87AED4}" destId="{581E2C2E-5FD9-41B6-9096-749FE0B9DC68}" srcOrd="0" destOrd="0" presId="urn:microsoft.com/office/officeart/2011/layout/CircleProcess"/>
    <dgm:cxn modelId="{70025982-653B-4715-8047-2D244E459AA6}" srcId="{077DB70D-DFD1-42F6-9A3E-71A6B6ED61CE}" destId="{0856E3F3-DCF6-49C1-A6FE-742BBC87AED4}" srcOrd="1" destOrd="0" parTransId="{A3726BE9-13B0-4D4A-8B46-CF72D702A2F7}" sibTransId="{594EF215-60D0-46DB-8421-DF6FBE188068}"/>
    <dgm:cxn modelId="{BAD35A69-813C-4D3A-A009-927B09EFBC7A}" srcId="{077DB70D-DFD1-42F6-9A3E-71A6B6ED61CE}" destId="{75215BCE-B997-483E-B405-8C3FF65992B4}" srcOrd="0" destOrd="0" parTransId="{C2618C62-1758-45EC-8B2A-7C1AE3540B58}" sibTransId="{4A166D9A-E929-4A46-8B41-DA78535DD071}"/>
    <dgm:cxn modelId="{F2B6A334-65EF-4902-BE41-6EE3D0E2AE9A}" type="presOf" srcId="{75215BCE-B997-483E-B405-8C3FF65992B4}" destId="{19349056-0224-4389-889A-0F6B26056AFE}" srcOrd="1" destOrd="0" presId="urn:microsoft.com/office/officeart/2011/layout/CircleProcess"/>
    <dgm:cxn modelId="{6315C12A-CAE4-42E5-896F-EC5EDDD30B4F}" srcId="{077DB70D-DFD1-42F6-9A3E-71A6B6ED61CE}" destId="{BD907A6F-E022-43FF-9829-1EBC8F79FF92}" srcOrd="2" destOrd="0" parTransId="{22832965-0F9C-4066-ACAE-632070E925E3}" sibTransId="{3E60643A-8D43-40C1-8AF0-79486670DA3C}"/>
    <dgm:cxn modelId="{755FAE9E-8BDA-4844-97DE-512DF1C15B31}" type="presOf" srcId="{75215BCE-B997-483E-B405-8C3FF65992B4}" destId="{FA0FC84C-3512-43F8-898C-6AEA3971F706}" srcOrd="0" destOrd="0" presId="urn:microsoft.com/office/officeart/2011/layout/CircleProcess"/>
    <dgm:cxn modelId="{7C0302EE-E89B-49D5-8B90-95090AC828E2}" type="presOf" srcId="{BD907A6F-E022-43FF-9829-1EBC8F79FF92}" destId="{94B35E46-109B-49D0-984E-5FCE800F995E}" srcOrd="0" destOrd="0" presId="urn:microsoft.com/office/officeart/2011/layout/CircleProcess"/>
    <dgm:cxn modelId="{0EEA3994-36C5-4E9A-ACAB-C1773D0C7C62}" type="presOf" srcId="{BD907A6F-E022-43FF-9829-1EBC8F79FF92}" destId="{F4406354-0A93-4E21-9543-6D87977EFBAC}" srcOrd="1" destOrd="0" presId="urn:microsoft.com/office/officeart/2011/layout/CircleProcess"/>
    <dgm:cxn modelId="{126698BC-F6E7-41CF-9086-3ABC68BF817A}" type="presParOf" srcId="{9F48D2F7-AB0E-4526-8929-4FA9FD8FC34F}" destId="{C3FC22FA-79D1-4D13-ADE2-91A773FBF6CC}" srcOrd="0" destOrd="0" presId="urn:microsoft.com/office/officeart/2011/layout/CircleProcess"/>
    <dgm:cxn modelId="{394254B9-EE19-4A78-8324-884F98C251B8}" type="presParOf" srcId="{C3FC22FA-79D1-4D13-ADE2-91A773FBF6CC}" destId="{819F2EDC-0BE1-4186-9AB8-1DB6FA8FC582}" srcOrd="0" destOrd="0" presId="urn:microsoft.com/office/officeart/2011/layout/CircleProcess"/>
    <dgm:cxn modelId="{95B5AA43-E6B0-4AEF-A13D-E0DAFAA5EAE5}" type="presParOf" srcId="{9F48D2F7-AB0E-4526-8929-4FA9FD8FC34F}" destId="{C795CD85-E374-4912-A477-CF2E0B85B3A3}" srcOrd="1" destOrd="0" presId="urn:microsoft.com/office/officeart/2011/layout/CircleProcess"/>
    <dgm:cxn modelId="{F45D7322-AAE1-42B8-BEF8-8E835FB9ED5E}" type="presParOf" srcId="{C795CD85-E374-4912-A477-CF2E0B85B3A3}" destId="{94B35E46-109B-49D0-984E-5FCE800F995E}" srcOrd="0" destOrd="0" presId="urn:microsoft.com/office/officeart/2011/layout/CircleProcess"/>
    <dgm:cxn modelId="{5F654520-08EE-4696-A4BB-A3CAE8C61DB9}" type="presParOf" srcId="{9F48D2F7-AB0E-4526-8929-4FA9FD8FC34F}" destId="{F4406354-0A93-4E21-9543-6D87977EFBAC}" srcOrd="2" destOrd="0" presId="urn:microsoft.com/office/officeart/2011/layout/CircleProcess"/>
    <dgm:cxn modelId="{9127B3FB-ED3C-4B21-BC17-B9C460A8D971}" type="presParOf" srcId="{9F48D2F7-AB0E-4526-8929-4FA9FD8FC34F}" destId="{3EE1E56B-9380-438B-8314-63FAF88F1605}" srcOrd="3" destOrd="0" presId="urn:microsoft.com/office/officeart/2011/layout/CircleProcess"/>
    <dgm:cxn modelId="{E0928461-ED80-48AD-B72A-3FC398DF0C9A}" type="presParOf" srcId="{3EE1E56B-9380-438B-8314-63FAF88F1605}" destId="{5019E6ED-9722-4D33-9961-DAA05736FC0E}" srcOrd="0" destOrd="0" presId="urn:microsoft.com/office/officeart/2011/layout/CircleProcess"/>
    <dgm:cxn modelId="{4080E541-C1D2-412D-8066-2113BA7595EE}" type="presParOf" srcId="{9F48D2F7-AB0E-4526-8929-4FA9FD8FC34F}" destId="{93A230FF-1088-4412-A6DE-719DCA780454}" srcOrd="4" destOrd="0" presId="urn:microsoft.com/office/officeart/2011/layout/CircleProcess"/>
    <dgm:cxn modelId="{686AAD55-CBE4-460C-84AF-6426FA830FF3}" type="presParOf" srcId="{93A230FF-1088-4412-A6DE-719DCA780454}" destId="{581E2C2E-5FD9-41B6-9096-749FE0B9DC68}" srcOrd="0" destOrd="0" presId="urn:microsoft.com/office/officeart/2011/layout/CircleProcess"/>
    <dgm:cxn modelId="{F92E2040-C74F-4A6E-AC40-8804393E4D4A}" type="presParOf" srcId="{9F48D2F7-AB0E-4526-8929-4FA9FD8FC34F}" destId="{CB23C22A-4FCE-42B7-AC6A-D4B715421DC3}" srcOrd="5" destOrd="0" presId="urn:microsoft.com/office/officeart/2011/layout/CircleProcess"/>
    <dgm:cxn modelId="{5E93DE2B-CAE5-4B76-8A14-A6B96A405E19}" type="presParOf" srcId="{9F48D2F7-AB0E-4526-8929-4FA9FD8FC34F}" destId="{E187BB99-DE9A-4D73-B5CA-04D6CC63C589}" srcOrd="6" destOrd="0" presId="urn:microsoft.com/office/officeart/2011/layout/CircleProcess"/>
    <dgm:cxn modelId="{3436E627-05E0-4BDF-AA3F-BA71BBCB14DA}" type="presParOf" srcId="{E187BB99-DE9A-4D73-B5CA-04D6CC63C589}" destId="{F3D4B089-FD52-4DA5-95AF-012A25D79A06}" srcOrd="0" destOrd="0" presId="urn:microsoft.com/office/officeart/2011/layout/CircleProcess"/>
    <dgm:cxn modelId="{DBF3AFCE-46E0-4AF8-8F64-7AD7FE2F98BE}" type="presParOf" srcId="{9F48D2F7-AB0E-4526-8929-4FA9FD8FC34F}" destId="{7BF54175-8DFD-4EE0-A723-7043FF138F5D}" srcOrd="7" destOrd="0" presId="urn:microsoft.com/office/officeart/2011/layout/CircleProcess"/>
    <dgm:cxn modelId="{D08A39D2-C11A-4435-9891-1E94C27E0507}" type="presParOf" srcId="{7BF54175-8DFD-4EE0-A723-7043FF138F5D}" destId="{FA0FC84C-3512-43F8-898C-6AEA3971F706}" srcOrd="0" destOrd="0" presId="urn:microsoft.com/office/officeart/2011/layout/CircleProcess"/>
    <dgm:cxn modelId="{CCB967A2-6E82-4382-8699-A19430757A49}" type="presParOf" srcId="{9F48D2F7-AB0E-4526-8929-4FA9FD8FC34F}" destId="{19349056-0224-4389-889A-0F6B26056AF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8237F-3046-411F-BA3D-5238FA28EBB4}"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US"/>
        </a:p>
      </dgm:t>
    </dgm:pt>
    <dgm:pt modelId="{F063C221-1CC8-493C-A1C1-C0D1EA05DD72}">
      <dgm:prSet phldrT="[Text]" custT="1"/>
      <dgm:spPr/>
      <dgm:t>
        <a:bodyPr/>
        <a:lstStyle/>
        <a:p>
          <a:r>
            <a:rPr lang="en-US" sz="1600" b="0" dirty="0" smtClean="0">
              <a:solidFill>
                <a:schemeClr val="tx1"/>
              </a:solidFill>
            </a:rPr>
            <a:t>Federal</a:t>
          </a:r>
          <a:r>
            <a:rPr lang="en-US" sz="1800" b="0" dirty="0" smtClean="0">
              <a:solidFill>
                <a:schemeClr val="tx1"/>
              </a:solidFill>
            </a:rPr>
            <a:t> </a:t>
          </a:r>
          <a:r>
            <a:rPr lang="en-US" sz="1600" b="0" dirty="0" smtClean="0">
              <a:solidFill>
                <a:schemeClr val="tx1"/>
              </a:solidFill>
            </a:rPr>
            <a:t>SNAP E&amp;T Funding</a:t>
          </a:r>
          <a:endParaRPr lang="en-US" sz="1600" b="0" dirty="0">
            <a:solidFill>
              <a:schemeClr val="tx1"/>
            </a:solidFill>
          </a:endParaRPr>
        </a:p>
      </dgm:t>
    </dgm:pt>
    <dgm:pt modelId="{BF1E82D4-F8FC-4BAF-BFAF-21F26009109C}" type="parTrans" cxnId="{52FA51F5-8163-4744-BA13-18FDE70886BE}">
      <dgm:prSet/>
      <dgm:spPr/>
      <dgm:t>
        <a:bodyPr/>
        <a:lstStyle/>
        <a:p>
          <a:endParaRPr lang="en-US"/>
        </a:p>
      </dgm:t>
    </dgm:pt>
    <dgm:pt modelId="{D5A0F8C3-1CED-4DCE-B19A-595C695BFC08}" type="sibTrans" cxnId="{52FA51F5-8163-4744-BA13-18FDE70886BE}">
      <dgm:prSet/>
      <dgm:spPr/>
      <dgm:t>
        <a:bodyPr/>
        <a:lstStyle/>
        <a:p>
          <a:endParaRPr lang="en-US"/>
        </a:p>
      </dgm:t>
    </dgm:pt>
    <dgm:pt modelId="{4E8BA491-121D-4CF1-8549-BB1A60C8AAAC}">
      <dgm:prSet phldrT="[Text]" custT="1"/>
      <dgm:spPr/>
      <dgm:t>
        <a:bodyPr/>
        <a:lstStyle/>
        <a:p>
          <a:r>
            <a:rPr lang="en-US" sz="1800" b="0" dirty="0" smtClean="0">
              <a:solidFill>
                <a:schemeClr val="tx1"/>
              </a:solidFill>
            </a:rPr>
            <a:t>50-50 Funds</a:t>
          </a:r>
          <a:endParaRPr lang="en-US" sz="1800" b="0" dirty="0">
            <a:solidFill>
              <a:schemeClr val="tx1"/>
            </a:solidFill>
          </a:endParaRPr>
        </a:p>
      </dgm:t>
    </dgm:pt>
    <dgm:pt modelId="{88FD7B24-826C-4F38-9E9D-F771C20381C3}" type="parTrans" cxnId="{71CDBD58-47CF-478A-9C1E-B6201C7CDF9C}">
      <dgm:prSet/>
      <dgm:spPr/>
      <dgm:t>
        <a:bodyPr/>
        <a:lstStyle/>
        <a:p>
          <a:endParaRPr lang="en-US"/>
        </a:p>
      </dgm:t>
    </dgm:pt>
    <dgm:pt modelId="{A010CAD5-1C5C-4446-B631-6E7230D7CEB0}" type="sibTrans" cxnId="{71CDBD58-47CF-478A-9C1E-B6201C7CDF9C}">
      <dgm:prSet/>
      <dgm:spPr/>
      <dgm:t>
        <a:bodyPr/>
        <a:lstStyle/>
        <a:p>
          <a:endParaRPr lang="en-US"/>
        </a:p>
      </dgm:t>
    </dgm:pt>
    <dgm:pt modelId="{01D597D6-11A6-41D4-AA13-5EA46DA9BB3C}">
      <dgm:prSet phldrT="[Text]" custT="1"/>
      <dgm:spPr/>
      <dgm:t>
        <a:bodyPr/>
        <a:lstStyle/>
        <a:p>
          <a:r>
            <a:rPr lang="en-US" sz="1600" b="0" dirty="0" smtClean="0">
              <a:solidFill>
                <a:schemeClr val="tx1"/>
              </a:solidFill>
            </a:rPr>
            <a:t>Participant Reimbursements</a:t>
          </a:r>
          <a:endParaRPr lang="en-US" sz="1600" b="0" dirty="0">
            <a:solidFill>
              <a:schemeClr val="tx1"/>
            </a:solidFill>
          </a:endParaRPr>
        </a:p>
      </dgm:t>
    </dgm:pt>
    <dgm:pt modelId="{7B091603-A8E8-4E0E-8948-3951941203F2}" type="parTrans" cxnId="{01BC048A-AC83-432C-96D5-82282655ED3B}">
      <dgm:prSet/>
      <dgm:spPr/>
      <dgm:t>
        <a:bodyPr/>
        <a:lstStyle/>
        <a:p>
          <a:endParaRPr lang="en-US"/>
        </a:p>
      </dgm:t>
    </dgm:pt>
    <dgm:pt modelId="{7871D402-9A14-4CFC-8D24-E2FF5B2FE17F}" type="sibTrans" cxnId="{01BC048A-AC83-432C-96D5-82282655ED3B}">
      <dgm:prSet/>
      <dgm:spPr/>
      <dgm:t>
        <a:bodyPr/>
        <a:lstStyle/>
        <a:p>
          <a:endParaRPr lang="en-US"/>
        </a:p>
      </dgm:t>
    </dgm:pt>
    <dgm:pt modelId="{A1B93608-BEA8-43A0-9931-0ABE15B1E09B}">
      <dgm:prSet phldrT="[Text]" custT="1"/>
      <dgm:spPr/>
      <dgm:t>
        <a:bodyPr/>
        <a:lstStyle/>
        <a:p>
          <a:r>
            <a:rPr lang="en-US" sz="1600" b="0" dirty="0" smtClean="0">
              <a:solidFill>
                <a:schemeClr val="tx1"/>
              </a:solidFill>
            </a:rPr>
            <a:t>Administrative Reimbursements</a:t>
          </a:r>
          <a:endParaRPr lang="en-US" sz="1600" b="0" dirty="0">
            <a:solidFill>
              <a:schemeClr val="tx1"/>
            </a:solidFill>
          </a:endParaRPr>
        </a:p>
      </dgm:t>
    </dgm:pt>
    <dgm:pt modelId="{AD7A3B2C-53FA-49E5-B946-8243F066CCED}" type="parTrans" cxnId="{F95D24C8-39D6-4AAB-B9BC-8E156C604870}">
      <dgm:prSet/>
      <dgm:spPr/>
      <dgm:t>
        <a:bodyPr/>
        <a:lstStyle/>
        <a:p>
          <a:endParaRPr lang="en-US"/>
        </a:p>
      </dgm:t>
    </dgm:pt>
    <dgm:pt modelId="{6A75AB82-84B3-4C0C-AFE8-66EDB0477F08}" type="sibTrans" cxnId="{F95D24C8-39D6-4AAB-B9BC-8E156C604870}">
      <dgm:prSet/>
      <dgm:spPr/>
      <dgm:t>
        <a:bodyPr/>
        <a:lstStyle/>
        <a:p>
          <a:endParaRPr lang="en-US"/>
        </a:p>
      </dgm:t>
    </dgm:pt>
    <dgm:pt modelId="{81B5C73D-5412-47E6-9013-FF0FCF1ECFDD}">
      <dgm:prSet phldrT="[Text]" custT="1"/>
      <dgm:spPr/>
      <dgm:t>
        <a:bodyPr/>
        <a:lstStyle/>
        <a:p>
          <a:r>
            <a:rPr lang="en-US" sz="1600" b="0" dirty="0" smtClean="0">
              <a:solidFill>
                <a:schemeClr val="tx1"/>
              </a:solidFill>
            </a:rPr>
            <a:t>Pledge State (ABAWD) Funds</a:t>
          </a:r>
          <a:endParaRPr lang="en-US" sz="1600" b="0" dirty="0">
            <a:solidFill>
              <a:schemeClr val="tx1"/>
            </a:solidFill>
          </a:endParaRPr>
        </a:p>
      </dgm:t>
    </dgm:pt>
    <dgm:pt modelId="{EB50D773-8423-4BA6-92A8-AF1E24B4C7DD}" type="parTrans" cxnId="{6A95C88F-2A81-4456-98CF-400819997F84}">
      <dgm:prSet/>
      <dgm:spPr/>
      <dgm:t>
        <a:bodyPr/>
        <a:lstStyle/>
        <a:p>
          <a:endParaRPr lang="en-US"/>
        </a:p>
      </dgm:t>
    </dgm:pt>
    <dgm:pt modelId="{8E1D47C6-3F8E-4FA8-9615-2FED3B881F74}" type="sibTrans" cxnId="{6A95C88F-2A81-4456-98CF-400819997F84}">
      <dgm:prSet/>
      <dgm:spPr/>
      <dgm:t>
        <a:bodyPr/>
        <a:lstStyle/>
        <a:p>
          <a:endParaRPr lang="en-US"/>
        </a:p>
      </dgm:t>
    </dgm:pt>
    <dgm:pt modelId="{5B8B7BA7-90C7-488B-A94F-1007A0486F13}">
      <dgm:prSet phldrT="[Text]" custT="1"/>
      <dgm:spPr/>
      <dgm:t>
        <a:bodyPr/>
        <a:lstStyle/>
        <a:p>
          <a:r>
            <a:rPr lang="en-US" sz="1800" b="0" dirty="0" smtClean="0"/>
            <a:t>States are not currently maximizing their use of E&amp;T funds</a:t>
          </a:r>
          <a:endParaRPr lang="en-US" sz="1800" b="0" dirty="0"/>
        </a:p>
      </dgm:t>
    </dgm:pt>
    <dgm:pt modelId="{77B2FDD1-0B30-45A1-B941-E6CF2ED6C733}" type="parTrans" cxnId="{C83DA9EA-598F-408C-8D43-876BF2767AEE}">
      <dgm:prSet/>
      <dgm:spPr/>
      <dgm:t>
        <a:bodyPr/>
        <a:lstStyle/>
        <a:p>
          <a:endParaRPr lang="en-US"/>
        </a:p>
      </dgm:t>
    </dgm:pt>
    <dgm:pt modelId="{1CF3EC1B-66AC-48FA-808A-0506856F762E}" type="sibTrans" cxnId="{C83DA9EA-598F-408C-8D43-876BF2767AEE}">
      <dgm:prSet/>
      <dgm:spPr/>
      <dgm:t>
        <a:bodyPr/>
        <a:lstStyle/>
        <a:p>
          <a:endParaRPr lang="en-US"/>
        </a:p>
      </dgm:t>
    </dgm:pt>
    <dgm:pt modelId="{FB004765-705A-4743-82EB-21E1EE657708}">
      <dgm:prSet phldrT="[Text]" custT="1"/>
      <dgm:spPr/>
      <dgm:t>
        <a:bodyPr/>
        <a:lstStyle/>
        <a:p>
          <a:r>
            <a:rPr lang="en-US" sz="1800" b="0" dirty="0" smtClean="0"/>
            <a:t>There are three SNAP E&amp;T funding streams</a:t>
          </a:r>
          <a:endParaRPr lang="en-US" sz="1800" b="0" dirty="0"/>
        </a:p>
      </dgm:t>
    </dgm:pt>
    <dgm:pt modelId="{B01F6FB2-A423-470D-9670-AB90794E25B9}" type="parTrans" cxnId="{7756459C-F1BA-4627-825B-378EA4DCC574}">
      <dgm:prSet/>
      <dgm:spPr/>
      <dgm:t>
        <a:bodyPr/>
        <a:lstStyle/>
        <a:p>
          <a:endParaRPr lang="en-US"/>
        </a:p>
      </dgm:t>
    </dgm:pt>
    <dgm:pt modelId="{B263DBC5-56D1-4E76-85D0-D61E664C57F0}" type="sibTrans" cxnId="{7756459C-F1BA-4627-825B-378EA4DCC574}">
      <dgm:prSet/>
      <dgm:spPr/>
      <dgm:t>
        <a:bodyPr/>
        <a:lstStyle/>
        <a:p>
          <a:endParaRPr lang="en-US"/>
        </a:p>
      </dgm:t>
    </dgm:pt>
    <dgm:pt modelId="{CC99B4A7-4597-4E0F-A576-8CCC0B64834F}">
      <dgm:prSet phldrT="[Text]" custT="1"/>
      <dgm:spPr/>
      <dgm:t>
        <a:bodyPr/>
        <a:lstStyle/>
        <a:p>
          <a:r>
            <a:rPr lang="en-US" sz="1800" b="0" dirty="0" smtClean="0"/>
            <a:t>50-50 funds are extremely flexible</a:t>
          </a:r>
          <a:endParaRPr lang="en-US" sz="1800" b="0" dirty="0"/>
        </a:p>
      </dgm:t>
    </dgm:pt>
    <dgm:pt modelId="{CFE68A8F-55DB-4391-9977-936B28285EC0}" type="parTrans" cxnId="{EDAEADB1-F778-4F1E-B956-C99C2D71612F}">
      <dgm:prSet/>
      <dgm:spPr/>
      <dgm:t>
        <a:bodyPr/>
        <a:lstStyle/>
        <a:p>
          <a:endParaRPr lang="en-US"/>
        </a:p>
      </dgm:t>
    </dgm:pt>
    <dgm:pt modelId="{7492F6CF-40CC-4CB6-860D-72FD58C06AF6}" type="sibTrans" cxnId="{EDAEADB1-F778-4F1E-B956-C99C2D71612F}">
      <dgm:prSet/>
      <dgm:spPr/>
      <dgm:t>
        <a:bodyPr/>
        <a:lstStyle/>
        <a:p>
          <a:endParaRPr lang="en-US"/>
        </a:p>
      </dgm:t>
    </dgm:pt>
    <dgm:pt modelId="{F4226FEB-B05A-45F5-9A47-01445B3068D2}">
      <dgm:prSet custT="1"/>
      <dgm:spPr/>
      <dgm:t>
        <a:bodyPr/>
        <a:lstStyle/>
        <a:p>
          <a:r>
            <a:rPr lang="en-US" sz="1600" b="0" dirty="0" smtClean="0">
              <a:solidFill>
                <a:schemeClr val="tx1"/>
              </a:solidFill>
            </a:rPr>
            <a:t>100 Percent Funds</a:t>
          </a:r>
          <a:endParaRPr lang="en-US" sz="1600" b="0" dirty="0">
            <a:solidFill>
              <a:schemeClr val="tx1"/>
            </a:solidFill>
          </a:endParaRPr>
        </a:p>
      </dgm:t>
    </dgm:pt>
    <dgm:pt modelId="{168C639B-272C-46A6-865D-6834FB033628}" type="parTrans" cxnId="{517ED752-0EA1-46B6-82B4-F50368E65D4F}">
      <dgm:prSet/>
      <dgm:spPr/>
      <dgm:t>
        <a:bodyPr/>
        <a:lstStyle/>
        <a:p>
          <a:endParaRPr lang="en-US"/>
        </a:p>
      </dgm:t>
    </dgm:pt>
    <dgm:pt modelId="{668A1A92-F069-46BF-883A-13BC447682D7}" type="sibTrans" cxnId="{517ED752-0EA1-46B6-82B4-F50368E65D4F}">
      <dgm:prSet/>
      <dgm:spPr/>
      <dgm:t>
        <a:bodyPr/>
        <a:lstStyle/>
        <a:p>
          <a:endParaRPr lang="en-US"/>
        </a:p>
      </dgm:t>
    </dgm:pt>
    <dgm:pt modelId="{6616B8FC-BDA4-445A-8FDB-2CF218F676CF}" type="pres">
      <dgm:prSet presAssocID="{AA48237F-3046-411F-BA3D-5238FA28EBB4}" presName="mainComposite" presStyleCnt="0">
        <dgm:presLayoutVars>
          <dgm:chPref val="1"/>
          <dgm:dir val="rev"/>
          <dgm:animOne val="branch"/>
          <dgm:animLvl val="lvl"/>
          <dgm:resizeHandles val="exact"/>
        </dgm:presLayoutVars>
      </dgm:prSet>
      <dgm:spPr/>
      <dgm:t>
        <a:bodyPr/>
        <a:lstStyle/>
        <a:p>
          <a:endParaRPr lang="en-US"/>
        </a:p>
      </dgm:t>
    </dgm:pt>
    <dgm:pt modelId="{CC7016F2-715F-4AC8-8465-67E13439E019}" type="pres">
      <dgm:prSet presAssocID="{AA48237F-3046-411F-BA3D-5238FA28EBB4}" presName="hierFlow" presStyleCnt="0"/>
      <dgm:spPr/>
      <dgm:t>
        <a:bodyPr/>
        <a:lstStyle/>
        <a:p>
          <a:endParaRPr lang="en-US"/>
        </a:p>
      </dgm:t>
    </dgm:pt>
    <dgm:pt modelId="{60F1A4A5-CA86-4E21-B0CA-5102018BB23A}" type="pres">
      <dgm:prSet presAssocID="{AA48237F-3046-411F-BA3D-5238FA28EBB4}" presName="firstBuf" presStyleCnt="0"/>
      <dgm:spPr/>
      <dgm:t>
        <a:bodyPr/>
        <a:lstStyle/>
        <a:p>
          <a:endParaRPr lang="en-US"/>
        </a:p>
      </dgm:t>
    </dgm:pt>
    <dgm:pt modelId="{D6A27DE1-8846-49E1-B508-B029AAEF226D}" type="pres">
      <dgm:prSet presAssocID="{AA48237F-3046-411F-BA3D-5238FA28EBB4}" presName="hierChild1" presStyleCnt="0">
        <dgm:presLayoutVars>
          <dgm:chPref val="1"/>
          <dgm:animOne val="branch"/>
          <dgm:animLvl val="lvl"/>
        </dgm:presLayoutVars>
      </dgm:prSet>
      <dgm:spPr/>
      <dgm:t>
        <a:bodyPr/>
        <a:lstStyle/>
        <a:p>
          <a:endParaRPr lang="en-US"/>
        </a:p>
      </dgm:t>
    </dgm:pt>
    <dgm:pt modelId="{D6E9EE0A-3CA5-42F1-8A5B-14C184601E60}" type="pres">
      <dgm:prSet presAssocID="{F063C221-1CC8-493C-A1C1-C0D1EA05DD72}" presName="Name14" presStyleCnt="0"/>
      <dgm:spPr/>
      <dgm:t>
        <a:bodyPr/>
        <a:lstStyle/>
        <a:p>
          <a:endParaRPr lang="en-US"/>
        </a:p>
      </dgm:t>
    </dgm:pt>
    <dgm:pt modelId="{A2557A73-C92A-42BB-AFBD-8E1B6453DBE8}" type="pres">
      <dgm:prSet presAssocID="{F063C221-1CC8-493C-A1C1-C0D1EA05DD72}" presName="level1Shape" presStyleLbl="node0" presStyleIdx="0" presStyleCnt="1" custLinFactNeighborX="118" custLinFactNeighborY="2440">
        <dgm:presLayoutVars>
          <dgm:chPref val="3"/>
        </dgm:presLayoutVars>
      </dgm:prSet>
      <dgm:spPr/>
      <dgm:t>
        <a:bodyPr/>
        <a:lstStyle/>
        <a:p>
          <a:endParaRPr lang="en-US"/>
        </a:p>
      </dgm:t>
    </dgm:pt>
    <dgm:pt modelId="{4CD987EA-021E-4D56-922A-506D24AED5F1}" type="pres">
      <dgm:prSet presAssocID="{F063C221-1CC8-493C-A1C1-C0D1EA05DD72}" presName="hierChild2" presStyleCnt="0"/>
      <dgm:spPr/>
      <dgm:t>
        <a:bodyPr/>
        <a:lstStyle/>
        <a:p>
          <a:endParaRPr lang="en-US"/>
        </a:p>
      </dgm:t>
    </dgm:pt>
    <dgm:pt modelId="{179A6514-1DCC-418B-BCD5-15A9BFEBE50E}" type="pres">
      <dgm:prSet presAssocID="{88FD7B24-826C-4F38-9E9D-F771C20381C3}" presName="Name19" presStyleLbl="parChTrans1D2" presStyleIdx="0" presStyleCnt="3"/>
      <dgm:spPr/>
      <dgm:t>
        <a:bodyPr/>
        <a:lstStyle/>
        <a:p>
          <a:endParaRPr lang="en-US"/>
        </a:p>
      </dgm:t>
    </dgm:pt>
    <dgm:pt modelId="{2DEEB28D-06D3-4BFD-B0A8-D8CD2CA26969}" type="pres">
      <dgm:prSet presAssocID="{4E8BA491-121D-4CF1-8549-BB1A60C8AAAC}" presName="Name21" presStyleCnt="0"/>
      <dgm:spPr/>
      <dgm:t>
        <a:bodyPr/>
        <a:lstStyle/>
        <a:p>
          <a:endParaRPr lang="en-US"/>
        </a:p>
      </dgm:t>
    </dgm:pt>
    <dgm:pt modelId="{8C8AD9F0-F164-40CE-91AF-65E1F6B507A6}" type="pres">
      <dgm:prSet presAssocID="{4E8BA491-121D-4CF1-8549-BB1A60C8AAAC}" presName="level2Shape" presStyleLbl="node2" presStyleIdx="0" presStyleCnt="3"/>
      <dgm:spPr/>
      <dgm:t>
        <a:bodyPr/>
        <a:lstStyle/>
        <a:p>
          <a:endParaRPr lang="en-US"/>
        </a:p>
      </dgm:t>
    </dgm:pt>
    <dgm:pt modelId="{2CA0FF30-DF4E-4F03-9477-8D5BB5AD48D6}" type="pres">
      <dgm:prSet presAssocID="{4E8BA491-121D-4CF1-8549-BB1A60C8AAAC}" presName="hierChild3" presStyleCnt="0"/>
      <dgm:spPr/>
      <dgm:t>
        <a:bodyPr/>
        <a:lstStyle/>
        <a:p>
          <a:endParaRPr lang="en-US"/>
        </a:p>
      </dgm:t>
    </dgm:pt>
    <dgm:pt modelId="{19DFD6D4-109A-460A-B403-41F89823CAEC}" type="pres">
      <dgm:prSet presAssocID="{7B091603-A8E8-4E0E-8948-3951941203F2}" presName="Name19" presStyleLbl="parChTrans1D3" presStyleIdx="0" presStyleCnt="2"/>
      <dgm:spPr/>
      <dgm:t>
        <a:bodyPr/>
        <a:lstStyle/>
        <a:p>
          <a:endParaRPr lang="en-US"/>
        </a:p>
      </dgm:t>
    </dgm:pt>
    <dgm:pt modelId="{B17315BC-44F0-42DC-A4E9-2038570F7371}" type="pres">
      <dgm:prSet presAssocID="{01D597D6-11A6-41D4-AA13-5EA46DA9BB3C}" presName="Name21" presStyleCnt="0"/>
      <dgm:spPr/>
      <dgm:t>
        <a:bodyPr/>
        <a:lstStyle/>
        <a:p>
          <a:endParaRPr lang="en-US"/>
        </a:p>
      </dgm:t>
    </dgm:pt>
    <dgm:pt modelId="{014B42E6-B204-46BE-839E-25F75A8B522D}" type="pres">
      <dgm:prSet presAssocID="{01D597D6-11A6-41D4-AA13-5EA46DA9BB3C}" presName="level2Shape" presStyleLbl="node3" presStyleIdx="0" presStyleCnt="2" custScaleX="157351"/>
      <dgm:spPr/>
      <dgm:t>
        <a:bodyPr/>
        <a:lstStyle/>
        <a:p>
          <a:endParaRPr lang="en-US"/>
        </a:p>
      </dgm:t>
    </dgm:pt>
    <dgm:pt modelId="{6C770EDB-D269-4BDB-AAAC-6316E2AE3086}" type="pres">
      <dgm:prSet presAssocID="{01D597D6-11A6-41D4-AA13-5EA46DA9BB3C}" presName="hierChild3" presStyleCnt="0"/>
      <dgm:spPr/>
      <dgm:t>
        <a:bodyPr/>
        <a:lstStyle/>
        <a:p>
          <a:endParaRPr lang="en-US"/>
        </a:p>
      </dgm:t>
    </dgm:pt>
    <dgm:pt modelId="{739C46AA-6927-4B9F-8B02-7C4F97F88BB0}" type="pres">
      <dgm:prSet presAssocID="{AD7A3B2C-53FA-49E5-B946-8243F066CCED}" presName="Name19" presStyleLbl="parChTrans1D3" presStyleIdx="1" presStyleCnt="2"/>
      <dgm:spPr/>
      <dgm:t>
        <a:bodyPr/>
        <a:lstStyle/>
        <a:p>
          <a:endParaRPr lang="en-US"/>
        </a:p>
      </dgm:t>
    </dgm:pt>
    <dgm:pt modelId="{1DDF0517-E6AF-45C8-A3B6-B4AFC6B72F29}" type="pres">
      <dgm:prSet presAssocID="{A1B93608-BEA8-43A0-9931-0ABE15B1E09B}" presName="Name21" presStyleCnt="0"/>
      <dgm:spPr/>
      <dgm:t>
        <a:bodyPr/>
        <a:lstStyle/>
        <a:p>
          <a:endParaRPr lang="en-US"/>
        </a:p>
      </dgm:t>
    </dgm:pt>
    <dgm:pt modelId="{17C505BF-FEF1-484F-B183-026570FAC6DB}" type="pres">
      <dgm:prSet presAssocID="{A1B93608-BEA8-43A0-9931-0ABE15B1E09B}" presName="level2Shape" presStyleLbl="node3" presStyleIdx="1" presStyleCnt="2" custScaleX="165687"/>
      <dgm:spPr/>
      <dgm:t>
        <a:bodyPr/>
        <a:lstStyle/>
        <a:p>
          <a:endParaRPr lang="en-US"/>
        </a:p>
      </dgm:t>
    </dgm:pt>
    <dgm:pt modelId="{92F8880B-7173-4366-814C-2C67F5607C00}" type="pres">
      <dgm:prSet presAssocID="{A1B93608-BEA8-43A0-9931-0ABE15B1E09B}" presName="hierChild3" presStyleCnt="0"/>
      <dgm:spPr/>
      <dgm:t>
        <a:bodyPr/>
        <a:lstStyle/>
        <a:p>
          <a:endParaRPr lang="en-US"/>
        </a:p>
      </dgm:t>
    </dgm:pt>
    <dgm:pt modelId="{DEAE7FF9-DDF6-4CF0-8CC4-0585D82A0337}" type="pres">
      <dgm:prSet presAssocID="{EB50D773-8423-4BA6-92A8-AF1E24B4C7DD}" presName="Name19" presStyleLbl="parChTrans1D2" presStyleIdx="1" presStyleCnt="3"/>
      <dgm:spPr/>
      <dgm:t>
        <a:bodyPr/>
        <a:lstStyle/>
        <a:p>
          <a:endParaRPr lang="en-US"/>
        </a:p>
      </dgm:t>
    </dgm:pt>
    <dgm:pt modelId="{06E61FD9-345F-4D1C-9CF7-4E7BFA64B885}" type="pres">
      <dgm:prSet presAssocID="{81B5C73D-5412-47E6-9013-FF0FCF1ECFDD}" presName="Name21" presStyleCnt="0"/>
      <dgm:spPr/>
      <dgm:t>
        <a:bodyPr/>
        <a:lstStyle/>
        <a:p>
          <a:endParaRPr lang="en-US"/>
        </a:p>
      </dgm:t>
    </dgm:pt>
    <dgm:pt modelId="{B1D63CF0-0C30-4016-A86D-2EFE4983846F}" type="pres">
      <dgm:prSet presAssocID="{81B5C73D-5412-47E6-9013-FF0FCF1ECFDD}" presName="level2Shape" presStyleLbl="node2" presStyleIdx="1" presStyleCnt="3" custScaleX="137639"/>
      <dgm:spPr/>
      <dgm:t>
        <a:bodyPr/>
        <a:lstStyle/>
        <a:p>
          <a:endParaRPr lang="en-US"/>
        </a:p>
      </dgm:t>
    </dgm:pt>
    <dgm:pt modelId="{CF374A7D-878F-4DDE-8101-7721AB376E2B}" type="pres">
      <dgm:prSet presAssocID="{81B5C73D-5412-47E6-9013-FF0FCF1ECFDD}" presName="hierChild3" presStyleCnt="0"/>
      <dgm:spPr/>
      <dgm:t>
        <a:bodyPr/>
        <a:lstStyle/>
        <a:p>
          <a:endParaRPr lang="en-US"/>
        </a:p>
      </dgm:t>
    </dgm:pt>
    <dgm:pt modelId="{1ADAC1CC-11D8-4C7A-949A-6D7997FDB530}" type="pres">
      <dgm:prSet presAssocID="{168C639B-272C-46A6-865D-6834FB033628}" presName="Name19" presStyleLbl="parChTrans1D2" presStyleIdx="2" presStyleCnt="3"/>
      <dgm:spPr/>
      <dgm:t>
        <a:bodyPr/>
        <a:lstStyle/>
        <a:p>
          <a:endParaRPr lang="en-US"/>
        </a:p>
      </dgm:t>
    </dgm:pt>
    <dgm:pt modelId="{8907CEE4-EEAD-4CCF-9AD8-516499E79F94}" type="pres">
      <dgm:prSet presAssocID="{F4226FEB-B05A-45F5-9A47-01445B3068D2}" presName="Name21" presStyleCnt="0"/>
      <dgm:spPr/>
      <dgm:t>
        <a:bodyPr/>
        <a:lstStyle/>
        <a:p>
          <a:endParaRPr lang="en-US"/>
        </a:p>
      </dgm:t>
    </dgm:pt>
    <dgm:pt modelId="{3AAF91EE-CDD2-4E91-B356-8E03EF66E371}" type="pres">
      <dgm:prSet presAssocID="{F4226FEB-B05A-45F5-9A47-01445B3068D2}" presName="level2Shape" presStyleLbl="node2" presStyleIdx="2" presStyleCnt="3"/>
      <dgm:spPr/>
      <dgm:t>
        <a:bodyPr/>
        <a:lstStyle/>
        <a:p>
          <a:endParaRPr lang="en-US"/>
        </a:p>
      </dgm:t>
    </dgm:pt>
    <dgm:pt modelId="{8710B698-98D2-4613-8B44-AE75B3B5A6A8}" type="pres">
      <dgm:prSet presAssocID="{F4226FEB-B05A-45F5-9A47-01445B3068D2}" presName="hierChild3" presStyleCnt="0"/>
      <dgm:spPr/>
      <dgm:t>
        <a:bodyPr/>
        <a:lstStyle/>
        <a:p>
          <a:endParaRPr lang="en-US"/>
        </a:p>
      </dgm:t>
    </dgm:pt>
    <dgm:pt modelId="{C7C065FB-1243-422A-AFB8-E8CC67F8B15E}" type="pres">
      <dgm:prSet presAssocID="{AA48237F-3046-411F-BA3D-5238FA28EBB4}" presName="bgShapesFlow" presStyleCnt="0"/>
      <dgm:spPr/>
      <dgm:t>
        <a:bodyPr/>
        <a:lstStyle/>
        <a:p>
          <a:endParaRPr lang="en-US"/>
        </a:p>
      </dgm:t>
    </dgm:pt>
    <dgm:pt modelId="{86350443-FC81-4C72-9392-FFE80CF039D4}" type="pres">
      <dgm:prSet presAssocID="{5B8B7BA7-90C7-488B-A94F-1007A0486F13}" presName="rectComp" presStyleCnt="0"/>
      <dgm:spPr/>
      <dgm:t>
        <a:bodyPr/>
        <a:lstStyle/>
        <a:p>
          <a:endParaRPr lang="en-US"/>
        </a:p>
      </dgm:t>
    </dgm:pt>
    <dgm:pt modelId="{28F13983-EEA7-4EEC-82A0-1DA303E8F1DC}" type="pres">
      <dgm:prSet presAssocID="{5B8B7BA7-90C7-488B-A94F-1007A0486F13}" presName="bgRect" presStyleLbl="bgShp" presStyleIdx="0" presStyleCnt="3"/>
      <dgm:spPr/>
      <dgm:t>
        <a:bodyPr/>
        <a:lstStyle/>
        <a:p>
          <a:endParaRPr lang="en-US"/>
        </a:p>
      </dgm:t>
    </dgm:pt>
    <dgm:pt modelId="{EA038729-DDFD-428B-9FEE-47405CA498AF}" type="pres">
      <dgm:prSet presAssocID="{5B8B7BA7-90C7-488B-A94F-1007A0486F13}" presName="bgRectTx" presStyleLbl="bgShp" presStyleIdx="0" presStyleCnt="3">
        <dgm:presLayoutVars>
          <dgm:bulletEnabled val="1"/>
        </dgm:presLayoutVars>
      </dgm:prSet>
      <dgm:spPr/>
      <dgm:t>
        <a:bodyPr/>
        <a:lstStyle/>
        <a:p>
          <a:endParaRPr lang="en-US"/>
        </a:p>
      </dgm:t>
    </dgm:pt>
    <dgm:pt modelId="{A01DB16A-C4A3-4107-81E7-38A4DC0C98ED}" type="pres">
      <dgm:prSet presAssocID="{5B8B7BA7-90C7-488B-A94F-1007A0486F13}" presName="spComp" presStyleCnt="0"/>
      <dgm:spPr/>
      <dgm:t>
        <a:bodyPr/>
        <a:lstStyle/>
        <a:p>
          <a:endParaRPr lang="en-US"/>
        </a:p>
      </dgm:t>
    </dgm:pt>
    <dgm:pt modelId="{7C13AC92-4C22-4D98-930B-CF725C9A4928}" type="pres">
      <dgm:prSet presAssocID="{5B8B7BA7-90C7-488B-A94F-1007A0486F13}" presName="vSp" presStyleCnt="0"/>
      <dgm:spPr/>
      <dgm:t>
        <a:bodyPr/>
        <a:lstStyle/>
        <a:p>
          <a:endParaRPr lang="en-US"/>
        </a:p>
      </dgm:t>
    </dgm:pt>
    <dgm:pt modelId="{99DBD3BF-9140-4C34-B87F-7C18ED5B87FC}" type="pres">
      <dgm:prSet presAssocID="{FB004765-705A-4743-82EB-21E1EE657708}" presName="rectComp" presStyleCnt="0"/>
      <dgm:spPr/>
      <dgm:t>
        <a:bodyPr/>
        <a:lstStyle/>
        <a:p>
          <a:endParaRPr lang="en-US"/>
        </a:p>
      </dgm:t>
    </dgm:pt>
    <dgm:pt modelId="{40B32578-5DEE-4BFD-A531-416CB61E8FDC}" type="pres">
      <dgm:prSet presAssocID="{FB004765-705A-4743-82EB-21E1EE657708}" presName="bgRect" presStyleLbl="bgShp" presStyleIdx="1" presStyleCnt="3"/>
      <dgm:spPr/>
      <dgm:t>
        <a:bodyPr/>
        <a:lstStyle/>
        <a:p>
          <a:endParaRPr lang="en-US"/>
        </a:p>
      </dgm:t>
    </dgm:pt>
    <dgm:pt modelId="{96D8C208-2029-468B-87C1-F0D9F21C9539}" type="pres">
      <dgm:prSet presAssocID="{FB004765-705A-4743-82EB-21E1EE657708}" presName="bgRectTx" presStyleLbl="bgShp" presStyleIdx="1" presStyleCnt="3">
        <dgm:presLayoutVars>
          <dgm:bulletEnabled val="1"/>
        </dgm:presLayoutVars>
      </dgm:prSet>
      <dgm:spPr/>
      <dgm:t>
        <a:bodyPr/>
        <a:lstStyle/>
        <a:p>
          <a:endParaRPr lang="en-US"/>
        </a:p>
      </dgm:t>
    </dgm:pt>
    <dgm:pt modelId="{538CB31E-AF3B-46EE-8BDC-87125B27FACC}" type="pres">
      <dgm:prSet presAssocID="{FB004765-705A-4743-82EB-21E1EE657708}" presName="spComp" presStyleCnt="0"/>
      <dgm:spPr/>
      <dgm:t>
        <a:bodyPr/>
        <a:lstStyle/>
        <a:p>
          <a:endParaRPr lang="en-US"/>
        </a:p>
      </dgm:t>
    </dgm:pt>
    <dgm:pt modelId="{F5F7DAF5-933D-4ECC-B9FC-A73DAD790B0F}" type="pres">
      <dgm:prSet presAssocID="{FB004765-705A-4743-82EB-21E1EE657708}" presName="vSp" presStyleCnt="0"/>
      <dgm:spPr/>
      <dgm:t>
        <a:bodyPr/>
        <a:lstStyle/>
        <a:p>
          <a:endParaRPr lang="en-US"/>
        </a:p>
      </dgm:t>
    </dgm:pt>
    <dgm:pt modelId="{A57DF3C5-1CAF-4BD2-ACDD-87817BAC04DF}" type="pres">
      <dgm:prSet presAssocID="{CC99B4A7-4597-4E0F-A576-8CCC0B64834F}" presName="rectComp" presStyleCnt="0"/>
      <dgm:spPr/>
      <dgm:t>
        <a:bodyPr/>
        <a:lstStyle/>
        <a:p>
          <a:endParaRPr lang="en-US"/>
        </a:p>
      </dgm:t>
    </dgm:pt>
    <dgm:pt modelId="{9EDDD24D-167B-4CDC-A028-7BC2C4451C50}" type="pres">
      <dgm:prSet presAssocID="{CC99B4A7-4597-4E0F-A576-8CCC0B64834F}" presName="bgRect" presStyleLbl="bgShp" presStyleIdx="2" presStyleCnt="3"/>
      <dgm:spPr/>
      <dgm:t>
        <a:bodyPr/>
        <a:lstStyle/>
        <a:p>
          <a:endParaRPr lang="en-US"/>
        </a:p>
      </dgm:t>
    </dgm:pt>
    <dgm:pt modelId="{8D0A9581-2BD3-404C-B418-68E157470941}" type="pres">
      <dgm:prSet presAssocID="{CC99B4A7-4597-4E0F-A576-8CCC0B64834F}" presName="bgRectTx" presStyleLbl="bgShp" presStyleIdx="2" presStyleCnt="3">
        <dgm:presLayoutVars>
          <dgm:bulletEnabled val="1"/>
        </dgm:presLayoutVars>
      </dgm:prSet>
      <dgm:spPr/>
      <dgm:t>
        <a:bodyPr/>
        <a:lstStyle/>
        <a:p>
          <a:endParaRPr lang="en-US"/>
        </a:p>
      </dgm:t>
    </dgm:pt>
  </dgm:ptLst>
  <dgm:cxnLst>
    <dgm:cxn modelId="{B14E4B31-FF5D-453D-B157-1EBEF86700E4}" type="presOf" srcId="{88FD7B24-826C-4F38-9E9D-F771C20381C3}" destId="{179A6514-1DCC-418B-BCD5-15A9BFEBE50E}" srcOrd="0" destOrd="0" presId="urn:microsoft.com/office/officeart/2005/8/layout/hierarchy6"/>
    <dgm:cxn modelId="{81A532A9-5C54-4139-8990-562ED8DAD8D5}" type="presOf" srcId="{4E8BA491-121D-4CF1-8549-BB1A60C8AAAC}" destId="{8C8AD9F0-F164-40CE-91AF-65E1F6B507A6}" srcOrd="0" destOrd="0" presId="urn:microsoft.com/office/officeart/2005/8/layout/hierarchy6"/>
    <dgm:cxn modelId="{6A95C88F-2A81-4456-98CF-400819997F84}" srcId="{F063C221-1CC8-493C-A1C1-C0D1EA05DD72}" destId="{81B5C73D-5412-47E6-9013-FF0FCF1ECFDD}" srcOrd="1" destOrd="0" parTransId="{EB50D773-8423-4BA6-92A8-AF1E24B4C7DD}" sibTransId="{8E1D47C6-3F8E-4FA8-9615-2FED3B881F74}"/>
    <dgm:cxn modelId="{52FA51F5-8163-4744-BA13-18FDE70886BE}" srcId="{AA48237F-3046-411F-BA3D-5238FA28EBB4}" destId="{F063C221-1CC8-493C-A1C1-C0D1EA05DD72}" srcOrd="0" destOrd="0" parTransId="{BF1E82D4-F8FC-4BAF-BFAF-21F26009109C}" sibTransId="{D5A0F8C3-1CED-4DCE-B19A-595C695BFC08}"/>
    <dgm:cxn modelId="{01BC048A-AC83-432C-96D5-82282655ED3B}" srcId="{4E8BA491-121D-4CF1-8549-BB1A60C8AAAC}" destId="{01D597D6-11A6-41D4-AA13-5EA46DA9BB3C}" srcOrd="0" destOrd="0" parTransId="{7B091603-A8E8-4E0E-8948-3951941203F2}" sibTransId="{7871D402-9A14-4CFC-8D24-E2FF5B2FE17F}"/>
    <dgm:cxn modelId="{50F5F16A-CBD9-4D5F-9BF3-19C3D6117742}" type="presOf" srcId="{5B8B7BA7-90C7-488B-A94F-1007A0486F13}" destId="{EA038729-DDFD-428B-9FEE-47405CA498AF}" srcOrd="1" destOrd="0" presId="urn:microsoft.com/office/officeart/2005/8/layout/hierarchy6"/>
    <dgm:cxn modelId="{EDAEADB1-F778-4F1E-B956-C99C2D71612F}" srcId="{AA48237F-3046-411F-BA3D-5238FA28EBB4}" destId="{CC99B4A7-4597-4E0F-A576-8CCC0B64834F}" srcOrd="3" destOrd="0" parTransId="{CFE68A8F-55DB-4391-9977-936B28285EC0}" sibTransId="{7492F6CF-40CC-4CB6-860D-72FD58C06AF6}"/>
    <dgm:cxn modelId="{5132F5C1-3A11-430C-B44B-7026504F7B8E}" type="presOf" srcId="{F063C221-1CC8-493C-A1C1-C0D1EA05DD72}" destId="{A2557A73-C92A-42BB-AFBD-8E1B6453DBE8}" srcOrd="0" destOrd="0" presId="urn:microsoft.com/office/officeart/2005/8/layout/hierarchy6"/>
    <dgm:cxn modelId="{52DF5A22-33B5-4E3A-9AA9-4340F58D332E}" type="presOf" srcId="{F4226FEB-B05A-45F5-9A47-01445B3068D2}" destId="{3AAF91EE-CDD2-4E91-B356-8E03EF66E371}" srcOrd="0" destOrd="0" presId="urn:microsoft.com/office/officeart/2005/8/layout/hierarchy6"/>
    <dgm:cxn modelId="{D4578670-D24C-40DF-B8E7-AAABC954C9BD}" type="presOf" srcId="{5B8B7BA7-90C7-488B-A94F-1007A0486F13}" destId="{28F13983-EEA7-4EEC-82A0-1DA303E8F1DC}" srcOrd="0" destOrd="0" presId="urn:microsoft.com/office/officeart/2005/8/layout/hierarchy6"/>
    <dgm:cxn modelId="{B37A4B7F-3428-4974-B847-D5F1117DF0AA}" type="presOf" srcId="{81B5C73D-5412-47E6-9013-FF0FCF1ECFDD}" destId="{B1D63CF0-0C30-4016-A86D-2EFE4983846F}" srcOrd="0" destOrd="0" presId="urn:microsoft.com/office/officeart/2005/8/layout/hierarchy6"/>
    <dgm:cxn modelId="{C83DA9EA-598F-408C-8D43-876BF2767AEE}" srcId="{AA48237F-3046-411F-BA3D-5238FA28EBB4}" destId="{5B8B7BA7-90C7-488B-A94F-1007A0486F13}" srcOrd="1" destOrd="0" parTransId="{77B2FDD1-0B30-45A1-B941-E6CF2ED6C733}" sibTransId="{1CF3EC1B-66AC-48FA-808A-0506856F762E}"/>
    <dgm:cxn modelId="{AB5A1754-0F87-486A-A9A7-C785648DCA79}" type="presOf" srcId="{A1B93608-BEA8-43A0-9931-0ABE15B1E09B}" destId="{17C505BF-FEF1-484F-B183-026570FAC6DB}" srcOrd="0" destOrd="0" presId="urn:microsoft.com/office/officeart/2005/8/layout/hierarchy6"/>
    <dgm:cxn modelId="{10CE44BE-8F4A-4081-979D-1AB4CD5ED069}" type="presOf" srcId="{EB50D773-8423-4BA6-92A8-AF1E24B4C7DD}" destId="{DEAE7FF9-DDF6-4CF0-8CC4-0585D82A0337}" srcOrd="0" destOrd="0" presId="urn:microsoft.com/office/officeart/2005/8/layout/hierarchy6"/>
    <dgm:cxn modelId="{71CDBD58-47CF-478A-9C1E-B6201C7CDF9C}" srcId="{F063C221-1CC8-493C-A1C1-C0D1EA05DD72}" destId="{4E8BA491-121D-4CF1-8549-BB1A60C8AAAC}" srcOrd="0" destOrd="0" parTransId="{88FD7B24-826C-4F38-9E9D-F771C20381C3}" sibTransId="{A010CAD5-1C5C-4446-B631-6E7230D7CEB0}"/>
    <dgm:cxn modelId="{BC9A6FF0-B3B0-4AC7-B5D0-86AE44720FCA}" type="presOf" srcId="{01D597D6-11A6-41D4-AA13-5EA46DA9BB3C}" destId="{014B42E6-B204-46BE-839E-25F75A8B522D}" srcOrd="0" destOrd="0" presId="urn:microsoft.com/office/officeart/2005/8/layout/hierarchy6"/>
    <dgm:cxn modelId="{BF6185D8-397A-4FD3-A21E-7296E000F025}" type="presOf" srcId="{FB004765-705A-4743-82EB-21E1EE657708}" destId="{96D8C208-2029-468B-87C1-F0D9F21C9539}" srcOrd="1" destOrd="0" presId="urn:microsoft.com/office/officeart/2005/8/layout/hierarchy6"/>
    <dgm:cxn modelId="{B9878799-4DDF-460E-B2A3-0948EAE9CFF6}" type="presOf" srcId="{168C639B-272C-46A6-865D-6834FB033628}" destId="{1ADAC1CC-11D8-4C7A-949A-6D7997FDB530}" srcOrd="0" destOrd="0" presId="urn:microsoft.com/office/officeart/2005/8/layout/hierarchy6"/>
    <dgm:cxn modelId="{136D2D1C-231A-4045-8939-AB41F9C3FDFE}" type="presOf" srcId="{7B091603-A8E8-4E0E-8948-3951941203F2}" destId="{19DFD6D4-109A-460A-B403-41F89823CAEC}" srcOrd="0" destOrd="0" presId="urn:microsoft.com/office/officeart/2005/8/layout/hierarchy6"/>
    <dgm:cxn modelId="{7756459C-F1BA-4627-825B-378EA4DCC574}" srcId="{AA48237F-3046-411F-BA3D-5238FA28EBB4}" destId="{FB004765-705A-4743-82EB-21E1EE657708}" srcOrd="2" destOrd="0" parTransId="{B01F6FB2-A423-470D-9670-AB90794E25B9}" sibTransId="{B263DBC5-56D1-4E76-85D0-D61E664C57F0}"/>
    <dgm:cxn modelId="{3AFC4C37-2CAC-4CC8-8354-F638A45AA51E}" type="presOf" srcId="{CC99B4A7-4597-4E0F-A576-8CCC0B64834F}" destId="{8D0A9581-2BD3-404C-B418-68E157470941}" srcOrd="1" destOrd="0" presId="urn:microsoft.com/office/officeart/2005/8/layout/hierarchy6"/>
    <dgm:cxn modelId="{517ED752-0EA1-46B6-82B4-F50368E65D4F}" srcId="{F063C221-1CC8-493C-A1C1-C0D1EA05DD72}" destId="{F4226FEB-B05A-45F5-9A47-01445B3068D2}" srcOrd="2" destOrd="0" parTransId="{168C639B-272C-46A6-865D-6834FB033628}" sibTransId="{668A1A92-F069-46BF-883A-13BC447682D7}"/>
    <dgm:cxn modelId="{234878FE-EBB9-4309-885E-A8480901DB4F}" type="presOf" srcId="{AD7A3B2C-53FA-49E5-B946-8243F066CCED}" destId="{739C46AA-6927-4B9F-8B02-7C4F97F88BB0}" srcOrd="0" destOrd="0" presId="urn:microsoft.com/office/officeart/2005/8/layout/hierarchy6"/>
    <dgm:cxn modelId="{35CAB330-E30D-49C1-B3D3-5B33DFF50882}" type="presOf" srcId="{FB004765-705A-4743-82EB-21E1EE657708}" destId="{40B32578-5DEE-4BFD-A531-416CB61E8FDC}" srcOrd="0" destOrd="0" presId="urn:microsoft.com/office/officeart/2005/8/layout/hierarchy6"/>
    <dgm:cxn modelId="{8B605277-B02C-4AC1-B699-E95D9B21473D}" type="presOf" srcId="{CC99B4A7-4597-4E0F-A576-8CCC0B64834F}" destId="{9EDDD24D-167B-4CDC-A028-7BC2C4451C50}" srcOrd="0" destOrd="0" presId="urn:microsoft.com/office/officeart/2005/8/layout/hierarchy6"/>
    <dgm:cxn modelId="{8399E537-B18D-4893-8DE4-637D68B5C4D6}" type="presOf" srcId="{AA48237F-3046-411F-BA3D-5238FA28EBB4}" destId="{6616B8FC-BDA4-445A-8FDB-2CF218F676CF}" srcOrd="0" destOrd="0" presId="urn:microsoft.com/office/officeart/2005/8/layout/hierarchy6"/>
    <dgm:cxn modelId="{F95D24C8-39D6-4AAB-B9BC-8E156C604870}" srcId="{4E8BA491-121D-4CF1-8549-BB1A60C8AAAC}" destId="{A1B93608-BEA8-43A0-9931-0ABE15B1E09B}" srcOrd="1" destOrd="0" parTransId="{AD7A3B2C-53FA-49E5-B946-8243F066CCED}" sibTransId="{6A75AB82-84B3-4C0C-AFE8-66EDB0477F08}"/>
    <dgm:cxn modelId="{1BA35A35-14B9-46F1-98E9-3FC66F8C1C27}" type="presParOf" srcId="{6616B8FC-BDA4-445A-8FDB-2CF218F676CF}" destId="{CC7016F2-715F-4AC8-8465-67E13439E019}" srcOrd="0" destOrd="0" presId="urn:microsoft.com/office/officeart/2005/8/layout/hierarchy6"/>
    <dgm:cxn modelId="{AF73DE1C-0043-43B9-BA78-23DB03956A18}" type="presParOf" srcId="{CC7016F2-715F-4AC8-8465-67E13439E019}" destId="{60F1A4A5-CA86-4E21-B0CA-5102018BB23A}" srcOrd="0" destOrd="0" presId="urn:microsoft.com/office/officeart/2005/8/layout/hierarchy6"/>
    <dgm:cxn modelId="{5BAF8559-0EDB-442E-9BC7-2A2DE5698433}" type="presParOf" srcId="{CC7016F2-715F-4AC8-8465-67E13439E019}" destId="{D6A27DE1-8846-49E1-B508-B029AAEF226D}" srcOrd="1" destOrd="0" presId="urn:microsoft.com/office/officeart/2005/8/layout/hierarchy6"/>
    <dgm:cxn modelId="{AE058BE1-8928-401F-BAA5-B0D26553FC9E}" type="presParOf" srcId="{D6A27DE1-8846-49E1-B508-B029AAEF226D}" destId="{D6E9EE0A-3CA5-42F1-8A5B-14C184601E60}" srcOrd="0" destOrd="0" presId="urn:microsoft.com/office/officeart/2005/8/layout/hierarchy6"/>
    <dgm:cxn modelId="{42123B64-2CD7-4953-A78A-659790CD4BEF}" type="presParOf" srcId="{D6E9EE0A-3CA5-42F1-8A5B-14C184601E60}" destId="{A2557A73-C92A-42BB-AFBD-8E1B6453DBE8}" srcOrd="0" destOrd="0" presId="urn:microsoft.com/office/officeart/2005/8/layout/hierarchy6"/>
    <dgm:cxn modelId="{D6B8A1DB-17BC-405A-B68F-AC21726B8156}" type="presParOf" srcId="{D6E9EE0A-3CA5-42F1-8A5B-14C184601E60}" destId="{4CD987EA-021E-4D56-922A-506D24AED5F1}" srcOrd="1" destOrd="0" presId="urn:microsoft.com/office/officeart/2005/8/layout/hierarchy6"/>
    <dgm:cxn modelId="{BFF6B879-7C90-4FA8-A3FA-F46F4290E185}" type="presParOf" srcId="{4CD987EA-021E-4D56-922A-506D24AED5F1}" destId="{179A6514-1DCC-418B-BCD5-15A9BFEBE50E}" srcOrd="0" destOrd="0" presId="urn:microsoft.com/office/officeart/2005/8/layout/hierarchy6"/>
    <dgm:cxn modelId="{56231447-EBD6-4E2F-BF60-1BA052B5538F}" type="presParOf" srcId="{4CD987EA-021E-4D56-922A-506D24AED5F1}" destId="{2DEEB28D-06D3-4BFD-B0A8-D8CD2CA26969}" srcOrd="1" destOrd="0" presId="urn:microsoft.com/office/officeart/2005/8/layout/hierarchy6"/>
    <dgm:cxn modelId="{540AC385-7BC9-4EFF-AD07-B29E7AF3AD57}" type="presParOf" srcId="{2DEEB28D-06D3-4BFD-B0A8-D8CD2CA26969}" destId="{8C8AD9F0-F164-40CE-91AF-65E1F6B507A6}" srcOrd="0" destOrd="0" presId="urn:microsoft.com/office/officeart/2005/8/layout/hierarchy6"/>
    <dgm:cxn modelId="{E68F5D72-AF8F-4FA9-8D6F-F69CF633FE2B}" type="presParOf" srcId="{2DEEB28D-06D3-4BFD-B0A8-D8CD2CA26969}" destId="{2CA0FF30-DF4E-4F03-9477-8D5BB5AD48D6}" srcOrd="1" destOrd="0" presId="urn:microsoft.com/office/officeart/2005/8/layout/hierarchy6"/>
    <dgm:cxn modelId="{B992706C-372D-4D01-8B50-FAB612E6DA56}" type="presParOf" srcId="{2CA0FF30-DF4E-4F03-9477-8D5BB5AD48D6}" destId="{19DFD6D4-109A-460A-B403-41F89823CAEC}" srcOrd="0" destOrd="0" presId="urn:microsoft.com/office/officeart/2005/8/layout/hierarchy6"/>
    <dgm:cxn modelId="{FB46FFF2-B224-4B03-A35E-F8D299CE36A1}" type="presParOf" srcId="{2CA0FF30-DF4E-4F03-9477-8D5BB5AD48D6}" destId="{B17315BC-44F0-42DC-A4E9-2038570F7371}" srcOrd="1" destOrd="0" presId="urn:microsoft.com/office/officeart/2005/8/layout/hierarchy6"/>
    <dgm:cxn modelId="{6C895418-6F5E-4D2E-A716-173B17C63DCC}" type="presParOf" srcId="{B17315BC-44F0-42DC-A4E9-2038570F7371}" destId="{014B42E6-B204-46BE-839E-25F75A8B522D}" srcOrd="0" destOrd="0" presId="urn:microsoft.com/office/officeart/2005/8/layout/hierarchy6"/>
    <dgm:cxn modelId="{B072D35F-76F9-4DEE-87A0-304BC38FC2E8}" type="presParOf" srcId="{B17315BC-44F0-42DC-A4E9-2038570F7371}" destId="{6C770EDB-D269-4BDB-AAAC-6316E2AE3086}" srcOrd="1" destOrd="0" presId="urn:microsoft.com/office/officeart/2005/8/layout/hierarchy6"/>
    <dgm:cxn modelId="{1193A7DC-3910-41B6-9B2A-E5BF4B79048E}" type="presParOf" srcId="{2CA0FF30-DF4E-4F03-9477-8D5BB5AD48D6}" destId="{739C46AA-6927-4B9F-8B02-7C4F97F88BB0}" srcOrd="2" destOrd="0" presId="urn:microsoft.com/office/officeart/2005/8/layout/hierarchy6"/>
    <dgm:cxn modelId="{3812A383-0688-4F99-85CF-C92D5079ADB3}" type="presParOf" srcId="{2CA0FF30-DF4E-4F03-9477-8D5BB5AD48D6}" destId="{1DDF0517-E6AF-45C8-A3B6-B4AFC6B72F29}" srcOrd="3" destOrd="0" presId="urn:microsoft.com/office/officeart/2005/8/layout/hierarchy6"/>
    <dgm:cxn modelId="{99920D2B-9FC4-4439-98FF-E02D880B1C04}" type="presParOf" srcId="{1DDF0517-E6AF-45C8-A3B6-B4AFC6B72F29}" destId="{17C505BF-FEF1-484F-B183-026570FAC6DB}" srcOrd="0" destOrd="0" presId="urn:microsoft.com/office/officeart/2005/8/layout/hierarchy6"/>
    <dgm:cxn modelId="{D3720668-FA40-46AE-894B-26BE5C32CD4D}" type="presParOf" srcId="{1DDF0517-E6AF-45C8-A3B6-B4AFC6B72F29}" destId="{92F8880B-7173-4366-814C-2C67F5607C00}" srcOrd="1" destOrd="0" presId="urn:microsoft.com/office/officeart/2005/8/layout/hierarchy6"/>
    <dgm:cxn modelId="{06FB4BCD-FAF8-4C8D-AB67-47B6B6519DAF}" type="presParOf" srcId="{4CD987EA-021E-4D56-922A-506D24AED5F1}" destId="{DEAE7FF9-DDF6-4CF0-8CC4-0585D82A0337}" srcOrd="2" destOrd="0" presId="urn:microsoft.com/office/officeart/2005/8/layout/hierarchy6"/>
    <dgm:cxn modelId="{EF49A9AE-4948-4214-9188-2731D2EA7788}" type="presParOf" srcId="{4CD987EA-021E-4D56-922A-506D24AED5F1}" destId="{06E61FD9-345F-4D1C-9CF7-4E7BFA64B885}" srcOrd="3" destOrd="0" presId="urn:microsoft.com/office/officeart/2005/8/layout/hierarchy6"/>
    <dgm:cxn modelId="{ADD80A5C-E110-4AEB-B5EF-0B6A8236C7E7}" type="presParOf" srcId="{06E61FD9-345F-4D1C-9CF7-4E7BFA64B885}" destId="{B1D63CF0-0C30-4016-A86D-2EFE4983846F}" srcOrd="0" destOrd="0" presId="urn:microsoft.com/office/officeart/2005/8/layout/hierarchy6"/>
    <dgm:cxn modelId="{E0AB7893-BDC8-48E0-BDCA-042D03EE7716}" type="presParOf" srcId="{06E61FD9-345F-4D1C-9CF7-4E7BFA64B885}" destId="{CF374A7D-878F-4DDE-8101-7721AB376E2B}" srcOrd="1" destOrd="0" presId="urn:microsoft.com/office/officeart/2005/8/layout/hierarchy6"/>
    <dgm:cxn modelId="{4B7D571B-333D-4258-9F1B-03339D26E210}" type="presParOf" srcId="{4CD987EA-021E-4D56-922A-506D24AED5F1}" destId="{1ADAC1CC-11D8-4C7A-949A-6D7997FDB530}" srcOrd="4" destOrd="0" presId="urn:microsoft.com/office/officeart/2005/8/layout/hierarchy6"/>
    <dgm:cxn modelId="{5373BD91-6AE6-433A-BB43-57285193E690}" type="presParOf" srcId="{4CD987EA-021E-4D56-922A-506D24AED5F1}" destId="{8907CEE4-EEAD-4CCF-9AD8-516499E79F94}" srcOrd="5" destOrd="0" presId="urn:microsoft.com/office/officeart/2005/8/layout/hierarchy6"/>
    <dgm:cxn modelId="{3D117AC5-0B8D-4D4C-BA8D-49B0387A5EFD}" type="presParOf" srcId="{8907CEE4-EEAD-4CCF-9AD8-516499E79F94}" destId="{3AAF91EE-CDD2-4E91-B356-8E03EF66E371}" srcOrd="0" destOrd="0" presId="urn:microsoft.com/office/officeart/2005/8/layout/hierarchy6"/>
    <dgm:cxn modelId="{182450C8-6517-4FFB-BD6D-C1A65085DDDA}" type="presParOf" srcId="{8907CEE4-EEAD-4CCF-9AD8-516499E79F94}" destId="{8710B698-98D2-4613-8B44-AE75B3B5A6A8}" srcOrd="1" destOrd="0" presId="urn:microsoft.com/office/officeart/2005/8/layout/hierarchy6"/>
    <dgm:cxn modelId="{0CE54773-EA5A-42C7-A63D-557E07DB8233}" type="presParOf" srcId="{6616B8FC-BDA4-445A-8FDB-2CF218F676CF}" destId="{C7C065FB-1243-422A-AFB8-E8CC67F8B15E}" srcOrd="1" destOrd="0" presId="urn:microsoft.com/office/officeart/2005/8/layout/hierarchy6"/>
    <dgm:cxn modelId="{9E46473C-8FF2-4389-92A2-B114CAB73AD3}" type="presParOf" srcId="{C7C065FB-1243-422A-AFB8-E8CC67F8B15E}" destId="{86350443-FC81-4C72-9392-FFE80CF039D4}" srcOrd="0" destOrd="0" presId="urn:microsoft.com/office/officeart/2005/8/layout/hierarchy6"/>
    <dgm:cxn modelId="{13A448F0-F7E9-44D7-BDCA-BD683FD14EBF}" type="presParOf" srcId="{86350443-FC81-4C72-9392-FFE80CF039D4}" destId="{28F13983-EEA7-4EEC-82A0-1DA303E8F1DC}" srcOrd="0" destOrd="0" presId="urn:microsoft.com/office/officeart/2005/8/layout/hierarchy6"/>
    <dgm:cxn modelId="{C9BAF38F-3441-4F56-BE1D-F047DC44384D}" type="presParOf" srcId="{86350443-FC81-4C72-9392-FFE80CF039D4}" destId="{EA038729-DDFD-428B-9FEE-47405CA498AF}" srcOrd="1" destOrd="0" presId="urn:microsoft.com/office/officeart/2005/8/layout/hierarchy6"/>
    <dgm:cxn modelId="{7446B2D6-DD8A-43B7-8F66-AE6B7665EFBC}" type="presParOf" srcId="{C7C065FB-1243-422A-AFB8-E8CC67F8B15E}" destId="{A01DB16A-C4A3-4107-81E7-38A4DC0C98ED}" srcOrd="1" destOrd="0" presId="urn:microsoft.com/office/officeart/2005/8/layout/hierarchy6"/>
    <dgm:cxn modelId="{B268BD17-1B00-4380-AA64-77A28CA81BD5}" type="presParOf" srcId="{A01DB16A-C4A3-4107-81E7-38A4DC0C98ED}" destId="{7C13AC92-4C22-4D98-930B-CF725C9A4928}" srcOrd="0" destOrd="0" presId="urn:microsoft.com/office/officeart/2005/8/layout/hierarchy6"/>
    <dgm:cxn modelId="{82310F2F-EF31-4A0C-BD27-39AFBC06668F}" type="presParOf" srcId="{C7C065FB-1243-422A-AFB8-E8CC67F8B15E}" destId="{99DBD3BF-9140-4C34-B87F-7C18ED5B87FC}" srcOrd="2" destOrd="0" presId="urn:microsoft.com/office/officeart/2005/8/layout/hierarchy6"/>
    <dgm:cxn modelId="{8E095C03-1EF5-42A8-B564-057729A4F9CC}" type="presParOf" srcId="{99DBD3BF-9140-4C34-B87F-7C18ED5B87FC}" destId="{40B32578-5DEE-4BFD-A531-416CB61E8FDC}" srcOrd="0" destOrd="0" presId="urn:microsoft.com/office/officeart/2005/8/layout/hierarchy6"/>
    <dgm:cxn modelId="{02A85EE4-5A87-4196-A39C-3EA51603B48B}" type="presParOf" srcId="{99DBD3BF-9140-4C34-B87F-7C18ED5B87FC}" destId="{96D8C208-2029-468B-87C1-F0D9F21C9539}" srcOrd="1" destOrd="0" presId="urn:microsoft.com/office/officeart/2005/8/layout/hierarchy6"/>
    <dgm:cxn modelId="{B71E0712-710E-49E7-A967-678D29FB45DD}" type="presParOf" srcId="{C7C065FB-1243-422A-AFB8-E8CC67F8B15E}" destId="{538CB31E-AF3B-46EE-8BDC-87125B27FACC}" srcOrd="3" destOrd="0" presId="urn:microsoft.com/office/officeart/2005/8/layout/hierarchy6"/>
    <dgm:cxn modelId="{6FC21E74-70C5-4D04-A438-CA2B7B77D068}" type="presParOf" srcId="{538CB31E-AF3B-46EE-8BDC-87125B27FACC}" destId="{F5F7DAF5-933D-4ECC-B9FC-A73DAD790B0F}" srcOrd="0" destOrd="0" presId="urn:microsoft.com/office/officeart/2005/8/layout/hierarchy6"/>
    <dgm:cxn modelId="{4AB21AB7-83B9-498E-93C0-09282842B39D}" type="presParOf" srcId="{C7C065FB-1243-422A-AFB8-E8CC67F8B15E}" destId="{A57DF3C5-1CAF-4BD2-ACDD-87817BAC04DF}" srcOrd="4" destOrd="0" presId="urn:microsoft.com/office/officeart/2005/8/layout/hierarchy6"/>
    <dgm:cxn modelId="{A7F88929-3B38-4B58-8928-3FF3A2DD0DF5}" type="presParOf" srcId="{A57DF3C5-1CAF-4BD2-ACDD-87817BAC04DF}" destId="{9EDDD24D-167B-4CDC-A028-7BC2C4451C50}" srcOrd="0" destOrd="0" presId="urn:microsoft.com/office/officeart/2005/8/layout/hierarchy6"/>
    <dgm:cxn modelId="{B193CF4F-C323-499E-B41E-6AA6128D1DC7}" type="presParOf" srcId="{A57DF3C5-1CAF-4BD2-ACDD-87817BAC04DF}" destId="{8D0A9581-2BD3-404C-B418-68E15747094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07D9E-5F5F-42D8-8495-CB4EC25AFBB4}" type="doc">
      <dgm:prSet loTypeId="urn:microsoft.com/office/officeart/2005/8/layout/hProcess11" loCatId="process" qsTypeId="urn:microsoft.com/office/officeart/2005/8/quickstyle/simple2" qsCatId="simple" csTypeId="urn:microsoft.com/office/officeart/2005/8/colors/colorful1" csCatId="colorful" phldr="1"/>
      <dgm:spPr/>
    </dgm:pt>
    <dgm:pt modelId="{341BAC27-2A7A-4EDC-87F7-55E808E885E2}">
      <dgm:prSet phldrT="[Text]" custT="1"/>
      <dgm:spPr/>
      <dgm:t>
        <a:bodyPr/>
        <a:lstStyle/>
        <a:p>
          <a:r>
            <a:rPr lang="en-US" sz="1600" dirty="0" smtClean="0">
              <a:latin typeface="+mn-lt"/>
              <a:cs typeface="Arial" panose="020B0604020202020204" pitchFamily="34" charset="0"/>
            </a:rPr>
            <a:t>State contracts with local employment and/or education provider to provide E&amp;T services</a:t>
          </a:r>
          <a:endParaRPr lang="en-US" sz="1600" dirty="0">
            <a:latin typeface="+mn-lt"/>
            <a:cs typeface="Arial" panose="020B0604020202020204" pitchFamily="34" charset="0"/>
          </a:endParaRPr>
        </a:p>
      </dgm:t>
    </dgm:pt>
    <dgm:pt modelId="{BC2DB6AC-241E-468A-9F3C-CD330F6F4A36}" type="parTrans" cxnId="{5A978885-E32A-46B8-9B59-2DB107BEE260}">
      <dgm:prSet/>
      <dgm:spPr/>
      <dgm:t>
        <a:bodyPr/>
        <a:lstStyle/>
        <a:p>
          <a:endParaRPr lang="en-US"/>
        </a:p>
      </dgm:t>
    </dgm:pt>
    <dgm:pt modelId="{F2557301-F74D-48F9-BC9D-8D549CDBEE0F}" type="sibTrans" cxnId="{5A978885-E32A-46B8-9B59-2DB107BEE260}">
      <dgm:prSet/>
      <dgm:spPr/>
      <dgm:t>
        <a:bodyPr/>
        <a:lstStyle/>
        <a:p>
          <a:endParaRPr lang="en-US"/>
        </a:p>
      </dgm:t>
    </dgm:pt>
    <dgm:pt modelId="{1CF10096-BFA7-4D65-A311-EC5AFF3FE713}">
      <dgm:prSet phldrT="[Text]" custT="1"/>
      <dgm:spPr/>
      <dgm:t>
        <a:bodyPr/>
        <a:lstStyle/>
        <a:p>
          <a:r>
            <a:rPr lang="en-US" sz="1600" dirty="0" smtClean="0">
              <a:latin typeface="+mn-lt"/>
              <a:cs typeface="Arial" panose="020B0604020202020204" pitchFamily="34" charset="0"/>
            </a:rPr>
            <a:t>Provider uses non-federal funds to pay for allowable expenses, and submits a claim for reimbursement through the State</a:t>
          </a:r>
          <a:endParaRPr lang="en-US" sz="1600" dirty="0">
            <a:latin typeface="+mn-lt"/>
            <a:cs typeface="Arial" panose="020B0604020202020204" pitchFamily="34" charset="0"/>
          </a:endParaRPr>
        </a:p>
      </dgm:t>
    </dgm:pt>
    <dgm:pt modelId="{0316FCE3-1E8A-4982-9A62-380C4EFDDA2C}" type="parTrans" cxnId="{8497AB6C-C78D-45CE-9F2F-D34C1D4BBFCC}">
      <dgm:prSet/>
      <dgm:spPr/>
      <dgm:t>
        <a:bodyPr/>
        <a:lstStyle/>
        <a:p>
          <a:endParaRPr lang="en-US"/>
        </a:p>
      </dgm:t>
    </dgm:pt>
    <dgm:pt modelId="{E9ECE910-4CAF-4897-A7C6-17244E18EF82}" type="sibTrans" cxnId="{8497AB6C-C78D-45CE-9F2F-D34C1D4BBFCC}">
      <dgm:prSet/>
      <dgm:spPr/>
      <dgm:t>
        <a:bodyPr/>
        <a:lstStyle/>
        <a:p>
          <a:endParaRPr lang="en-US"/>
        </a:p>
      </dgm:t>
    </dgm:pt>
    <dgm:pt modelId="{854DE452-7F23-4F09-A9C5-16FF32E48ABE}">
      <dgm:prSet phldrT="[Text]" custT="1"/>
      <dgm:spPr/>
      <dgm:t>
        <a:bodyPr/>
        <a:lstStyle/>
        <a:p>
          <a:r>
            <a:rPr lang="en-US" sz="1600" dirty="0" smtClean="0">
              <a:latin typeface="+mn-lt"/>
              <a:cs typeface="Arial" panose="020B0604020202020204" pitchFamily="34" charset="0"/>
            </a:rPr>
            <a:t>FNS reimburses State for 50% allowable expenses</a:t>
          </a:r>
          <a:endParaRPr lang="en-US" sz="1600" dirty="0">
            <a:latin typeface="+mn-lt"/>
            <a:cs typeface="Arial" panose="020B0604020202020204" pitchFamily="34" charset="0"/>
          </a:endParaRPr>
        </a:p>
      </dgm:t>
    </dgm:pt>
    <dgm:pt modelId="{7B81374D-1846-4095-9DC8-D0A42DDB1D2F}" type="parTrans" cxnId="{5D2823A9-1454-4BA1-8982-7C3CF61E27C6}">
      <dgm:prSet/>
      <dgm:spPr/>
      <dgm:t>
        <a:bodyPr/>
        <a:lstStyle/>
        <a:p>
          <a:endParaRPr lang="en-US"/>
        </a:p>
      </dgm:t>
    </dgm:pt>
    <dgm:pt modelId="{1F1B9F2A-368B-41A6-A484-AE0829FDD860}" type="sibTrans" cxnId="{5D2823A9-1454-4BA1-8982-7C3CF61E27C6}">
      <dgm:prSet/>
      <dgm:spPr/>
      <dgm:t>
        <a:bodyPr/>
        <a:lstStyle/>
        <a:p>
          <a:endParaRPr lang="en-US"/>
        </a:p>
      </dgm:t>
    </dgm:pt>
    <dgm:pt modelId="{DCFE935C-D98E-4894-BDC7-B74CBC50A559}">
      <dgm:prSet phldrT="[Text]" custT="1"/>
      <dgm:spPr/>
      <dgm:t>
        <a:bodyPr/>
        <a:lstStyle/>
        <a:p>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State passes reimbursement back to partner</a:t>
          </a:r>
          <a:endParaRPr lang="en-US" sz="1600" dirty="0">
            <a:latin typeface="+mn-lt"/>
            <a:cs typeface="Arial" panose="020B0604020202020204" pitchFamily="34" charset="0"/>
          </a:endParaRPr>
        </a:p>
      </dgm:t>
    </dgm:pt>
    <dgm:pt modelId="{20BADB0C-5A06-42D4-AB9C-86A96E2FC7C9}" type="parTrans" cxnId="{ED1758D8-E86A-4A3A-A51B-7EC704442B44}">
      <dgm:prSet/>
      <dgm:spPr/>
      <dgm:t>
        <a:bodyPr/>
        <a:lstStyle/>
        <a:p>
          <a:endParaRPr lang="en-US"/>
        </a:p>
      </dgm:t>
    </dgm:pt>
    <dgm:pt modelId="{DB2D4A1C-AB99-4C7B-BA59-5D816AAC9C54}" type="sibTrans" cxnId="{ED1758D8-E86A-4A3A-A51B-7EC704442B44}">
      <dgm:prSet/>
      <dgm:spPr/>
      <dgm:t>
        <a:bodyPr/>
        <a:lstStyle/>
        <a:p>
          <a:endParaRPr lang="en-US"/>
        </a:p>
      </dgm:t>
    </dgm:pt>
    <dgm:pt modelId="{B9584819-AEAE-464B-9B9D-A26975D41244}" type="pres">
      <dgm:prSet presAssocID="{16E07D9E-5F5F-42D8-8495-CB4EC25AFBB4}" presName="Name0" presStyleCnt="0">
        <dgm:presLayoutVars>
          <dgm:dir/>
          <dgm:resizeHandles val="exact"/>
        </dgm:presLayoutVars>
      </dgm:prSet>
      <dgm:spPr/>
    </dgm:pt>
    <dgm:pt modelId="{F7E86748-8536-4EF5-8228-CE51F3267145}" type="pres">
      <dgm:prSet presAssocID="{16E07D9E-5F5F-42D8-8495-CB4EC25AFBB4}" presName="arrow" presStyleLbl="bgShp" presStyleIdx="0" presStyleCnt="1"/>
      <dgm:spPr/>
    </dgm:pt>
    <dgm:pt modelId="{31ACA776-4E44-4A4D-986A-C9321B6D0367}" type="pres">
      <dgm:prSet presAssocID="{16E07D9E-5F5F-42D8-8495-CB4EC25AFBB4}" presName="points" presStyleCnt="0"/>
      <dgm:spPr/>
    </dgm:pt>
    <dgm:pt modelId="{48731C16-1830-499D-AB38-8FB23D5A3114}" type="pres">
      <dgm:prSet presAssocID="{341BAC27-2A7A-4EDC-87F7-55E808E885E2}" presName="compositeA" presStyleCnt="0"/>
      <dgm:spPr/>
    </dgm:pt>
    <dgm:pt modelId="{25F9D43F-685D-4C9E-B3BA-E640F2AC8E9B}" type="pres">
      <dgm:prSet presAssocID="{341BAC27-2A7A-4EDC-87F7-55E808E885E2}" presName="textA" presStyleLbl="revTx" presStyleIdx="0" presStyleCnt="4" custScaleX="236674">
        <dgm:presLayoutVars>
          <dgm:bulletEnabled val="1"/>
        </dgm:presLayoutVars>
      </dgm:prSet>
      <dgm:spPr/>
      <dgm:t>
        <a:bodyPr/>
        <a:lstStyle/>
        <a:p>
          <a:endParaRPr lang="en-US"/>
        </a:p>
      </dgm:t>
    </dgm:pt>
    <dgm:pt modelId="{750E08F8-6F48-4F5C-B69A-EE0D922BAF10}" type="pres">
      <dgm:prSet presAssocID="{341BAC27-2A7A-4EDC-87F7-55E808E885E2}" presName="circleA" presStyleLbl="node1" presStyleIdx="0" presStyleCnt="4"/>
      <dgm:spPr/>
    </dgm:pt>
    <dgm:pt modelId="{6EA70623-9F69-4579-B521-93A1A30DB0B9}" type="pres">
      <dgm:prSet presAssocID="{341BAC27-2A7A-4EDC-87F7-55E808E885E2}" presName="spaceA" presStyleCnt="0"/>
      <dgm:spPr/>
    </dgm:pt>
    <dgm:pt modelId="{860ECC04-B151-4CA0-B50E-C227C9CD00B9}" type="pres">
      <dgm:prSet presAssocID="{F2557301-F74D-48F9-BC9D-8D549CDBEE0F}" presName="space" presStyleCnt="0"/>
      <dgm:spPr/>
    </dgm:pt>
    <dgm:pt modelId="{CF78B546-70D9-4C28-8955-5ACC8C9BC64A}" type="pres">
      <dgm:prSet presAssocID="{1CF10096-BFA7-4D65-A311-EC5AFF3FE713}" presName="compositeB" presStyleCnt="0"/>
      <dgm:spPr/>
    </dgm:pt>
    <dgm:pt modelId="{6A86FEFB-5932-4894-B919-282503F97121}" type="pres">
      <dgm:prSet presAssocID="{1CF10096-BFA7-4D65-A311-EC5AFF3FE713}" presName="textB" presStyleLbl="revTx" presStyleIdx="1" presStyleCnt="4" custScaleX="243941">
        <dgm:presLayoutVars>
          <dgm:bulletEnabled val="1"/>
        </dgm:presLayoutVars>
      </dgm:prSet>
      <dgm:spPr/>
      <dgm:t>
        <a:bodyPr/>
        <a:lstStyle/>
        <a:p>
          <a:endParaRPr lang="en-US"/>
        </a:p>
      </dgm:t>
    </dgm:pt>
    <dgm:pt modelId="{067CC815-3BDB-46BA-9669-F922539F13A9}" type="pres">
      <dgm:prSet presAssocID="{1CF10096-BFA7-4D65-A311-EC5AFF3FE713}" presName="circleB" presStyleLbl="node1" presStyleIdx="1" presStyleCnt="4"/>
      <dgm:spPr/>
    </dgm:pt>
    <dgm:pt modelId="{B8ECC9CB-F2BE-4072-ACDA-14BD51BF1D9E}" type="pres">
      <dgm:prSet presAssocID="{1CF10096-BFA7-4D65-A311-EC5AFF3FE713}" presName="spaceB" presStyleCnt="0"/>
      <dgm:spPr/>
    </dgm:pt>
    <dgm:pt modelId="{98EFCF17-2511-4840-B766-1EA1FDBF1B7A}" type="pres">
      <dgm:prSet presAssocID="{E9ECE910-4CAF-4897-A7C6-17244E18EF82}" presName="space" presStyleCnt="0"/>
      <dgm:spPr/>
    </dgm:pt>
    <dgm:pt modelId="{FF7FC890-2BD4-4D47-8E3D-071039C6CF0F}" type="pres">
      <dgm:prSet presAssocID="{854DE452-7F23-4F09-A9C5-16FF32E48ABE}" presName="compositeA" presStyleCnt="0"/>
      <dgm:spPr/>
    </dgm:pt>
    <dgm:pt modelId="{8B08C3C2-60CF-46A1-9973-E6BF9C1EE57C}" type="pres">
      <dgm:prSet presAssocID="{854DE452-7F23-4F09-A9C5-16FF32E48ABE}" presName="textA" presStyleLbl="revTx" presStyleIdx="2" presStyleCnt="4" custScaleX="197995">
        <dgm:presLayoutVars>
          <dgm:bulletEnabled val="1"/>
        </dgm:presLayoutVars>
      </dgm:prSet>
      <dgm:spPr/>
      <dgm:t>
        <a:bodyPr/>
        <a:lstStyle/>
        <a:p>
          <a:endParaRPr lang="en-US"/>
        </a:p>
      </dgm:t>
    </dgm:pt>
    <dgm:pt modelId="{B0C56FB2-AB31-4B98-AFFB-F6C359D54094}" type="pres">
      <dgm:prSet presAssocID="{854DE452-7F23-4F09-A9C5-16FF32E48ABE}" presName="circleA" presStyleLbl="node1" presStyleIdx="2" presStyleCnt="4"/>
      <dgm:spPr/>
    </dgm:pt>
    <dgm:pt modelId="{25A54556-10C5-4447-9AC8-1D75CE8FECE4}" type="pres">
      <dgm:prSet presAssocID="{854DE452-7F23-4F09-A9C5-16FF32E48ABE}" presName="spaceA" presStyleCnt="0"/>
      <dgm:spPr/>
    </dgm:pt>
    <dgm:pt modelId="{07AE358E-4253-493C-BD8B-3107CCA4FC2D}" type="pres">
      <dgm:prSet presAssocID="{1F1B9F2A-368B-41A6-A484-AE0829FDD860}" presName="space" presStyleCnt="0"/>
      <dgm:spPr/>
    </dgm:pt>
    <dgm:pt modelId="{3F4B7F36-F87C-486C-9839-2D9BD1AC2562}" type="pres">
      <dgm:prSet presAssocID="{DCFE935C-D98E-4894-BDC7-B74CBC50A559}" presName="compositeB" presStyleCnt="0"/>
      <dgm:spPr/>
    </dgm:pt>
    <dgm:pt modelId="{42C028C6-8E4C-4B7F-82B0-BB981C29ECA3}" type="pres">
      <dgm:prSet presAssocID="{DCFE935C-D98E-4894-BDC7-B74CBC50A559}" presName="textB" presStyleLbl="revTx" presStyleIdx="3" presStyleCnt="4" custScaleX="248472" custLinFactNeighborX="-7354" custLinFactNeighborY="7895">
        <dgm:presLayoutVars>
          <dgm:bulletEnabled val="1"/>
        </dgm:presLayoutVars>
      </dgm:prSet>
      <dgm:spPr/>
      <dgm:t>
        <a:bodyPr/>
        <a:lstStyle/>
        <a:p>
          <a:endParaRPr lang="en-US"/>
        </a:p>
      </dgm:t>
    </dgm:pt>
    <dgm:pt modelId="{FDEAF539-9287-4930-8062-F71A19BCBE80}" type="pres">
      <dgm:prSet presAssocID="{DCFE935C-D98E-4894-BDC7-B74CBC50A559}" presName="circleB" presStyleLbl="node1" presStyleIdx="3" presStyleCnt="4"/>
      <dgm:spPr/>
    </dgm:pt>
    <dgm:pt modelId="{C2833FFF-5DA3-4E69-9634-9CBA9DE12F24}" type="pres">
      <dgm:prSet presAssocID="{DCFE935C-D98E-4894-BDC7-B74CBC50A559}" presName="spaceB" presStyleCnt="0"/>
      <dgm:spPr/>
    </dgm:pt>
  </dgm:ptLst>
  <dgm:cxnLst>
    <dgm:cxn modelId="{8497AB6C-C78D-45CE-9F2F-D34C1D4BBFCC}" srcId="{16E07D9E-5F5F-42D8-8495-CB4EC25AFBB4}" destId="{1CF10096-BFA7-4D65-A311-EC5AFF3FE713}" srcOrd="1" destOrd="0" parTransId="{0316FCE3-1E8A-4982-9A62-380C4EFDDA2C}" sibTransId="{E9ECE910-4CAF-4897-A7C6-17244E18EF82}"/>
    <dgm:cxn modelId="{5D2823A9-1454-4BA1-8982-7C3CF61E27C6}" srcId="{16E07D9E-5F5F-42D8-8495-CB4EC25AFBB4}" destId="{854DE452-7F23-4F09-A9C5-16FF32E48ABE}" srcOrd="2" destOrd="0" parTransId="{7B81374D-1846-4095-9DC8-D0A42DDB1D2F}" sibTransId="{1F1B9F2A-368B-41A6-A484-AE0829FDD860}"/>
    <dgm:cxn modelId="{5A978885-E32A-46B8-9B59-2DB107BEE260}" srcId="{16E07D9E-5F5F-42D8-8495-CB4EC25AFBB4}" destId="{341BAC27-2A7A-4EDC-87F7-55E808E885E2}" srcOrd="0" destOrd="0" parTransId="{BC2DB6AC-241E-468A-9F3C-CD330F6F4A36}" sibTransId="{F2557301-F74D-48F9-BC9D-8D549CDBEE0F}"/>
    <dgm:cxn modelId="{ED1758D8-E86A-4A3A-A51B-7EC704442B44}" srcId="{16E07D9E-5F5F-42D8-8495-CB4EC25AFBB4}" destId="{DCFE935C-D98E-4894-BDC7-B74CBC50A559}" srcOrd="3" destOrd="0" parTransId="{20BADB0C-5A06-42D4-AB9C-86A96E2FC7C9}" sibTransId="{DB2D4A1C-AB99-4C7B-BA59-5D816AAC9C54}"/>
    <dgm:cxn modelId="{FBA5B1C6-2104-4BF1-BF81-F3CD13AD75F5}" type="presOf" srcId="{854DE452-7F23-4F09-A9C5-16FF32E48ABE}" destId="{8B08C3C2-60CF-46A1-9973-E6BF9C1EE57C}" srcOrd="0" destOrd="0" presId="urn:microsoft.com/office/officeart/2005/8/layout/hProcess11"/>
    <dgm:cxn modelId="{34320544-9E03-4B3A-BC9B-152E8C01EDBF}" type="presOf" srcId="{DCFE935C-D98E-4894-BDC7-B74CBC50A559}" destId="{42C028C6-8E4C-4B7F-82B0-BB981C29ECA3}" srcOrd="0" destOrd="0" presId="urn:microsoft.com/office/officeart/2005/8/layout/hProcess11"/>
    <dgm:cxn modelId="{D64A6F00-C34C-4F28-AF6F-EDF4881A66D9}" type="presOf" srcId="{16E07D9E-5F5F-42D8-8495-CB4EC25AFBB4}" destId="{B9584819-AEAE-464B-9B9D-A26975D41244}" srcOrd="0" destOrd="0" presId="urn:microsoft.com/office/officeart/2005/8/layout/hProcess11"/>
    <dgm:cxn modelId="{E6658A1A-240C-4E72-8F23-11E3990A968C}" type="presOf" srcId="{1CF10096-BFA7-4D65-A311-EC5AFF3FE713}" destId="{6A86FEFB-5932-4894-B919-282503F97121}" srcOrd="0" destOrd="0" presId="urn:microsoft.com/office/officeart/2005/8/layout/hProcess11"/>
    <dgm:cxn modelId="{0B764F10-6284-4788-B4F3-2550663BD7B2}" type="presOf" srcId="{341BAC27-2A7A-4EDC-87F7-55E808E885E2}" destId="{25F9D43F-685D-4C9E-B3BA-E640F2AC8E9B}" srcOrd="0" destOrd="0" presId="urn:microsoft.com/office/officeart/2005/8/layout/hProcess11"/>
    <dgm:cxn modelId="{7CD59AEA-FB03-45AC-99C1-FDC0C82C3B0D}" type="presParOf" srcId="{B9584819-AEAE-464B-9B9D-A26975D41244}" destId="{F7E86748-8536-4EF5-8228-CE51F3267145}" srcOrd="0" destOrd="0" presId="urn:microsoft.com/office/officeart/2005/8/layout/hProcess11"/>
    <dgm:cxn modelId="{2FA90913-36A0-491F-B3AF-72FE54FB76C9}" type="presParOf" srcId="{B9584819-AEAE-464B-9B9D-A26975D41244}" destId="{31ACA776-4E44-4A4D-986A-C9321B6D0367}" srcOrd="1" destOrd="0" presId="urn:microsoft.com/office/officeart/2005/8/layout/hProcess11"/>
    <dgm:cxn modelId="{9363D9E9-9F16-4614-A58A-B99E0ADF3726}" type="presParOf" srcId="{31ACA776-4E44-4A4D-986A-C9321B6D0367}" destId="{48731C16-1830-499D-AB38-8FB23D5A3114}" srcOrd="0" destOrd="0" presId="urn:microsoft.com/office/officeart/2005/8/layout/hProcess11"/>
    <dgm:cxn modelId="{C922ABE5-72ED-41DC-A250-16DCAE4C7520}" type="presParOf" srcId="{48731C16-1830-499D-AB38-8FB23D5A3114}" destId="{25F9D43F-685D-4C9E-B3BA-E640F2AC8E9B}" srcOrd="0" destOrd="0" presId="urn:microsoft.com/office/officeart/2005/8/layout/hProcess11"/>
    <dgm:cxn modelId="{B36A194B-DD7D-41FA-B3D7-2149E714D2E7}" type="presParOf" srcId="{48731C16-1830-499D-AB38-8FB23D5A3114}" destId="{750E08F8-6F48-4F5C-B69A-EE0D922BAF10}" srcOrd="1" destOrd="0" presId="urn:microsoft.com/office/officeart/2005/8/layout/hProcess11"/>
    <dgm:cxn modelId="{3CE4B0CB-1370-4B33-92A9-F9991EC04568}" type="presParOf" srcId="{48731C16-1830-499D-AB38-8FB23D5A3114}" destId="{6EA70623-9F69-4579-B521-93A1A30DB0B9}" srcOrd="2" destOrd="0" presId="urn:microsoft.com/office/officeart/2005/8/layout/hProcess11"/>
    <dgm:cxn modelId="{D4F7BED0-8951-4129-9D9B-C84A482385C5}" type="presParOf" srcId="{31ACA776-4E44-4A4D-986A-C9321B6D0367}" destId="{860ECC04-B151-4CA0-B50E-C227C9CD00B9}" srcOrd="1" destOrd="0" presId="urn:microsoft.com/office/officeart/2005/8/layout/hProcess11"/>
    <dgm:cxn modelId="{F191E076-009A-4085-BECF-24426B00A9A3}" type="presParOf" srcId="{31ACA776-4E44-4A4D-986A-C9321B6D0367}" destId="{CF78B546-70D9-4C28-8955-5ACC8C9BC64A}" srcOrd="2" destOrd="0" presId="urn:microsoft.com/office/officeart/2005/8/layout/hProcess11"/>
    <dgm:cxn modelId="{C6AF667E-DFD1-46DB-ADD8-50BDB3F932E6}" type="presParOf" srcId="{CF78B546-70D9-4C28-8955-5ACC8C9BC64A}" destId="{6A86FEFB-5932-4894-B919-282503F97121}" srcOrd="0" destOrd="0" presId="urn:microsoft.com/office/officeart/2005/8/layout/hProcess11"/>
    <dgm:cxn modelId="{1B7735A7-4F36-48EA-A990-9B95720818F3}" type="presParOf" srcId="{CF78B546-70D9-4C28-8955-5ACC8C9BC64A}" destId="{067CC815-3BDB-46BA-9669-F922539F13A9}" srcOrd="1" destOrd="0" presId="urn:microsoft.com/office/officeart/2005/8/layout/hProcess11"/>
    <dgm:cxn modelId="{8B26DCB4-7B05-4EDD-B01A-29DDF1E092E8}" type="presParOf" srcId="{CF78B546-70D9-4C28-8955-5ACC8C9BC64A}" destId="{B8ECC9CB-F2BE-4072-ACDA-14BD51BF1D9E}" srcOrd="2" destOrd="0" presId="urn:microsoft.com/office/officeart/2005/8/layout/hProcess11"/>
    <dgm:cxn modelId="{8E541B19-6455-4471-BB31-9336C4C94344}" type="presParOf" srcId="{31ACA776-4E44-4A4D-986A-C9321B6D0367}" destId="{98EFCF17-2511-4840-B766-1EA1FDBF1B7A}" srcOrd="3" destOrd="0" presId="urn:microsoft.com/office/officeart/2005/8/layout/hProcess11"/>
    <dgm:cxn modelId="{0BCA38D4-646D-4EAF-BAC8-4BA718A10025}" type="presParOf" srcId="{31ACA776-4E44-4A4D-986A-C9321B6D0367}" destId="{FF7FC890-2BD4-4D47-8E3D-071039C6CF0F}" srcOrd="4" destOrd="0" presId="urn:microsoft.com/office/officeart/2005/8/layout/hProcess11"/>
    <dgm:cxn modelId="{5F33647A-D44F-419D-B4A8-DFC335DB2E26}" type="presParOf" srcId="{FF7FC890-2BD4-4D47-8E3D-071039C6CF0F}" destId="{8B08C3C2-60CF-46A1-9973-E6BF9C1EE57C}" srcOrd="0" destOrd="0" presId="urn:microsoft.com/office/officeart/2005/8/layout/hProcess11"/>
    <dgm:cxn modelId="{57632D2F-1C03-49CB-88E7-F4ED309F7224}" type="presParOf" srcId="{FF7FC890-2BD4-4D47-8E3D-071039C6CF0F}" destId="{B0C56FB2-AB31-4B98-AFFB-F6C359D54094}" srcOrd="1" destOrd="0" presId="urn:microsoft.com/office/officeart/2005/8/layout/hProcess11"/>
    <dgm:cxn modelId="{0C4D20F1-6AB9-4E41-90CE-D042725B2D17}" type="presParOf" srcId="{FF7FC890-2BD4-4D47-8E3D-071039C6CF0F}" destId="{25A54556-10C5-4447-9AC8-1D75CE8FECE4}" srcOrd="2" destOrd="0" presId="urn:microsoft.com/office/officeart/2005/8/layout/hProcess11"/>
    <dgm:cxn modelId="{E876BADB-557B-4A81-B61A-09F6ED713DFD}" type="presParOf" srcId="{31ACA776-4E44-4A4D-986A-C9321B6D0367}" destId="{07AE358E-4253-493C-BD8B-3107CCA4FC2D}" srcOrd="5" destOrd="0" presId="urn:microsoft.com/office/officeart/2005/8/layout/hProcess11"/>
    <dgm:cxn modelId="{8F8A1698-56CC-4E57-97AC-AE3D6B425192}" type="presParOf" srcId="{31ACA776-4E44-4A4D-986A-C9321B6D0367}" destId="{3F4B7F36-F87C-486C-9839-2D9BD1AC2562}" srcOrd="6" destOrd="0" presId="urn:microsoft.com/office/officeart/2005/8/layout/hProcess11"/>
    <dgm:cxn modelId="{CD398FEA-F7A2-4392-A428-E57F04432C63}" type="presParOf" srcId="{3F4B7F36-F87C-486C-9839-2D9BD1AC2562}" destId="{42C028C6-8E4C-4B7F-82B0-BB981C29ECA3}" srcOrd="0" destOrd="0" presId="urn:microsoft.com/office/officeart/2005/8/layout/hProcess11"/>
    <dgm:cxn modelId="{C8990FEE-9DAF-4360-9D7C-51EF41669ED7}" type="presParOf" srcId="{3F4B7F36-F87C-486C-9839-2D9BD1AC2562}" destId="{FDEAF539-9287-4930-8062-F71A19BCBE80}" srcOrd="1" destOrd="0" presId="urn:microsoft.com/office/officeart/2005/8/layout/hProcess11"/>
    <dgm:cxn modelId="{F44CC8D2-0D9F-4F9E-86F1-BB444DEB22DF}" type="presParOf" srcId="{3F4B7F36-F87C-486C-9839-2D9BD1AC2562}" destId="{C2833FFF-5DA3-4E69-9634-9CBA9DE12F2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7588B0-1B88-424B-8D48-778131AED7F6}"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DE751B2A-8963-4A2E-9165-3CB7CF41E903}">
      <dgm:prSet phldrT="[Text]"/>
      <dgm:spPr/>
      <dgm:t>
        <a:bodyPr/>
        <a:lstStyle/>
        <a:p>
          <a:r>
            <a:rPr lang="en-US" dirty="0" smtClean="0">
              <a:solidFill>
                <a:schemeClr val="tx1"/>
              </a:solidFill>
            </a:rPr>
            <a:t>Benefits</a:t>
          </a:r>
          <a:endParaRPr lang="en-US" dirty="0">
            <a:solidFill>
              <a:schemeClr val="tx1"/>
            </a:solidFill>
          </a:endParaRPr>
        </a:p>
      </dgm:t>
    </dgm:pt>
    <dgm:pt modelId="{C33E0611-F3BE-4A90-BDC6-EDFEDEF8CA2E}" type="parTrans" cxnId="{2BC02E65-8218-4128-9652-4F2CBCD1F5E4}">
      <dgm:prSet/>
      <dgm:spPr/>
      <dgm:t>
        <a:bodyPr/>
        <a:lstStyle/>
        <a:p>
          <a:endParaRPr lang="en-US"/>
        </a:p>
      </dgm:t>
    </dgm:pt>
    <dgm:pt modelId="{69665BB3-7E97-494F-A4BF-99F4D159F261}" type="sibTrans" cxnId="{2BC02E65-8218-4128-9652-4F2CBCD1F5E4}">
      <dgm:prSet/>
      <dgm:spPr/>
      <dgm:t>
        <a:bodyPr/>
        <a:lstStyle/>
        <a:p>
          <a:endParaRPr lang="en-US"/>
        </a:p>
      </dgm:t>
    </dgm:pt>
    <dgm:pt modelId="{DAB03723-1EBB-44FA-A08A-D08EFEACCC3F}">
      <dgm:prSet phldrT="[Text]" custT="1"/>
      <dgm:spPr/>
      <dgm:t>
        <a:bodyPr/>
        <a:lstStyle/>
        <a:p>
          <a:r>
            <a:rPr lang="en-US" sz="1600" dirty="0" smtClean="0">
              <a:solidFill>
                <a:schemeClr val="tx1"/>
              </a:solidFill>
            </a:rPr>
            <a:t>Maximize dollars already being spent to serve SNAP recipients</a:t>
          </a:r>
          <a:endParaRPr lang="en-US" sz="1600" dirty="0">
            <a:solidFill>
              <a:schemeClr val="tx1"/>
            </a:solidFill>
          </a:endParaRPr>
        </a:p>
      </dgm:t>
    </dgm:pt>
    <dgm:pt modelId="{FA6684C3-B249-4775-B035-156413C664C0}" type="parTrans" cxnId="{C1C41301-45BF-4F85-BD96-8780D2B8018C}">
      <dgm:prSet/>
      <dgm:spPr/>
      <dgm:t>
        <a:bodyPr/>
        <a:lstStyle/>
        <a:p>
          <a:endParaRPr lang="en-US"/>
        </a:p>
      </dgm:t>
    </dgm:pt>
    <dgm:pt modelId="{11906862-52C6-420B-A0B0-1A7575FAABFB}" type="sibTrans" cxnId="{C1C41301-45BF-4F85-BD96-8780D2B8018C}">
      <dgm:prSet/>
      <dgm:spPr/>
      <dgm:t>
        <a:bodyPr/>
        <a:lstStyle/>
        <a:p>
          <a:endParaRPr lang="en-US"/>
        </a:p>
      </dgm:t>
    </dgm:pt>
    <dgm:pt modelId="{45D250AC-70B4-48CC-8518-E6E7303D0A0F}">
      <dgm:prSet phldrT="[Text]"/>
      <dgm:spPr/>
      <dgm:t>
        <a:bodyPr/>
        <a:lstStyle/>
        <a:p>
          <a:r>
            <a:rPr lang="en-US" dirty="0" smtClean="0">
              <a:solidFill>
                <a:schemeClr val="tx1"/>
              </a:solidFill>
            </a:rPr>
            <a:t>Challenges</a:t>
          </a:r>
          <a:endParaRPr lang="en-US" dirty="0">
            <a:solidFill>
              <a:schemeClr val="tx1"/>
            </a:solidFill>
          </a:endParaRPr>
        </a:p>
      </dgm:t>
    </dgm:pt>
    <dgm:pt modelId="{619FC446-1496-40A6-8DC4-91243F2AE6C2}" type="parTrans" cxnId="{62111F16-3642-4D28-A41E-61D8673BBBF6}">
      <dgm:prSet/>
      <dgm:spPr/>
      <dgm:t>
        <a:bodyPr/>
        <a:lstStyle/>
        <a:p>
          <a:endParaRPr lang="en-US"/>
        </a:p>
      </dgm:t>
    </dgm:pt>
    <dgm:pt modelId="{3C1F4C8C-5C55-4FC5-B5C5-5E98DDE6F7C1}" type="sibTrans" cxnId="{62111F16-3642-4D28-A41E-61D8673BBBF6}">
      <dgm:prSet/>
      <dgm:spPr/>
      <dgm:t>
        <a:bodyPr/>
        <a:lstStyle/>
        <a:p>
          <a:endParaRPr lang="en-US"/>
        </a:p>
      </dgm:t>
    </dgm:pt>
    <dgm:pt modelId="{68BE1D36-441C-4CF0-A393-08D53D10504F}">
      <dgm:prSet phldrT="[Text]"/>
      <dgm:spPr/>
      <dgm:t>
        <a:bodyPr/>
        <a:lstStyle/>
        <a:p>
          <a:r>
            <a:rPr lang="en-US" dirty="0" smtClean="0">
              <a:solidFill>
                <a:schemeClr val="tx1"/>
              </a:solidFill>
            </a:rPr>
            <a:t>Must establish in advance</a:t>
          </a:r>
          <a:endParaRPr lang="en-US" dirty="0">
            <a:solidFill>
              <a:schemeClr val="tx1"/>
            </a:solidFill>
          </a:endParaRPr>
        </a:p>
      </dgm:t>
    </dgm:pt>
    <dgm:pt modelId="{2CDAAFFE-9726-428F-A17C-A06DE10C644F}" type="parTrans" cxnId="{2B7203E7-F1A1-4551-A087-33283FB91FF1}">
      <dgm:prSet/>
      <dgm:spPr/>
      <dgm:t>
        <a:bodyPr/>
        <a:lstStyle/>
        <a:p>
          <a:endParaRPr lang="en-US"/>
        </a:p>
      </dgm:t>
    </dgm:pt>
    <dgm:pt modelId="{624BF037-A18B-475F-BC23-C6C2B4A6854E}" type="sibTrans" cxnId="{2B7203E7-F1A1-4551-A087-33283FB91FF1}">
      <dgm:prSet/>
      <dgm:spPr/>
      <dgm:t>
        <a:bodyPr/>
        <a:lstStyle/>
        <a:p>
          <a:endParaRPr lang="en-US"/>
        </a:p>
      </dgm:t>
    </dgm:pt>
    <dgm:pt modelId="{FBCAD657-0AF2-4CEB-AF71-C479FDF2BB01}">
      <dgm:prSet custT="1"/>
      <dgm:spPr/>
      <dgm:t>
        <a:bodyPr/>
        <a:lstStyle/>
        <a:p>
          <a:r>
            <a:rPr lang="en-US" sz="1600" dirty="0" smtClean="0">
              <a:solidFill>
                <a:schemeClr val="tx1"/>
              </a:solidFill>
            </a:rPr>
            <a:t>Expand the types of services available without added State expenditures</a:t>
          </a:r>
        </a:p>
      </dgm:t>
    </dgm:pt>
    <dgm:pt modelId="{C5E05FF3-B4BF-4EF9-955F-E4B1DDDD0B9C}" type="parTrans" cxnId="{D8108595-3A8E-42E9-BD28-F82906049042}">
      <dgm:prSet/>
      <dgm:spPr/>
      <dgm:t>
        <a:bodyPr/>
        <a:lstStyle/>
        <a:p>
          <a:endParaRPr lang="en-US"/>
        </a:p>
      </dgm:t>
    </dgm:pt>
    <dgm:pt modelId="{2095ED6B-B1E7-4EE9-9AFF-9E7B173B98EC}" type="sibTrans" cxnId="{D8108595-3A8E-42E9-BD28-F82906049042}">
      <dgm:prSet/>
      <dgm:spPr/>
      <dgm:t>
        <a:bodyPr/>
        <a:lstStyle/>
        <a:p>
          <a:endParaRPr lang="en-US"/>
        </a:p>
      </dgm:t>
    </dgm:pt>
    <dgm:pt modelId="{F4AE26D7-1DB0-4489-A8EC-A7D8EA6A5EB0}">
      <dgm:prSet custT="1"/>
      <dgm:spPr/>
      <dgm:t>
        <a:bodyPr/>
        <a:lstStyle/>
        <a:p>
          <a:r>
            <a:rPr lang="en-US" sz="1600" dirty="0" smtClean="0">
              <a:solidFill>
                <a:schemeClr val="tx1"/>
              </a:solidFill>
            </a:rPr>
            <a:t>Allow CBOs and colleges to expand capacity and serve more individuals</a:t>
          </a:r>
        </a:p>
      </dgm:t>
    </dgm:pt>
    <dgm:pt modelId="{CCD958CA-4D44-4B15-8988-FF48C50B0E25}" type="parTrans" cxnId="{D740834D-73D0-45EB-9525-B7DF7BDD31B6}">
      <dgm:prSet/>
      <dgm:spPr/>
      <dgm:t>
        <a:bodyPr/>
        <a:lstStyle/>
        <a:p>
          <a:endParaRPr lang="en-US"/>
        </a:p>
      </dgm:t>
    </dgm:pt>
    <dgm:pt modelId="{A39704D5-0F62-4B1E-8A35-FF2D84A36F85}" type="sibTrans" cxnId="{D740834D-73D0-45EB-9525-B7DF7BDD31B6}">
      <dgm:prSet/>
      <dgm:spPr/>
      <dgm:t>
        <a:bodyPr/>
        <a:lstStyle/>
        <a:p>
          <a:endParaRPr lang="en-US"/>
        </a:p>
      </dgm:t>
    </dgm:pt>
    <dgm:pt modelId="{620B38E9-76E7-4642-A258-7B4C70FF1BE5}">
      <dgm:prSet custT="1"/>
      <dgm:spPr/>
      <dgm:t>
        <a:bodyPr/>
        <a:lstStyle/>
        <a:p>
          <a:r>
            <a:rPr lang="en-US" sz="1600" dirty="0" smtClean="0">
              <a:solidFill>
                <a:schemeClr val="tx1"/>
              </a:solidFill>
            </a:rPr>
            <a:t>Create a new funding stream to pay for much needed participant supports</a:t>
          </a:r>
        </a:p>
      </dgm:t>
    </dgm:pt>
    <dgm:pt modelId="{B6426412-CDB9-4BB1-8849-DE97639B8B05}" type="parTrans" cxnId="{19634257-5FAC-49AD-96F0-F6124A631708}">
      <dgm:prSet/>
      <dgm:spPr/>
      <dgm:t>
        <a:bodyPr/>
        <a:lstStyle/>
        <a:p>
          <a:endParaRPr lang="en-US"/>
        </a:p>
      </dgm:t>
    </dgm:pt>
    <dgm:pt modelId="{C0741579-706A-4F14-93D3-F134060965A5}" type="sibTrans" cxnId="{19634257-5FAC-49AD-96F0-F6124A631708}">
      <dgm:prSet/>
      <dgm:spPr/>
      <dgm:t>
        <a:bodyPr/>
        <a:lstStyle/>
        <a:p>
          <a:endParaRPr lang="en-US"/>
        </a:p>
      </dgm:t>
    </dgm:pt>
    <dgm:pt modelId="{F30CE9C5-EB9C-435A-A444-6908C6BA8ACF}">
      <dgm:prSet/>
      <dgm:spPr/>
      <dgm:t>
        <a:bodyPr/>
        <a:lstStyle/>
        <a:p>
          <a:r>
            <a:rPr lang="en-US" smtClean="0">
              <a:solidFill>
                <a:schemeClr val="tx1"/>
              </a:solidFill>
            </a:rPr>
            <a:t>Can be administratively complex</a:t>
          </a:r>
          <a:endParaRPr lang="en-US" dirty="0">
            <a:solidFill>
              <a:schemeClr val="tx1"/>
            </a:solidFill>
          </a:endParaRPr>
        </a:p>
      </dgm:t>
    </dgm:pt>
    <dgm:pt modelId="{8BC4EB57-7C6D-4BCC-BE86-6C6A4D5BB074}" type="parTrans" cxnId="{1DCAE34D-4958-4EC6-AAB0-E83507BFB2C8}">
      <dgm:prSet/>
      <dgm:spPr/>
      <dgm:t>
        <a:bodyPr/>
        <a:lstStyle/>
        <a:p>
          <a:endParaRPr lang="en-US"/>
        </a:p>
      </dgm:t>
    </dgm:pt>
    <dgm:pt modelId="{4EAF8B52-6A4D-4141-9E1B-1B55D1AF0DE1}" type="sibTrans" cxnId="{1DCAE34D-4958-4EC6-AAB0-E83507BFB2C8}">
      <dgm:prSet/>
      <dgm:spPr/>
      <dgm:t>
        <a:bodyPr/>
        <a:lstStyle/>
        <a:p>
          <a:endParaRPr lang="en-US"/>
        </a:p>
      </dgm:t>
    </dgm:pt>
    <dgm:pt modelId="{CA08E7F5-839F-4AE7-84D4-A995DE0A418C}">
      <dgm:prSet/>
      <dgm:spPr/>
      <dgm:t>
        <a:bodyPr/>
        <a:lstStyle/>
        <a:p>
          <a:r>
            <a:rPr lang="en-US" dirty="0" smtClean="0">
              <a:solidFill>
                <a:schemeClr val="tx1"/>
              </a:solidFill>
            </a:rPr>
            <a:t>Must verify SNAP eligibility</a:t>
          </a:r>
          <a:endParaRPr lang="en-US" dirty="0">
            <a:solidFill>
              <a:schemeClr val="tx1"/>
            </a:solidFill>
          </a:endParaRPr>
        </a:p>
      </dgm:t>
    </dgm:pt>
    <dgm:pt modelId="{A13969BE-EE06-4506-8EA8-13E6D7F7A8D3}" type="parTrans" cxnId="{ECE53DC3-BAFC-479A-A522-6E69504F95DB}">
      <dgm:prSet/>
      <dgm:spPr/>
      <dgm:t>
        <a:bodyPr/>
        <a:lstStyle/>
        <a:p>
          <a:endParaRPr lang="en-US"/>
        </a:p>
      </dgm:t>
    </dgm:pt>
    <dgm:pt modelId="{6B338230-021C-4A28-8F63-0D6577689D95}" type="sibTrans" cxnId="{ECE53DC3-BAFC-479A-A522-6E69504F95DB}">
      <dgm:prSet/>
      <dgm:spPr/>
      <dgm:t>
        <a:bodyPr/>
        <a:lstStyle/>
        <a:p>
          <a:endParaRPr lang="en-US"/>
        </a:p>
      </dgm:t>
    </dgm:pt>
    <dgm:pt modelId="{6F5A1DF3-5C53-48AE-84C1-D18F633269AF}">
      <dgm:prSet/>
      <dgm:spPr/>
      <dgm:t>
        <a:bodyPr/>
        <a:lstStyle/>
        <a:p>
          <a:r>
            <a:rPr lang="en-US" smtClean="0">
              <a:solidFill>
                <a:schemeClr val="tx1"/>
              </a:solidFill>
            </a:rPr>
            <a:t>Anticipating service levels throughout the year</a:t>
          </a:r>
          <a:endParaRPr lang="en-US" dirty="0">
            <a:solidFill>
              <a:schemeClr val="tx1"/>
            </a:solidFill>
          </a:endParaRPr>
        </a:p>
      </dgm:t>
    </dgm:pt>
    <dgm:pt modelId="{D00B4187-3EA8-4DAC-AA5F-96080CFC6C0E}" type="parTrans" cxnId="{A239A287-E882-4CE2-89AB-2304490060CD}">
      <dgm:prSet/>
      <dgm:spPr/>
      <dgm:t>
        <a:bodyPr/>
        <a:lstStyle/>
        <a:p>
          <a:endParaRPr lang="en-US"/>
        </a:p>
      </dgm:t>
    </dgm:pt>
    <dgm:pt modelId="{25289EE4-E8FB-4282-9DD3-5A1FD56FDAD0}" type="sibTrans" cxnId="{A239A287-E882-4CE2-89AB-2304490060CD}">
      <dgm:prSet/>
      <dgm:spPr/>
      <dgm:t>
        <a:bodyPr/>
        <a:lstStyle/>
        <a:p>
          <a:endParaRPr lang="en-US"/>
        </a:p>
      </dgm:t>
    </dgm:pt>
    <dgm:pt modelId="{926CCFCB-D75F-4EA6-94FE-E8600209235F}">
      <dgm:prSet/>
      <dgm:spPr/>
      <dgm:t>
        <a:bodyPr/>
        <a:lstStyle/>
        <a:p>
          <a:r>
            <a:rPr lang="en-US" smtClean="0">
              <a:solidFill>
                <a:schemeClr val="tx1"/>
              </a:solidFill>
            </a:rPr>
            <a:t>Tracking non-federal funding sources</a:t>
          </a:r>
          <a:endParaRPr lang="en-US" dirty="0">
            <a:solidFill>
              <a:schemeClr val="tx1"/>
            </a:solidFill>
          </a:endParaRPr>
        </a:p>
      </dgm:t>
    </dgm:pt>
    <dgm:pt modelId="{ACD345CC-FE1C-4E51-B095-EEFA0D6FDA59}" type="parTrans" cxnId="{5C7E95A5-75AD-4412-9C8A-0C6B6D4CF0D5}">
      <dgm:prSet/>
      <dgm:spPr/>
      <dgm:t>
        <a:bodyPr/>
        <a:lstStyle/>
        <a:p>
          <a:endParaRPr lang="en-US"/>
        </a:p>
      </dgm:t>
    </dgm:pt>
    <dgm:pt modelId="{AAB6C412-3CE1-4E7B-A302-134D4E42EC5D}" type="sibTrans" cxnId="{5C7E95A5-75AD-4412-9C8A-0C6B6D4CF0D5}">
      <dgm:prSet/>
      <dgm:spPr/>
      <dgm:t>
        <a:bodyPr/>
        <a:lstStyle/>
        <a:p>
          <a:endParaRPr lang="en-US"/>
        </a:p>
      </dgm:t>
    </dgm:pt>
    <dgm:pt modelId="{F4D0E089-71B3-4730-B6B6-7ACF490CB662}">
      <dgm:prSet/>
      <dgm:spPr/>
      <dgm:t>
        <a:bodyPr/>
        <a:lstStyle/>
        <a:p>
          <a:r>
            <a:rPr lang="en-US" dirty="0" smtClean="0">
              <a:solidFill>
                <a:schemeClr val="tx1"/>
              </a:solidFill>
            </a:rPr>
            <a:t>Financing can be especially difficult for smaller CBOs</a:t>
          </a:r>
          <a:endParaRPr lang="en-US" dirty="0">
            <a:solidFill>
              <a:schemeClr val="tx1"/>
            </a:solidFill>
          </a:endParaRPr>
        </a:p>
      </dgm:t>
    </dgm:pt>
    <dgm:pt modelId="{70D6C563-6D83-4C18-95CF-E284B91DE999}" type="parTrans" cxnId="{C528486F-848C-4A33-8D93-412386D0B534}">
      <dgm:prSet/>
      <dgm:spPr/>
      <dgm:t>
        <a:bodyPr/>
        <a:lstStyle/>
        <a:p>
          <a:endParaRPr lang="en-US"/>
        </a:p>
      </dgm:t>
    </dgm:pt>
    <dgm:pt modelId="{58ACDDBC-2C10-4DAE-B55A-424DF071CBFF}" type="sibTrans" cxnId="{C528486F-848C-4A33-8D93-412386D0B534}">
      <dgm:prSet/>
      <dgm:spPr/>
      <dgm:t>
        <a:bodyPr/>
        <a:lstStyle/>
        <a:p>
          <a:endParaRPr lang="en-US"/>
        </a:p>
      </dgm:t>
    </dgm:pt>
    <dgm:pt modelId="{ED5220AD-B23D-4772-A052-05F406624780}">
      <dgm:prSet custT="1"/>
      <dgm:spPr/>
      <dgm:t>
        <a:bodyPr/>
        <a:lstStyle/>
        <a:p>
          <a:r>
            <a:rPr lang="en-US" sz="1600" dirty="0" smtClean="0">
              <a:solidFill>
                <a:schemeClr val="tx1"/>
              </a:solidFill>
            </a:rPr>
            <a:t>Forges system alignment</a:t>
          </a:r>
          <a:endParaRPr lang="en-US" sz="1600" dirty="0" smtClean="0">
            <a:solidFill>
              <a:schemeClr val="tx1"/>
            </a:solidFill>
          </a:endParaRPr>
        </a:p>
      </dgm:t>
    </dgm:pt>
    <dgm:pt modelId="{41F46CAA-8AE6-47A0-869D-584755853568}" type="parTrans" cxnId="{62E764F8-C000-48C9-940F-B474DB9003AA}">
      <dgm:prSet/>
      <dgm:spPr/>
      <dgm:t>
        <a:bodyPr/>
        <a:lstStyle/>
        <a:p>
          <a:endParaRPr lang="en-US"/>
        </a:p>
      </dgm:t>
    </dgm:pt>
    <dgm:pt modelId="{82BC0A72-4319-4893-B818-CE0C79F6CEC0}" type="sibTrans" cxnId="{62E764F8-C000-48C9-940F-B474DB9003AA}">
      <dgm:prSet/>
      <dgm:spPr/>
      <dgm:t>
        <a:bodyPr/>
        <a:lstStyle/>
        <a:p>
          <a:endParaRPr lang="en-US"/>
        </a:p>
      </dgm:t>
    </dgm:pt>
    <dgm:pt modelId="{421790F5-3DC1-4F53-81A2-B83EB4118BB7}" type="pres">
      <dgm:prSet presAssocID="{D87588B0-1B88-424B-8D48-778131AED7F6}" presName="linearFlow" presStyleCnt="0">
        <dgm:presLayoutVars>
          <dgm:dir/>
          <dgm:animLvl val="lvl"/>
          <dgm:resizeHandles/>
        </dgm:presLayoutVars>
      </dgm:prSet>
      <dgm:spPr/>
      <dgm:t>
        <a:bodyPr/>
        <a:lstStyle/>
        <a:p>
          <a:endParaRPr lang="en-US"/>
        </a:p>
      </dgm:t>
    </dgm:pt>
    <dgm:pt modelId="{0B5A9065-51FB-4DD2-A1AB-607A0268AD48}" type="pres">
      <dgm:prSet presAssocID="{DE751B2A-8963-4A2E-9165-3CB7CF41E903}" presName="compositeNode" presStyleCnt="0">
        <dgm:presLayoutVars>
          <dgm:bulletEnabled val="1"/>
        </dgm:presLayoutVars>
      </dgm:prSet>
      <dgm:spPr/>
    </dgm:pt>
    <dgm:pt modelId="{7DE1EFBA-AC7D-4294-A500-FF5ADEAFDCB6}" type="pres">
      <dgm:prSet presAssocID="{DE751B2A-8963-4A2E-9165-3CB7CF41E903}"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E673CC62-BB5F-4858-9233-D3692543BA9C}" type="pres">
      <dgm:prSet presAssocID="{DE751B2A-8963-4A2E-9165-3CB7CF41E903}" presName="childNode" presStyleLbl="node1" presStyleIdx="0" presStyleCnt="2">
        <dgm:presLayoutVars>
          <dgm:bulletEnabled val="1"/>
        </dgm:presLayoutVars>
      </dgm:prSet>
      <dgm:spPr/>
      <dgm:t>
        <a:bodyPr/>
        <a:lstStyle/>
        <a:p>
          <a:endParaRPr lang="en-US"/>
        </a:p>
      </dgm:t>
    </dgm:pt>
    <dgm:pt modelId="{09F212E9-AC0A-4D95-9FF0-64DD62B15B70}" type="pres">
      <dgm:prSet presAssocID="{DE751B2A-8963-4A2E-9165-3CB7CF41E903}" presName="parentNode" presStyleLbl="revTx" presStyleIdx="0" presStyleCnt="2">
        <dgm:presLayoutVars>
          <dgm:chMax val="0"/>
          <dgm:bulletEnabled val="1"/>
        </dgm:presLayoutVars>
      </dgm:prSet>
      <dgm:spPr/>
      <dgm:t>
        <a:bodyPr/>
        <a:lstStyle/>
        <a:p>
          <a:endParaRPr lang="en-US"/>
        </a:p>
      </dgm:t>
    </dgm:pt>
    <dgm:pt modelId="{7D7D9196-5908-4EF6-9045-1F30990BD9B0}" type="pres">
      <dgm:prSet presAssocID="{69665BB3-7E97-494F-A4BF-99F4D159F261}" presName="sibTrans" presStyleCnt="0"/>
      <dgm:spPr/>
    </dgm:pt>
    <dgm:pt modelId="{399317DF-F565-422F-842D-9144B3E38B3A}" type="pres">
      <dgm:prSet presAssocID="{45D250AC-70B4-48CC-8518-E6E7303D0A0F}" presName="compositeNode" presStyleCnt="0">
        <dgm:presLayoutVars>
          <dgm:bulletEnabled val="1"/>
        </dgm:presLayoutVars>
      </dgm:prSet>
      <dgm:spPr/>
    </dgm:pt>
    <dgm:pt modelId="{E5083FDC-30DE-4CD0-8850-8846D1F0687F}" type="pres">
      <dgm:prSet presAssocID="{45D250AC-70B4-48CC-8518-E6E7303D0A0F}"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FD471DFE-72A9-4ACB-BDED-FE90B1F1672B}" type="pres">
      <dgm:prSet presAssocID="{45D250AC-70B4-48CC-8518-E6E7303D0A0F}" presName="childNode" presStyleLbl="node1" presStyleIdx="1" presStyleCnt="2">
        <dgm:presLayoutVars>
          <dgm:bulletEnabled val="1"/>
        </dgm:presLayoutVars>
      </dgm:prSet>
      <dgm:spPr/>
      <dgm:t>
        <a:bodyPr/>
        <a:lstStyle/>
        <a:p>
          <a:endParaRPr lang="en-US"/>
        </a:p>
      </dgm:t>
    </dgm:pt>
    <dgm:pt modelId="{4D19BADC-682D-4EB7-90FC-AC4552357058}" type="pres">
      <dgm:prSet presAssocID="{45D250AC-70B4-48CC-8518-E6E7303D0A0F}" presName="parentNode" presStyleLbl="revTx" presStyleIdx="1" presStyleCnt="2">
        <dgm:presLayoutVars>
          <dgm:chMax val="0"/>
          <dgm:bulletEnabled val="1"/>
        </dgm:presLayoutVars>
      </dgm:prSet>
      <dgm:spPr/>
      <dgm:t>
        <a:bodyPr/>
        <a:lstStyle/>
        <a:p>
          <a:endParaRPr lang="en-US"/>
        </a:p>
      </dgm:t>
    </dgm:pt>
  </dgm:ptLst>
  <dgm:cxnLst>
    <dgm:cxn modelId="{4FE6290A-970A-4ACA-90F1-E4C34FE8FB7F}" type="presOf" srcId="{DAB03723-1EBB-44FA-A08A-D08EFEACCC3F}" destId="{E673CC62-BB5F-4858-9233-D3692543BA9C}" srcOrd="0" destOrd="0" presId="urn:microsoft.com/office/officeart/2005/8/layout/hList2"/>
    <dgm:cxn modelId="{CE66C2D3-841D-4EEF-AB93-FFB8F4414D7C}" type="presOf" srcId="{F4D0E089-71B3-4730-B6B6-7ACF490CB662}" destId="{FD471DFE-72A9-4ACB-BDED-FE90B1F1672B}" srcOrd="0" destOrd="5" presId="urn:microsoft.com/office/officeart/2005/8/layout/hList2"/>
    <dgm:cxn modelId="{0872DEE3-345B-4685-B038-21456CF2D9F3}" type="presOf" srcId="{68BE1D36-441C-4CF0-A393-08D53D10504F}" destId="{FD471DFE-72A9-4ACB-BDED-FE90B1F1672B}" srcOrd="0" destOrd="0" presId="urn:microsoft.com/office/officeart/2005/8/layout/hList2"/>
    <dgm:cxn modelId="{2BC02E65-8218-4128-9652-4F2CBCD1F5E4}" srcId="{D87588B0-1B88-424B-8D48-778131AED7F6}" destId="{DE751B2A-8963-4A2E-9165-3CB7CF41E903}" srcOrd="0" destOrd="0" parTransId="{C33E0611-F3BE-4A90-BDC6-EDFEDEF8CA2E}" sibTransId="{69665BB3-7E97-494F-A4BF-99F4D159F261}"/>
    <dgm:cxn modelId="{ECE53DC3-BAFC-479A-A522-6E69504F95DB}" srcId="{45D250AC-70B4-48CC-8518-E6E7303D0A0F}" destId="{CA08E7F5-839F-4AE7-84D4-A995DE0A418C}" srcOrd="2" destOrd="0" parTransId="{A13969BE-EE06-4506-8EA8-13E6D7F7A8D3}" sibTransId="{6B338230-021C-4A28-8F63-0D6577689D95}"/>
    <dgm:cxn modelId="{C528486F-848C-4A33-8D93-412386D0B534}" srcId="{45D250AC-70B4-48CC-8518-E6E7303D0A0F}" destId="{F4D0E089-71B3-4730-B6B6-7ACF490CB662}" srcOrd="5" destOrd="0" parTransId="{70D6C563-6D83-4C18-95CF-E284B91DE999}" sibTransId="{58ACDDBC-2C10-4DAE-B55A-424DF071CBFF}"/>
    <dgm:cxn modelId="{980E1C6F-E7C8-4F7F-B042-1BA11A8C9594}" type="presOf" srcId="{6F5A1DF3-5C53-48AE-84C1-D18F633269AF}" destId="{FD471DFE-72A9-4ACB-BDED-FE90B1F1672B}" srcOrd="0" destOrd="3" presId="urn:microsoft.com/office/officeart/2005/8/layout/hList2"/>
    <dgm:cxn modelId="{62E764F8-C000-48C9-940F-B474DB9003AA}" srcId="{DE751B2A-8963-4A2E-9165-3CB7CF41E903}" destId="{ED5220AD-B23D-4772-A052-05F406624780}" srcOrd="4" destOrd="0" parTransId="{41F46CAA-8AE6-47A0-869D-584755853568}" sibTransId="{82BC0A72-4319-4893-B818-CE0C79F6CEC0}"/>
    <dgm:cxn modelId="{62111F16-3642-4D28-A41E-61D8673BBBF6}" srcId="{D87588B0-1B88-424B-8D48-778131AED7F6}" destId="{45D250AC-70B4-48CC-8518-E6E7303D0A0F}" srcOrd="1" destOrd="0" parTransId="{619FC446-1496-40A6-8DC4-91243F2AE6C2}" sibTransId="{3C1F4C8C-5C55-4FC5-B5C5-5E98DDE6F7C1}"/>
    <dgm:cxn modelId="{6E2B5071-C01D-4D43-A467-F8FFA5E5B799}" type="presOf" srcId="{620B38E9-76E7-4642-A258-7B4C70FF1BE5}" destId="{E673CC62-BB5F-4858-9233-D3692543BA9C}" srcOrd="0" destOrd="3" presId="urn:microsoft.com/office/officeart/2005/8/layout/hList2"/>
    <dgm:cxn modelId="{2C2A788E-451A-40C0-839D-66CDB3F6D82D}" type="presOf" srcId="{D87588B0-1B88-424B-8D48-778131AED7F6}" destId="{421790F5-3DC1-4F53-81A2-B83EB4118BB7}" srcOrd="0" destOrd="0" presId="urn:microsoft.com/office/officeart/2005/8/layout/hList2"/>
    <dgm:cxn modelId="{C1C41301-45BF-4F85-BD96-8780D2B8018C}" srcId="{DE751B2A-8963-4A2E-9165-3CB7CF41E903}" destId="{DAB03723-1EBB-44FA-A08A-D08EFEACCC3F}" srcOrd="0" destOrd="0" parTransId="{FA6684C3-B249-4775-B035-156413C664C0}" sibTransId="{11906862-52C6-420B-A0B0-1A7575FAABFB}"/>
    <dgm:cxn modelId="{5C7E95A5-75AD-4412-9C8A-0C6B6D4CF0D5}" srcId="{45D250AC-70B4-48CC-8518-E6E7303D0A0F}" destId="{926CCFCB-D75F-4EA6-94FE-E8600209235F}" srcOrd="4" destOrd="0" parTransId="{ACD345CC-FE1C-4E51-B095-EEFA0D6FDA59}" sibTransId="{AAB6C412-3CE1-4E7B-A302-134D4E42EC5D}"/>
    <dgm:cxn modelId="{19634257-5FAC-49AD-96F0-F6124A631708}" srcId="{DE751B2A-8963-4A2E-9165-3CB7CF41E903}" destId="{620B38E9-76E7-4642-A258-7B4C70FF1BE5}" srcOrd="3" destOrd="0" parTransId="{B6426412-CDB9-4BB1-8849-DE97639B8B05}" sibTransId="{C0741579-706A-4F14-93D3-F134060965A5}"/>
    <dgm:cxn modelId="{D8108595-3A8E-42E9-BD28-F82906049042}" srcId="{DE751B2A-8963-4A2E-9165-3CB7CF41E903}" destId="{FBCAD657-0AF2-4CEB-AF71-C479FDF2BB01}" srcOrd="1" destOrd="0" parTransId="{C5E05FF3-B4BF-4EF9-955F-E4B1DDDD0B9C}" sibTransId="{2095ED6B-B1E7-4EE9-9AFF-9E7B173B98EC}"/>
    <dgm:cxn modelId="{ABA0D3BA-11EC-470F-801A-B323597BA8DB}" type="presOf" srcId="{926CCFCB-D75F-4EA6-94FE-E8600209235F}" destId="{FD471DFE-72A9-4ACB-BDED-FE90B1F1672B}" srcOrd="0" destOrd="4" presId="urn:microsoft.com/office/officeart/2005/8/layout/hList2"/>
    <dgm:cxn modelId="{1DCAE34D-4958-4EC6-AAB0-E83507BFB2C8}" srcId="{45D250AC-70B4-48CC-8518-E6E7303D0A0F}" destId="{F30CE9C5-EB9C-435A-A444-6908C6BA8ACF}" srcOrd="1" destOrd="0" parTransId="{8BC4EB57-7C6D-4BCC-BE86-6C6A4D5BB074}" sibTransId="{4EAF8B52-6A4D-4141-9E1B-1B55D1AF0DE1}"/>
    <dgm:cxn modelId="{D740834D-73D0-45EB-9525-B7DF7BDD31B6}" srcId="{DE751B2A-8963-4A2E-9165-3CB7CF41E903}" destId="{F4AE26D7-1DB0-4489-A8EC-A7D8EA6A5EB0}" srcOrd="2" destOrd="0" parTransId="{CCD958CA-4D44-4B15-8988-FF48C50B0E25}" sibTransId="{A39704D5-0F62-4B1E-8A35-FF2D84A36F85}"/>
    <dgm:cxn modelId="{B92F5115-3030-46E7-B714-5CF1DF3BF5FD}" type="presOf" srcId="{F30CE9C5-EB9C-435A-A444-6908C6BA8ACF}" destId="{FD471DFE-72A9-4ACB-BDED-FE90B1F1672B}" srcOrd="0" destOrd="1" presId="urn:microsoft.com/office/officeart/2005/8/layout/hList2"/>
    <dgm:cxn modelId="{EE43CADE-9C0E-40EF-A902-1181F61C5BB8}" type="presOf" srcId="{CA08E7F5-839F-4AE7-84D4-A995DE0A418C}" destId="{FD471DFE-72A9-4ACB-BDED-FE90B1F1672B}" srcOrd="0" destOrd="2" presId="urn:microsoft.com/office/officeart/2005/8/layout/hList2"/>
    <dgm:cxn modelId="{A239A287-E882-4CE2-89AB-2304490060CD}" srcId="{45D250AC-70B4-48CC-8518-E6E7303D0A0F}" destId="{6F5A1DF3-5C53-48AE-84C1-D18F633269AF}" srcOrd="3" destOrd="0" parTransId="{D00B4187-3EA8-4DAC-AA5F-96080CFC6C0E}" sibTransId="{25289EE4-E8FB-4282-9DD3-5A1FD56FDAD0}"/>
    <dgm:cxn modelId="{2B7203E7-F1A1-4551-A087-33283FB91FF1}" srcId="{45D250AC-70B4-48CC-8518-E6E7303D0A0F}" destId="{68BE1D36-441C-4CF0-A393-08D53D10504F}" srcOrd="0" destOrd="0" parTransId="{2CDAAFFE-9726-428F-A17C-A06DE10C644F}" sibTransId="{624BF037-A18B-475F-BC23-C6C2B4A6854E}"/>
    <dgm:cxn modelId="{3E2CA1D1-0760-4816-A41E-8786EADFFA7B}" type="presOf" srcId="{45D250AC-70B4-48CC-8518-E6E7303D0A0F}" destId="{4D19BADC-682D-4EB7-90FC-AC4552357058}" srcOrd="0" destOrd="0" presId="urn:microsoft.com/office/officeart/2005/8/layout/hList2"/>
    <dgm:cxn modelId="{ED777AF2-60C8-4216-AD45-18A239E85207}" type="presOf" srcId="{ED5220AD-B23D-4772-A052-05F406624780}" destId="{E673CC62-BB5F-4858-9233-D3692543BA9C}" srcOrd="0" destOrd="4" presId="urn:microsoft.com/office/officeart/2005/8/layout/hList2"/>
    <dgm:cxn modelId="{488C1186-13E2-48D8-A5A0-C2721E037C6A}" type="presOf" srcId="{FBCAD657-0AF2-4CEB-AF71-C479FDF2BB01}" destId="{E673CC62-BB5F-4858-9233-D3692543BA9C}" srcOrd="0" destOrd="1" presId="urn:microsoft.com/office/officeart/2005/8/layout/hList2"/>
    <dgm:cxn modelId="{24FCDF6F-0DE0-45D7-9938-61150805EC19}" type="presOf" srcId="{F4AE26D7-1DB0-4489-A8EC-A7D8EA6A5EB0}" destId="{E673CC62-BB5F-4858-9233-D3692543BA9C}" srcOrd="0" destOrd="2" presId="urn:microsoft.com/office/officeart/2005/8/layout/hList2"/>
    <dgm:cxn modelId="{9B088307-B6B0-417A-AA74-6F0D44DA8AB6}" type="presOf" srcId="{DE751B2A-8963-4A2E-9165-3CB7CF41E903}" destId="{09F212E9-AC0A-4D95-9FF0-64DD62B15B70}" srcOrd="0" destOrd="0" presId="urn:microsoft.com/office/officeart/2005/8/layout/hList2"/>
    <dgm:cxn modelId="{FC85AA59-BC38-4207-881A-36ACC3394B05}" type="presParOf" srcId="{421790F5-3DC1-4F53-81A2-B83EB4118BB7}" destId="{0B5A9065-51FB-4DD2-A1AB-607A0268AD48}" srcOrd="0" destOrd="0" presId="urn:microsoft.com/office/officeart/2005/8/layout/hList2"/>
    <dgm:cxn modelId="{140F4CBD-0F57-4281-9478-A5E7C06365AC}" type="presParOf" srcId="{0B5A9065-51FB-4DD2-A1AB-607A0268AD48}" destId="{7DE1EFBA-AC7D-4294-A500-FF5ADEAFDCB6}" srcOrd="0" destOrd="0" presId="urn:microsoft.com/office/officeart/2005/8/layout/hList2"/>
    <dgm:cxn modelId="{9AD43708-988E-4E57-95FC-DEF78984BA33}" type="presParOf" srcId="{0B5A9065-51FB-4DD2-A1AB-607A0268AD48}" destId="{E673CC62-BB5F-4858-9233-D3692543BA9C}" srcOrd="1" destOrd="0" presId="urn:microsoft.com/office/officeart/2005/8/layout/hList2"/>
    <dgm:cxn modelId="{5378CBBC-D4B8-41BB-98B0-CA7FB9149C40}" type="presParOf" srcId="{0B5A9065-51FB-4DD2-A1AB-607A0268AD48}" destId="{09F212E9-AC0A-4D95-9FF0-64DD62B15B70}" srcOrd="2" destOrd="0" presId="urn:microsoft.com/office/officeart/2005/8/layout/hList2"/>
    <dgm:cxn modelId="{B738A799-58B5-4686-B965-FFB857138D95}" type="presParOf" srcId="{421790F5-3DC1-4F53-81A2-B83EB4118BB7}" destId="{7D7D9196-5908-4EF6-9045-1F30990BD9B0}" srcOrd="1" destOrd="0" presId="urn:microsoft.com/office/officeart/2005/8/layout/hList2"/>
    <dgm:cxn modelId="{E2776B90-5FB3-45BF-AE86-E4F368D4B4A1}" type="presParOf" srcId="{421790F5-3DC1-4F53-81A2-B83EB4118BB7}" destId="{399317DF-F565-422F-842D-9144B3E38B3A}" srcOrd="2" destOrd="0" presId="urn:microsoft.com/office/officeart/2005/8/layout/hList2"/>
    <dgm:cxn modelId="{8F8C01EA-61D7-4399-A125-9AF4A2F2AF89}" type="presParOf" srcId="{399317DF-F565-422F-842D-9144B3E38B3A}" destId="{E5083FDC-30DE-4CD0-8850-8846D1F0687F}" srcOrd="0" destOrd="0" presId="urn:microsoft.com/office/officeart/2005/8/layout/hList2"/>
    <dgm:cxn modelId="{DF675EFB-1833-41EB-862D-27C5CF87EE9E}" type="presParOf" srcId="{399317DF-F565-422F-842D-9144B3E38B3A}" destId="{FD471DFE-72A9-4ACB-BDED-FE90B1F1672B}" srcOrd="1" destOrd="0" presId="urn:microsoft.com/office/officeart/2005/8/layout/hList2"/>
    <dgm:cxn modelId="{46063466-4AE7-4384-A086-44150294E51F}" type="presParOf" srcId="{399317DF-F565-422F-842D-9144B3E38B3A}" destId="{4D19BADC-682D-4EB7-90FC-AC455235705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2EDC-0BE1-4186-9AB8-1DB6FA8FC582}">
      <dsp:nvSpPr>
        <dsp:cNvPr id="0" name=""/>
        <dsp:cNvSpPr/>
      </dsp:nvSpPr>
      <dsp:spPr>
        <a:xfrm>
          <a:off x="5581238" y="1251233"/>
          <a:ext cx="2434634" cy="24350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35E46-109B-49D0-984E-5FCE800F995E}">
      <dsp:nvSpPr>
        <dsp:cNvPr id="0" name=""/>
        <dsp:cNvSpPr/>
      </dsp:nvSpPr>
      <dsp:spPr>
        <a:xfrm>
          <a:off x="5662076" y="1332417"/>
          <a:ext cx="2272959" cy="2272717"/>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Are able to work upon program completion.</a:t>
          </a:r>
          <a:endParaRPr lang="en-US" sz="1700" kern="1200" dirty="0"/>
        </a:p>
      </dsp:txBody>
      <dsp:txXfrm>
        <a:off x="5987011" y="1657152"/>
        <a:ext cx="1623089" cy="1623247"/>
      </dsp:txXfrm>
    </dsp:sp>
    <dsp:sp modelId="{5019E6ED-9722-4D33-9961-DAA05736FC0E}">
      <dsp:nvSpPr>
        <dsp:cNvPr id="0" name=""/>
        <dsp:cNvSpPr/>
      </dsp:nvSpPr>
      <dsp:spPr>
        <a:xfrm rot="2700000">
          <a:off x="3067906" y="1254177"/>
          <a:ext cx="2428770" cy="2428770"/>
        </a:xfrm>
        <a:prstGeom prst="teardrop">
          <a:avLst>
            <a:gd name="adj" fmla="val 1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E2C2E-5FD9-41B6-9096-749FE0B9DC68}">
      <dsp:nvSpPr>
        <dsp:cNvPr id="0" name=""/>
        <dsp:cNvSpPr/>
      </dsp:nvSpPr>
      <dsp:spPr>
        <a:xfrm>
          <a:off x="3145811" y="1332417"/>
          <a:ext cx="2272959" cy="2272717"/>
        </a:xfrm>
        <a:prstGeom prst="ellipse">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Do not receive TANF cash assistance; and</a:t>
          </a:r>
          <a:endParaRPr lang="en-US" sz="1700" kern="1200" dirty="0"/>
        </a:p>
      </dsp:txBody>
      <dsp:txXfrm>
        <a:off x="3470746" y="1657152"/>
        <a:ext cx="1623089" cy="1623247"/>
      </dsp:txXfrm>
    </dsp:sp>
    <dsp:sp modelId="{F3D4B089-FD52-4DA5-95AF-012A25D79A06}">
      <dsp:nvSpPr>
        <dsp:cNvPr id="0" name=""/>
        <dsp:cNvSpPr/>
      </dsp:nvSpPr>
      <dsp:spPr>
        <a:xfrm rot="2700000">
          <a:off x="551641" y="1254177"/>
          <a:ext cx="2428770" cy="2428770"/>
        </a:xfrm>
        <a:prstGeom prst="teardrop">
          <a:avLst>
            <a:gd name="adj" fmla="val 1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FC84C-3512-43F8-898C-6AEA3971F706}">
      <dsp:nvSpPr>
        <dsp:cNvPr id="0" name=""/>
        <dsp:cNvSpPr/>
      </dsp:nvSpPr>
      <dsp:spPr>
        <a:xfrm>
          <a:off x="629546" y="1332417"/>
          <a:ext cx="2272959" cy="2272717"/>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Are receiving SNAP in the month they participate in a component--except for job retention;</a:t>
          </a:r>
          <a:endParaRPr lang="en-US" sz="1700" kern="1200" dirty="0"/>
        </a:p>
      </dsp:txBody>
      <dsp:txXfrm>
        <a:off x="954481" y="1657152"/>
        <a:ext cx="1623089" cy="1623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DD24D-167B-4CDC-A028-7BC2C4451C50}">
      <dsp:nvSpPr>
        <dsp:cNvPr id="0" name=""/>
        <dsp:cNvSpPr/>
      </dsp:nvSpPr>
      <dsp:spPr>
        <a:xfrm>
          <a:off x="0" y="3274099"/>
          <a:ext cx="8229600" cy="853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smtClean="0"/>
            <a:t>50-50 funds are extremely flexible</a:t>
          </a:r>
          <a:endParaRPr lang="en-US" sz="1800" b="0" kern="1200" dirty="0"/>
        </a:p>
      </dsp:txBody>
      <dsp:txXfrm>
        <a:off x="5760719" y="3274099"/>
        <a:ext cx="2468880" cy="853499"/>
      </dsp:txXfrm>
    </dsp:sp>
    <dsp:sp modelId="{40B32578-5DEE-4BFD-A531-416CB61E8FDC}">
      <dsp:nvSpPr>
        <dsp:cNvPr id="0" name=""/>
        <dsp:cNvSpPr/>
      </dsp:nvSpPr>
      <dsp:spPr>
        <a:xfrm>
          <a:off x="0" y="2278350"/>
          <a:ext cx="8229600" cy="853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smtClean="0"/>
            <a:t>There are three SNAP E&amp;T funding streams</a:t>
          </a:r>
          <a:endParaRPr lang="en-US" sz="1800" b="0" kern="1200" dirty="0"/>
        </a:p>
      </dsp:txBody>
      <dsp:txXfrm>
        <a:off x="5760719" y="2278350"/>
        <a:ext cx="2468880" cy="853499"/>
      </dsp:txXfrm>
    </dsp:sp>
    <dsp:sp modelId="{28F13983-EEA7-4EEC-82A0-1DA303E8F1DC}">
      <dsp:nvSpPr>
        <dsp:cNvPr id="0" name=""/>
        <dsp:cNvSpPr/>
      </dsp:nvSpPr>
      <dsp:spPr>
        <a:xfrm>
          <a:off x="0" y="1282600"/>
          <a:ext cx="8229600" cy="853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smtClean="0"/>
            <a:t>States are not currently maximizing their use of E&amp;T funds</a:t>
          </a:r>
          <a:endParaRPr lang="en-US" sz="1800" b="0" kern="1200" dirty="0"/>
        </a:p>
      </dsp:txBody>
      <dsp:txXfrm>
        <a:off x="5760719" y="1282600"/>
        <a:ext cx="2468880" cy="853499"/>
      </dsp:txXfrm>
    </dsp:sp>
    <dsp:sp modelId="{A2557A73-C92A-42BB-AFBD-8E1B6453DBE8}">
      <dsp:nvSpPr>
        <dsp:cNvPr id="0" name=""/>
        <dsp:cNvSpPr/>
      </dsp:nvSpPr>
      <dsp:spPr>
        <a:xfrm>
          <a:off x="1755578" y="1371080"/>
          <a:ext cx="1066874" cy="7112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Federal</a:t>
          </a:r>
          <a:r>
            <a:rPr lang="en-US" sz="1800" b="0" kern="1200" dirty="0" smtClean="0">
              <a:solidFill>
                <a:schemeClr val="tx1"/>
              </a:solidFill>
            </a:rPr>
            <a:t> </a:t>
          </a:r>
          <a:r>
            <a:rPr lang="en-US" sz="1600" b="0" kern="1200" dirty="0" smtClean="0">
              <a:solidFill>
                <a:schemeClr val="tx1"/>
              </a:solidFill>
            </a:rPr>
            <a:t>SNAP E&amp;T Funding</a:t>
          </a:r>
          <a:endParaRPr lang="en-US" sz="1600" b="0" kern="1200" dirty="0">
            <a:solidFill>
              <a:schemeClr val="tx1"/>
            </a:solidFill>
          </a:endParaRPr>
        </a:p>
      </dsp:txBody>
      <dsp:txXfrm>
        <a:off x="1776410" y="1391912"/>
        <a:ext cx="1025210" cy="669585"/>
      </dsp:txXfrm>
    </dsp:sp>
    <dsp:sp modelId="{179A6514-1DCC-418B-BCD5-15A9BFEBE50E}">
      <dsp:nvSpPr>
        <dsp:cNvPr id="0" name=""/>
        <dsp:cNvSpPr/>
      </dsp:nvSpPr>
      <dsp:spPr>
        <a:xfrm>
          <a:off x="2289015" y="2082329"/>
          <a:ext cx="1586458" cy="267145"/>
        </a:xfrm>
        <a:custGeom>
          <a:avLst/>
          <a:gdLst/>
          <a:ahLst/>
          <a:cxnLst/>
          <a:rect l="0" t="0" r="0" b="0"/>
          <a:pathLst>
            <a:path>
              <a:moveTo>
                <a:pt x="0" y="0"/>
              </a:moveTo>
              <a:lnTo>
                <a:pt x="0" y="133572"/>
              </a:lnTo>
              <a:lnTo>
                <a:pt x="1586458" y="133572"/>
              </a:lnTo>
              <a:lnTo>
                <a:pt x="1586458" y="26714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AD9F0-F164-40CE-91AF-65E1F6B507A6}">
      <dsp:nvSpPr>
        <dsp:cNvPr id="0" name=""/>
        <dsp:cNvSpPr/>
      </dsp:nvSpPr>
      <dsp:spPr>
        <a:xfrm>
          <a:off x="3342036" y="2349475"/>
          <a:ext cx="1066874" cy="7112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rPr>
            <a:t>50-50 Funds</a:t>
          </a:r>
          <a:endParaRPr lang="en-US" sz="1800" b="0" kern="1200" dirty="0">
            <a:solidFill>
              <a:schemeClr val="tx1"/>
            </a:solidFill>
          </a:endParaRPr>
        </a:p>
      </dsp:txBody>
      <dsp:txXfrm>
        <a:off x="3362868" y="2370307"/>
        <a:ext cx="1025210" cy="669585"/>
      </dsp:txXfrm>
    </dsp:sp>
    <dsp:sp modelId="{19DFD6D4-109A-460A-B403-41F89823CAEC}">
      <dsp:nvSpPr>
        <dsp:cNvPr id="0" name=""/>
        <dsp:cNvSpPr/>
      </dsp:nvSpPr>
      <dsp:spPr>
        <a:xfrm>
          <a:off x="3875473" y="3060724"/>
          <a:ext cx="1043867" cy="284499"/>
        </a:xfrm>
        <a:custGeom>
          <a:avLst/>
          <a:gdLst/>
          <a:ahLst/>
          <a:cxnLst/>
          <a:rect l="0" t="0" r="0" b="0"/>
          <a:pathLst>
            <a:path>
              <a:moveTo>
                <a:pt x="0" y="0"/>
              </a:moveTo>
              <a:lnTo>
                <a:pt x="0" y="142249"/>
              </a:lnTo>
              <a:lnTo>
                <a:pt x="1043867" y="142249"/>
              </a:lnTo>
              <a:lnTo>
                <a:pt x="1043867" y="28449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B42E6-B204-46BE-839E-25F75A8B522D}">
      <dsp:nvSpPr>
        <dsp:cNvPr id="0" name=""/>
        <dsp:cNvSpPr/>
      </dsp:nvSpPr>
      <dsp:spPr>
        <a:xfrm>
          <a:off x="4079972" y="3345224"/>
          <a:ext cx="1678737" cy="7112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Participant Reimbursements</a:t>
          </a:r>
          <a:endParaRPr lang="en-US" sz="1600" b="0" kern="1200" dirty="0">
            <a:solidFill>
              <a:schemeClr val="tx1"/>
            </a:solidFill>
          </a:endParaRPr>
        </a:p>
      </dsp:txBody>
      <dsp:txXfrm>
        <a:off x="4100804" y="3366056"/>
        <a:ext cx="1637073" cy="669585"/>
      </dsp:txXfrm>
    </dsp:sp>
    <dsp:sp modelId="{739C46AA-6927-4B9F-8B02-7C4F97F88BB0}">
      <dsp:nvSpPr>
        <dsp:cNvPr id="0" name=""/>
        <dsp:cNvSpPr/>
      </dsp:nvSpPr>
      <dsp:spPr>
        <a:xfrm>
          <a:off x="2876073" y="3060724"/>
          <a:ext cx="999399" cy="284499"/>
        </a:xfrm>
        <a:custGeom>
          <a:avLst/>
          <a:gdLst/>
          <a:ahLst/>
          <a:cxnLst/>
          <a:rect l="0" t="0" r="0" b="0"/>
          <a:pathLst>
            <a:path>
              <a:moveTo>
                <a:pt x="999399" y="0"/>
              </a:moveTo>
              <a:lnTo>
                <a:pt x="999399" y="142249"/>
              </a:lnTo>
              <a:lnTo>
                <a:pt x="0" y="142249"/>
              </a:lnTo>
              <a:lnTo>
                <a:pt x="0" y="28449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505BF-FEF1-484F-B183-026570FAC6DB}">
      <dsp:nvSpPr>
        <dsp:cNvPr id="0" name=""/>
        <dsp:cNvSpPr/>
      </dsp:nvSpPr>
      <dsp:spPr>
        <a:xfrm>
          <a:off x="1992237" y="3345224"/>
          <a:ext cx="1767672" cy="7112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Administrative Reimbursements</a:t>
          </a:r>
          <a:endParaRPr lang="en-US" sz="1600" b="0" kern="1200" dirty="0">
            <a:solidFill>
              <a:schemeClr val="tx1"/>
            </a:solidFill>
          </a:endParaRPr>
        </a:p>
      </dsp:txBody>
      <dsp:txXfrm>
        <a:off x="2013069" y="3366056"/>
        <a:ext cx="1726008" cy="669585"/>
      </dsp:txXfrm>
    </dsp:sp>
    <dsp:sp modelId="{DEAE7FF9-DDF6-4CF0-8CC4-0585D82A0337}">
      <dsp:nvSpPr>
        <dsp:cNvPr id="0" name=""/>
        <dsp:cNvSpPr/>
      </dsp:nvSpPr>
      <dsp:spPr>
        <a:xfrm>
          <a:off x="2242036" y="2082329"/>
          <a:ext cx="91440" cy="267145"/>
        </a:xfrm>
        <a:custGeom>
          <a:avLst/>
          <a:gdLst/>
          <a:ahLst/>
          <a:cxnLst/>
          <a:rect l="0" t="0" r="0" b="0"/>
          <a:pathLst>
            <a:path>
              <a:moveTo>
                <a:pt x="46978" y="0"/>
              </a:moveTo>
              <a:lnTo>
                <a:pt x="46978" y="133572"/>
              </a:lnTo>
              <a:lnTo>
                <a:pt x="45720" y="133572"/>
              </a:lnTo>
              <a:lnTo>
                <a:pt x="45720" y="26714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63CF0-0C30-4016-A86D-2EFE4983846F}">
      <dsp:nvSpPr>
        <dsp:cNvPr id="0" name=""/>
        <dsp:cNvSpPr/>
      </dsp:nvSpPr>
      <dsp:spPr>
        <a:xfrm>
          <a:off x="1553538" y="2349475"/>
          <a:ext cx="1468435" cy="7112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Pledge State (ABAWD) Funds</a:t>
          </a:r>
          <a:endParaRPr lang="en-US" sz="1600" b="0" kern="1200" dirty="0">
            <a:solidFill>
              <a:schemeClr val="tx1"/>
            </a:solidFill>
          </a:endParaRPr>
        </a:p>
      </dsp:txBody>
      <dsp:txXfrm>
        <a:off x="1574370" y="2370307"/>
        <a:ext cx="1426771" cy="669585"/>
      </dsp:txXfrm>
    </dsp:sp>
    <dsp:sp modelId="{1ADAC1CC-11D8-4C7A-949A-6D7997FDB530}">
      <dsp:nvSpPr>
        <dsp:cNvPr id="0" name=""/>
        <dsp:cNvSpPr/>
      </dsp:nvSpPr>
      <dsp:spPr>
        <a:xfrm>
          <a:off x="700039" y="2082329"/>
          <a:ext cx="1588976" cy="267145"/>
        </a:xfrm>
        <a:custGeom>
          <a:avLst/>
          <a:gdLst/>
          <a:ahLst/>
          <a:cxnLst/>
          <a:rect l="0" t="0" r="0" b="0"/>
          <a:pathLst>
            <a:path>
              <a:moveTo>
                <a:pt x="1588976" y="0"/>
              </a:moveTo>
              <a:lnTo>
                <a:pt x="1588976" y="133572"/>
              </a:lnTo>
              <a:lnTo>
                <a:pt x="0" y="133572"/>
              </a:lnTo>
              <a:lnTo>
                <a:pt x="0" y="26714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F91EE-CDD2-4E91-B356-8E03EF66E371}">
      <dsp:nvSpPr>
        <dsp:cNvPr id="0" name=""/>
        <dsp:cNvSpPr/>
      </dsp:nvSpPr>
      <dsp:spPr>
        <a:xfrm>
          <a:off x="166602" y="2349475"/>
          <a:ext cx="1066874" cy="7112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100 Percent Funds</a:t>
          </a:r>
          <a:endParaRPr lang="en-US" sz="1600" b="0" kern="1200" dirty="0">
            <a:solidFill>
              <a:schemeClr val="tx1"/>
            </a:solidFill>
          </a:endParaRPr>
        </a:p>
      </dsp:txBody>
      <dsp:txXfrm>
        <a:off x="187434" y="2370307"/>
        <a:ext cx="1025210" cy="669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6748-8536-4EF5-8228-CE51F3267145}">
      <dsp:nvSpPr>
        <dsp:cNvPr id="0" name=""/>
        <dsp:cNvSpPr/>
      </dsp:nvSpPr>
      <dsp:spPr>
        <a:xfrm>
          <a:off x="0" y="1325880"/>
          <a:ext cx="8534400" cy="176784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9D43F-685D-4C9E-B3BA-E640F2AC8E9B}">
      <dsp:nvSpPr>
        <dsp:cNvPr id="0" name=""/>
        <dsp:cNvSpPr/>
      </dsp:nvSpPr>
      <dsp:spPr>
        <a:xfrm>
          <a:off x="2488" y="0"/>
          <a:ext cx="1928394"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latin typeface="+mn-lt"/>
              <a:cs typeface="Arial" panose="020B0604020202020204" pitchFamily="34" charset="0"/>
            </a:rPr>
            <a:t>State contracts with local employment and/or education provider to provide E&amp;T services</a:t>
          </a:r>
          <a:endParaRPr lang="en-US" sz="1600" kern="1200" dirty="0">
            <a:latin typeface="+mn-lt"/>
            <a:cs typeface="Arial" panose="020B0604020202020204" pitchFamily="34" charset="0"/>
          </a:endParaRPr>
        </a:p>
      </dsp:txBody>
      <dsp:txXfrm>
        <a:off x="2488" y="0"/>
        <a:ext cx="1928394" cy="1767840"/>
      </dsp:txXfrm>
    </dsp:sp>
    <dsp:sp modelId="{750E08F8-6F48-4F5C-B69A-EE0D922BAF10}">
      <dsp:nvSpPr>
        <dsp:cNvPr id="0" name=""/>
        <dsp:cNvSpPr/>
      </dsp:nvSpPr>
      <dsp:spPr>
        <a:xfrm>
          <a:off x="745705" y="1988820"/>
          <a:ext cx="441960" cy="4419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6A86FEFB-5932-4894-B919-282503F97121}">
      <dsp:nvSpPr>
        <dsp:cNvPr id="0" name=""/>
        <dsp:cNvSpPr/>
      </dsp:nvSpPr>
      <dsp:spPr>
        <a:xfrm>
          <a:off x="1971622" y="2651760"/>
          <a:ext cx="1987605"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latin typeface="+mn-lt"/>
              <a:cs typeface="Arial" panose="020B0604020202020204" pitchFamily="34" charset="0"/>
            </a:rPr>
            <a:t>Provider uses non-federal funds to pay for allowable expenses, and submits a claim for reimbursement through the State</a:t>
          </a:r>
          <a:endParaRPr lang="en-US" sz="1600" kern="1200" dirty="0">
            <a:latin typeface="+mn-lt"/>
            <a:cs typeface="Arial" panose="020B0604020202020204" pitchFamily="34" charset="0"/>
          </a:endParaRPr>
        </a:p>
      </dsp:txBody>
      <dsp:txXfrm>
        <a:off x="1971622" y="2651760"/>
        <a:ext cx="1987605" cy="1767840"/>
      </dsp:txXfrm>
    </dsp:sp>
    <dsp:sp modelId="{067CC815-3BDB-46BA-9669-F922539F13A9}">
      <dsp:nvSpPr>
        <dsp:cNvPr id="0" name=""/>
        <dsp:cNvSpPr/>
      </dsp:nvSpPr>
      <dsp:spPr>
        <a:xfrm>
          <a:off x="2744444" y="1988819"/>
          <a:ext cx="441960" cy="441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8B08C3C2-60CF-46A1-9973-E6BF9C1EE57C}">
      <dsp:nvSpPr>
        <dsp:cNvPr id="0" name=""/>
        <dsp:cNvSpPr/>
      </dsp:nvSpPr>
      <dsp:spPr>
        <a:xfrm>
          <a:off x="3999966" y="0"/>
          <a:ext cx="1613242"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latin typeface="+mn-lt"/>
              <a:cs typeface="Arial" panose="020B0604020202020204" pitchFamily="34" charset="0"/>
            </a:rPr>
            <a:t>FNS reimburses State for 50% allowable expenses</a:t>
          </a:r>
          <a:endParaRPr lang="en-US" sz="1600" kern="1200" dirty="0">
            <a:latin typeface="+mn-lt"/>
            <a:cs typeface="Arial" panose="020B0604020202020204" pitchFamily="34" charset="0"/>
          </a:endParaRPr>
        </a:p>
      </dsp:txBody>
      <dsp:txXfrm>
        <a:off x="3999966" y="0"/>
        <a:ext cx="1613242" cy="1767840"/>
      </dsp:txXfrm>
    </dsp:sp>
    <dsp:sp modelId="{B0C56FB2-AB31-4B98-AFFB-F6C359D54094}">
      <dsp:nvSpPr>
        <dsp:cNvPr id="0" name=""/>
        <dsp:cNvSpPr/>
      </dsp:nvSpPr>
      <dsp:spPr>
        <a:xfrm>
          <a:off x="4585607" y="1988820"/>
          <a:ext cx="441960" cy="4419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42C028C6-8E4C-4B7F-82B0-BB981C29ECA3}">
      <dsp:nvSpPr>
        <dsp:cNvPr id="0" name=""/>
        <dsp:cNvSpPr/>
      </dsp:nvSpPr>
      <dsp:spPr>
        <a:xfrm>
          <a:off x="5594028" y="2651760"/>
          <a:ext cx="2024523"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en-US" sz="1600" kern="1200" dirty="0" smtClean="0">
            <a:latin typeface="+mn-lt"/>
            <a:cs typeface="Arial" panose="020B0604020202020204" pitchFamily="34" charset="0"/>
          </a:endParaRPr>
        </a:p>
        <a:p>
          <a:pPr lvl="0" algn="ctr" defTabSz="711200">
            <a:lnSpc>
              <a:spcPct val="90000"/>
            </a:lnSpc>
            <a:spcBef>
              <a:spcPct val="0"/>
            </a:spcBef>
            <a:spcAft>
              <a:spcPct val="35000"/>
            </a:spcAft>
          </a:pPr>
          <a:r>
            <a:rPr lang="en-US" sz="1600" kern="1200" dirty="0" smtClean="0">
              <a:latin typeface="+mn-lt"/>
              <a:cs typeface="Arial" panose="020B0604020202020204" pitchFamily="34" charset="0"/>
            </a:rPr>
            <a:t>State passes reimbursement back to partner</a:t>
          </a:r>
          <a:endParaRPr lang="en-US" sz="1600" kern="1200" dirty="0">
            <a:latin typeface="+mn-lt"/>
            <a:cs typeface="Arial" panose="020B0604020202020204" pitchFamily="34" charset="0"/>
          </a:endParaRPr>
        </a:p>
      </dsp:txBody>
      <dsp:txXfrm>
        <a:off x="5594028" y="2651760"/>
        <a:ext cx="2024523" cy="1767840"/>
      </dsp:txXfrm>
    </dsp:sp>
    <dsp:sp modelId="{FDEAF539-9287-4930-8062-F71A19BCBE80}">
      <dsp:nvSpPr>
        <dsp:cNvPr id="0" name=""/>
        <dsp:cNvSpPr/>
      </dsp:nvSpPr>
      <dsp:spPr>
        <a:xfrm>
          <a:off x="6445230" y="1988819"/>
          <a:ext cx="441960" cy="4419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212E9-AC0A-4D95-9FF0-64DD62B15B70}">
      <dsp:nvSpPr>
        <dsp:cNvPr id="0" name=""/>
        <dsp:cNvSpPr/>
      </dsp:nvSpPr>
      <dsp:spPr>
        <a:xfrm rot="16200000">
          <a:off x="-1584535" y="2572050"/>
          <a:ext cx="3863340" cy="59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6689" bIns="0" numCol="1" spcCol="1270" anchor="t" anchorCtr="0">
          <a:noAutofit/>
        </a:bodyPr>
        <a:lstStyle/>
        <a:p>
          <a:pPr lvl="0" algn="r" defTabSz="2000250">
            <a:lnSpc>
              <a:spcPct val="90000"/>
            </a:lnSpc>
            <a:spcBef>
              <a:spcPct val="0"/>
            </a:spcBef>
            <a:spcAft>
              <a:spcPct val="35000"/>
            </a:spcAft>
          </a:pPr>
          <a:r>
            <a:rPr lang="en-US" sz="4500" kern="1200" dirty="0" smtClean="0">
              <a:solidFill>
                <a:schemeClr val="tx1"/>
              </a:solidFill>
            </a:rPr>
            <a:t>Benefits</a:t>
          </a:r>
          <a:endParaRPr lang="en-US" sz="4500" kern="1200" dirty="0">
            <a:solidFill>
              <a:schemeClr val="tx1"/>
            </a:solidFill>
          </a:endParaRPr>
        </a:p>
      </dsp:txBody>
      <dsp:txXfrm>
        <a:off x="-1584535" y="2572050"/>
        <a:ext cx="3863340" cy="597190"/>
      </dsp:txXfrm>
    </dsp:sp>
    <dsp:sp modelId="{E673CC62-BB5F-4858-9233-D3692543BA9C}">
      <dsp:nvSpPr>
        <dsp:cNvPr id="0" name=""/>
        <dsp:cNvSpPr/>
      </dsp:nvSpPr>
      <dsp:spPr>
        <a:xfrm>
          <a:off x="645730" y="938976"/>
          <a:ext cx="2974644" cy="386334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26689"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rPr>
            <a:t>Maximize dollars already being spent to serve SNAP recipients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Expand the types of services available without added State expenditures</a:t>
          </a:r>
        </a:p>
        <a:p>
          <a:pPr marL="171450" lvl="1" indent="-171450" algn="l" defTabSz="711200">
            <a:lnSpc>
              <a:spcPct val="90000"/>
            </a:lnSpc>
            <a:spcBef>
              <a:spcPct val="0"/>
            </a:spcBef>
            <a:spcAft>
              <a:spcPct val="15000"/>
            </a:spcAft>
            <a:buChar char="••"/>
          </a:pPr>
          <a:r>
            <a:rPr lang="en-US" sz="1600" kern="1200" dirty="0" smtClean="0">
              <a:solidFill>
                <a:schemeClr val="tx1"/>
              </a:solidFill>
            </a:rPr>
            <a:t>Allow CBOs and colleges to expand capacity and serve more individuals</a:t>
          </a:r>
        </a:p>
        <a:p>
          <a:pPr marL="171450" lvl="1" indent="-171450" algn="l" defTabSz="711200">
            <a:lnSpc>
              <a:spcPct val="90000"/>
            </a:lnSpc>
            <a:spcBef>
              <a:spcPct val="0"/>
            </a:spcBef>
            <a:spcAft>
              <a:spcPct val="15000"/>
            </a:spcAft>
            <a:buChar char="••"/>
          </a:pPr>
          <a:r>
            <a:rPr lang="en-US" sz="1600" kern="1200" dirty="0" smtClean="0">
              <a:solidFill>
                <a:schemeClr val="tx1"/>
              </a:solidFill>
            </a:rPr>
            <a:t>Create a new funding stream to pay for much needed participant supports</a:t>
          </a:r>
        </a:p>
        <a:p>
          <a:pPr marL="171450" lvl="1" indent="-171450" algn="l" defTabSz="711200">
            <a:lnSpc>
              <a:spcPct val="90000"/>
            </a:lnSpc>
            <a:spcBef>
              <a:spcPct val="0"/>
            </a:spcBef>
            <a:spcAft>
              <a:spcPct val="15000"/>
            </a:spcAft>
            <a:buChar char="••"/>
          </a:pPr>
          <a:r>
            <a:rPr lang="en-US" sz="1600" kern="1200" dirty="0" smtClean="0">
              <a:solidFill>
                <a:schemeClr val="tx1"/>
              </a:solidFill>
            </a:rPr>
            <a:t>Forges system alignment</a:t>
          </a:r>
          <a:endParaRPr lang="en-US" sz="1600" kern="1200" dirty="0" smtClean="0">
            <a:solidFill>
              <a:schemeClr val="tx1"/>
            </a:solidFill>
          </a:endParaRPr>
        </a:p>
      </dsp:txBody>
      <dsp:txXfrm>
        <a:off x="645730" y="938976"/>
        <a:ext cx="2974644" cy="3863340"/>
      </dsp:txXfrm>
    </dsp:sp>
    <dsp:sp modelId="{7DE1EFBA-AC7D-4294-A500-FF5ADEAFDCB6}">
      <dsp:nvSpPr>
        <dsp:cNvPr id="0" name=""/>
        <dsp:cNvSpPr/>
      </dsp:nvSpPr>
      <dsp:spPr>
        <a:xfrm>
          <a:off x="48539" y="150683"/>
          <a:ext cx="1194381" cy="11943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9BADC-682D-4EB7-90FC-AC4552357058}">
      <dsp:nvSpPr>
        <dsp:cNvPr id="0" name=""/>
        <dsp:cNvSpPr/>
      </dsp:nvSpPr>
      <dsp:spPr>
        <a:xfrm rot="16200000">
          <a:off x="2747551" y="2572050"/>
          <a:ext cx="3863340" cy="59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6689" bIns="0" numCol="1" spcCol="1270" anchor="t" anchorCtr="0">
          <a:noAutofit/>
        </a:bodyPr>
        <a:lstStyle/>
        <a:p>
          <a:pPr lvl="0" algn="r" defTabSz="2000250">
            <a:lnSpc>
              <a:spcPct val="90000"/>
            </a:lnSpc>
            <a:spcBef>
              <a:spcPct val="0"/>
            </a:spcBef>
            <a:spcAft>
              <a:spcPct val="35000"/>
            </a:spcAft>
          </a:pPr>
          <a:r>
            <a:rPr lang="en-US" sz="4500" kern="1200" dirty="0" smtClean="0">
              <a:solidFill>
                <a:schemeClr val="tx1"/>
              </a:solidFill>
            </a:rPr>
            <a:t>Challenges</a:t>
          </a:r>
          <a:endParaRPr lang="en-US" sz="4500" kern="1200" dirty="0">
            <a:solidFill>
              <a:schemeClr val="tx1"/>
            </a:solidFill>
          </a:endParaRPr>
        </a:p>
      </dsp:txBody>
      <dsp:txXfrm>
        <a:off x="2747551" y="2572050"/>
        <a:ext cx="3863340" cy="597190"/>
      </dsp:txXfrm>
    </dsp:sp>
    <dsp:sp modelId="{FD471DFE-72A9-4ACB-BDED-FE90B1F1672B}">
      <dsp:nvSpPr>
        <dsp:cNvPr id="0" name=""/>
        <dsp:cNvSpPr/>
      </dsp:nvSpPr>
      <dsp:spPr>
        <a:xfrm>
          <a:off x="4977816" y="938976"/>
          <a:ext cx="2974644" cy="3863340"/>
        </a:xfrm>
        <a:prstGeom prst="rect">
          <a:avLst/>
        </a:prstGeom>
        <a:solidFill>
          <a:schemeClr val="accent3">
            <a:hueOff val="-1199995"/>
            <a:satOff val="36283"/>
            <a:lumOff val="6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526689"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Must establish in advance</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smtClean="0">
              <a:solidFill>
                <a:schemeClr val="tx1"/>
              </a:solidFill>
            </a:rPr>
            <a:t>Can be administratively complex</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Must verify SNAP eligibility</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smtClean="0">
              <a:solidFill>
                <a:schemeClr val="tx1"/>
              </a:solidFill>
            </a:rPr>
            <a:t>Anticipating service levels throughout the year</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smtClean="0">
              <a:solidFill>
                <a:schemeClr val="tx1"/>
              </a:solidFill>
            </a:rPr>
            <a:t>Tracking non-federal funding sources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Financing can be especially difficult for smaller CBOs</a:t>
          </a:r>
          <a:endParaRPr lang="en-US" sz="1800" kern="1200" dirty="0">
            <a:solidFill>
              <a:schemeClr val="tx1"/>
            </a:solidFill>
          </a:endParaRPr>
        </a:p>
      </dsp:txBody>
      <dsp:txXfrm>
        <a:off x="4977816" y="938976"/>
        <a:ext cx="2974644" cy="3863340"/>
      </dsp:txXfrm>
    </dsp:sp>
    <dsp:sp modelId="{E5083FDC-30DE-4CD0-8850-8846D1F0687F}">
      <dsp:nvSpPr>
        <dsp:cNvPr id="0" name=""/>
        <dsp:cNvSpPr/>
      </dsp:nvSpPr>
      <dsp:spPr>
        <a:xfrm>
          <a:off x="4380625" y="150683"/>
          <a:ext cx="1194381" cy="119438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6C7F272-F83D-4161-BE0E-EEA6135B6980}" type="datetimeFigureOut">
              <a:rPr lang="en-US" smtClean="0"/>
              <a:t>4/6/2016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327E03D-73FC-4293-A139-7FFF62059E6B}" type="slidenum">
              <a:rPr lang="en-US" smtClean="0"/>
              <a:t>‹#›</a:t>
            </a:fld>
            <a:endParaRPr lang="en-US"/>
          </a:p>
        </p:txBody>
      </p:sp>
    </p:spTree>
    <p:extLst>
      <p:ext uri="{BB962C8B-B14F-4D97-AF65-F5344CB8AC3E}">
        <p14:creationId xmlns:p14="http://schemas.microsoft.com/office/powerpoint/2010/main" val="1727892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91DCB2-2FF3-49E6-83A2-A6D82AA8B698}" type="datetimeFigureOut">
              <a:rPr lang="en-US" smtClean="0"/>
              <a:t>4/6/2016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A3ED61-2C96-43FB-BDAB-F995FD6C5A8E}" type="slidenum">
              <a:rPr lang="en-US" smtClean="0"/>
              <a:t>‹#›</a:t>
            </a:fld>
            <a:endParaRPr lang="en-US"/>
          </a:p>
        </p:txBody>
      </p:sp>
    </p:spTree>
    <p:extLst>
      <p:ext uri="{BB962C8B-B14F-4D97-AF65-F5344CB8AC3E}">
        <p14:creationId xmlns:p14="http://schemas.microsoft.com/office/powerpoint/2010/main" val="20134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296D28AE-15DA-41C1-8475-B5AC9A42246A}" type="slidenum">
              <a:rPr lang="en-US" smtClean="0"/>
              <a:pPr>
                <a:defRPr/>
              </a:pPr>
              <a:t>4</a:t>
            </a:fld>
            <a:endParaRPr lang="en-US" dirty="0"/>
          </a:p>
        </p:txBody>
      </p:sp>
    </p:spTree>
    <p:extLst>
      <p:ext uri="{BB962C8B-B14F-4D97-AF65-F5344CB8AC3E}">
        <p14:creationId xmlns:p14="http://schemas.microsoft.com/office/powerpoint/2010/main" val="145688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a:solidFill>
                <a:srgbClr val="FF0000"/>
              </a:solidFill>
              <a:latin typeface="Arial" charset="0"/>
              <a:cs typeface="Arial"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40416-15DB-4C2C-BF81-C4079874800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495740" indent="-495740">
              <a:spcAft>
                <a:spcPts val="579"/>
              </a:spcAft>
              <a:buFont typeface="+mj-lt"/>
              <a:buAutoNum type="arabicPeriod"/>
              <a:defRPr/>
            </a:pPr>
            <a:endParaRPr lang="en-US" dirty="0"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6DD94D-0C95-478B-BA04-0821B2058382}"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6D28AE-15DA-41C1-8475-B5AC9A42246A}"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43B91DE-63FD-4FD1-AD97-54E1AA16D350}" type="datetime1">
              <a:rPr lang="en-US" smtClean="0"/>
              <a:t>4/6/2016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5E6A217-BEF7-4888-B305-44FEAD3604DB}"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2AC29F-C3B0-4C4E-AEC4-E58B8DE656A3}" type="datetime1">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A217-BEF7-4888-B305-44FEAD3604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5573FB-A235-4764-9BD0-441F138D6C2C}" type="datetime1">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A217-BEF7-4888-B305-44FEAD3604DB}"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B17BC3-C3B5-41FB-842A-F73A3490CEE8}" type="datetime1">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A217-BEF7-4888-B305-44FEAD3604DB}"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CF61E8B-A6C5-44B3-8AB7-3BAE36BD1477}" type="datetime1">
              <a:rPr lang="en-US" smtClean="0"/>
              <a:t>4/6/2016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5E6A217-BEF7-4888-B305-44FEAD3604DB}"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5F2608-7BD4-4FC8-86E0-C41C94BD12EA}" type="datetime1">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6A217-BEF7-4888-B305-44FEAD3604DB}"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DA1714-3D32-49DB-AB57-A81F7EC2139E}" type="datetime1">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6A217-BEF7-4888-B305-44FEAD3604DB}"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B374F2-E7A7-4ACE-AD4A-A53F17354886}" type="datetime1">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6A217-BEF7-4888-B305-44FEAD3604DB}"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5F3AF-42CD-4642-A454-E9E97E11662B}" type="datetime1">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6A217-BEF7-4888-B305-44FEAD3604DB}"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752FB-5904-4928-9F93-04EFD7CDE29C}" type="datetime1">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6A217-BEF7-4888-B305-44FEAD3604D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0F1A23-4FEB-4C22-8590-E6DA31A5C04C}" type="datetime1">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6A217-BEF7-4888-B305-44FEAD3604D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05C6E3-ABA1-48A3-9F94-210FD0BAB6FA}" type="datetime1">
              <a:rPr lang="en-US" smtClean="0"/>
              <a:t>4/6/2016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5E6A217-BEF7-4888-B305-44FEAD3604DB}"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ns.usda.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fns.usd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3886200"/>
            <a:ext cx="6934200" cy="990600"/>
          </a:xfrm>
        </p:spPr>
        <p:txBody>
          <a:bodyPr>
            <a:normAutofit fontScale="90000"/>
          </a:bodyPr>
          <a:lstStyle/>
          <a:p>
            <a:r>
              <a:rPr lang="en-US" dirty="0" smtClean="0"/>
              <a:t>Funding Job-Driven Adult Education Programs for SNAP Recipients</a:t>
            </a:r>
            <a:endParaRPr lang="en-US" dirty="0"/>
          </a:p>
        </p:txBody>
      </p:sp>
      <p:sp>
        <p:nvSpPr>
          <p:cNvPr id="5" name="Subtitle 4"/>
          <p:cNvSpPr>
            <a:spLocks noGrp="1"/>
          </p:cNvSpPr>
          <p:nvPr>
            <p:ph type="subTitle" idx="1"/>
          </p:nvPr>
        </p:nvSpPr>
        <p:spPr>
          <a:xfrm>
            <a:off x="4419600" y="5181600"/>
            <a:ext cx="3733800" cy="533400"/>
          </a:xfrm>
        </p:spPr>
        <p:txBody>
          <a:bodyPr>
            <a:noAutofit/>
          </a:bodyPr>
          <a:lstStyle/>
          <a:p>
            <a:r>
              <a:rPr lang="en-US" sz="1000" dirty="0" smtClean="0"/>
              <a:t>Jason Turner, Southwest Regional Office</a:t>
            </a:r>
            <a:endParaRPr lang="en-US" sz="1000" dirty="0" smtClean="0"/>
          </a:p>
          <a:p>
            <a:r>
              <a:rPr lang="en-US" sz="1000" dirty="0" smtClean="0"/>
              <a:t>U.S. Department of Agriculture</a:t>
            </a:r>
            <a:endParaRPr lang="en-US"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827985"/>
            <a:ext cx="1188720" cy="8085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5834463"/>
            <a:ext cx="1280160" cy="802025"/>
          </a:xfrm>
          <a:prstGeom prst="rect">
            <a:avLst/>
          </a:prstGeom>
        </p:spPr>
      </p:pic>
      <p:sp>
        <p:nvSpPr>
          <p:cNvPr id="8" name="Subtitle 4"/>
          <p:cNvSpPr txBox="1">
            <a:spLocks/>
          </p:cNvSpPr>
          <p:nvPr/>
        </p:nvSpPr>
        <p:spPr>
          <a:xfrm>
            <a:off x="1143000" y="5181600"/>
            <a:ext cx="3733800" cy="5334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r>
              <a:rPr lang="en-US" sz="1000" smtClean="0"/>
              <a:t>Marcie Foster, SNAP Office of Employment and Training</a:t>
            </a:r>
          </a:p>
          <a:p>
            <a:r>
              <a:rPr lang="en-US" sz="1000" smtClean="0"/>
              <a:t>U.S. Department of Agriculture</a:t>
            </a:r>
            <a:endParaRPr lang="en-US" sz="1000" dirty="0"/>
          </a:p>
        </p:txBody>
      </p:sp>
    </p:spTree>
    <p:extLst>
      <p:ext uri="{BB962C8B-B14F-4D97-AF65-F5344CB8AC3E}">
        <p14:creationId xmlns:p14="http://schemas.microsoft.com/office/powerpoint/2010/main" val="1884338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Third-Party Partnership?</a:t>
            </a:r>
            <a:endParaRPr lang="en-US" dirty="0"/>
          </a:p>
        </p:txBody>
      </p:sp>
      <p:sp>
        <p:nvSpPr>
          <p:cNvPr id="11" name="Slide Number Placeholder 10"/>
          <p:cNvSpPr>
            <a:spLocks noGrp="1"/>
          </p:cNvSpPr>
          <p:nvPr>
            <p:ph type="sldNum" sz="quarter" idx="12"/>
          </p:nvPr>
        </p:nvSpPr>
        <p:spPr/>
        <p:txBody>
          <a:bodyPr/>
          <a:lstStyle/>
          <a:p>
            <a:fld id="{B99D4175-5F7A-496B-BB04-7C844C3A4C7C}" type="slidenum">
              <a:rPr lang="en-US" smtClean="0"/>
              <a:pPr/>
              <a:t>10</a:t>
            </a:fld>
            <a:endParaRPr lang="en-US"/>
          </a:p>
        </p:txBody>
      </p:sp>
      <p:sp>
        <p:nvSpPr>
          <p:cNvPr id="3" name="Content Placeholder 2"/>
          <p:cNvSpPr>
            <a:spLocks noGrp="1"/>
          </p:cNvSpPr>
          <p:nvPr>
            <p:ph sz="quarter" idx="1"/>
          </p:nvPr>
        </p:nvSpPr>
        <p:spPr/>
        <p:txBody>
          <a:bodyPr>
            <a:normAutofit lnSpcReduction="10000"/>
          </a:bodyPr>
          <a:lstStyle/>
          <a:p>
            <a:r>
              <a:rPr lang="en-US" dirty="0" smtClean="0"/>
              <a:t>Sometimes also referred to as third-party “match” programs or third-party reimbursement programs </a:t>
            </a:r>
          </a:p>
          <a:p>
            <a:r>
              <a:rPr lang="en-US" dirty="0" smtClean="0"/>
              <a:t>E&amp;T services are provided by third parties, such as community colleges and community based organizations  </a:t>
            </a:r>
          </a:p>
          <a:p>
            <a:r>
              <a:rPr lang="en-US" dirty="0" smtClean="0"/>
              <a:t>Partners pay for services and get reimbursed 50% through Federal funding</a:t>
            </a:r>
          </a:p>
          <a:p>
            <a:endParaRPr lang="en-US" dirty="0"/>
          </a:p>
        </p:txBody>
      </p:sp>
      <p:pic>
        <p:nvPicPr>
          <p:cNvPr id="10" name="Content Placeholder 9"/>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l="51049" t="10800" r="6467" b="15207"/>
          <a:stretch/>
        </p:blipFill>
        <p:spPr>
          <a:xfrm>
            <a:off x="5048061" y="1706495"/>
            <a:ext cx="3210303" cy="3956184"/>
          </a:xfrm>
        </p:spPr>
      </p:pic>
    </p:spTree>
    <p:extLst>
      <p:ext uri="{BB962C8B-B14F-4D97-AF65-F5344CB8AC3E}">
        <p14:creationId xmlns:p14="http://schemas.microsoft.com/office/powerpoint/2010/main" val="672617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Third-Party Reimbursement Models</a:t>
            </a:r>
            <a:endParaRPr lang="en-US" dirty="0"/>
          </a:p>
        </p:txBody>
      </p:sp>
      <p:sp>
        <p:nvSpPr>
          <p:cNvPr id="3" name="Slide Number Placeholder 2"/>
          <p:cNvSpPr>
            <a:spLocks noGrp="1"/>
          </p:cNvSpPr>
          <p:nvPr>
            <p:ph type="sldNum" sz="quarter" idx="12"/>
          </p:nvPr>
        </p:nvSpPr>
        <p:spPr/>
        <p:txBody>
          <a:bodyPr/>
          <a:lstStyle/>
          <a:p>
            <a:fld id="{B99D4175-5F7A-496B-BB04-7C844C3A4C7C}" type="slidenum">
              <a:rPr lang="en-US" smtClean="0"/>
              <a:pPr/>
              <a:t>11</a:t>
            </a:fld>
            <a:endParaRPr lang="en-US"/>
          </a:p>
        </p:txBody>
      </p:sp>
      <p:graphicFrame>
        <p:nvGraphicFramePr>
          <p:cNvPr id="4" name="Diagram 3"/>
          <p:cNvGraphicFramePr/>
          <p:nvPr>
            <p:extLst>
              <p:ext uri="{D42A27DB-BD31-4B8C-83A1-F6EECF244321}">
                <p14:modId xmlns:p14="http://schemas.microsoft.com/office/powerpoint/2010/main" val="173960943"/>
              </p:ext>
            </p:extLst>
          </p:nvPr>
        </p:nvGraphicFramePr>
        <p:xfrm>
          <a:off x="381000" y="1371600"/>
          <a:ext cx="8534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938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Third-Party Reimbursement </a:t>
            </a:r>
            <a:r>
              <a:rPr lang="en-US" dirty="0" smtClean="0"/>
              <a:t>Models</a:t>
            </a:r>
            <a:endParaRPr lang="en-US" dirty="0"/>
          </a:p>
        </p:txBody>
      </p:sp>
      <p:sp>
        <p:nvSpPr>
          <p:cNvPr id="4" name="Slide Number Placeholder 3"/>
          <p:cNvSpPr>
            <a:spLocks noGrp="1"/>
          </p:cNvSpPr>
          <p:nvPr>
            <p:ph type="sldNum" sz="quarter" idx="11"/>
          </p:nvPr>
        </p:nvSpPr>
        <p:spPr/>
        <p:txBody>
          <a:bodyPr/>
          <a:lstStyle/>
          <a:p>
            <a:fld id="{931C83B1-AE67-4990-BC53-20B7A72F0B09}" type="slidenum">
              <a:rPr lang="en-US" smtClean="0"/>
              <a:pPr/>
              <a:t>12</a:t>
            </a:fld>
            <a:endParaRPr lang="en-US" dirty="0"/>
          </a:p>
        </p:txBody>
      </p:sp>
      <p:graphicFrame>
        <p:nvGraphicFramePr>
          <p:cNvPr id="8" name="Diagram 7"/>
          <p:cNvGraphicFramePr/>
          <p:nvPr>
            <p:extLst>
              <p:ext uri="{D42A27DB-BD31-4B8C-83A1-F6EECF244321}">
                <p14:modId xmlns:p14="http://schemas.microsoft.com/office/powerpoint/2010/main" val="3246799607"/>
              </p:ext>
            </p:extLst>
          </p:nvPr>
        </p:nvGraphicFramePr>
        <p:xfrm>
          <a:off x="609600" y="10668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37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fit in?</a:t>
            </a:r>
            <a:endParaRPr lang="en-US" dirty="0"/>
          </a:p>
        </p:txBody>
      </p:sp>
      <p:sp>
        <p:nvSpPr>
          <p:cNvPr id="3" name="Slide Number Placeholder 2"/>
          <p:cNvSpPr>
            <a:spLocks noGrp="1"/>
          </p:cNvSpPr>
          <p:nvPr>
            <p:ph type="sldNum" sz="quarter" idx="12"/>
          </p:nvPr>
        </p:nvSpPr>
        <p:spPr/>
        <p:txBody>
          <a:bodyPr/>
          <a:lstStyle/>
          <a:p>
            <a:fld id="{B5E6A217-BEF7-4888-B305-44FEAD3604DB}" type="slidenum">
              <a:rPr lang="en-US" smtClean="0"/>
              <a:t>13</a:t>
            </a:fld>
            <a:endParaRPr lang="en-US"/>
          </a:p>
        </p:txBody>
      </p:sp>
      <p:sp>
        <p:nvSpPr>
          <p:cNvPr id="4" name="Content Placeholder 3"/>
          <p:cNvSpPr>
            <a:spLocks noGrp="1"/>
          </p:cNvSpPr>
          <p:nvPr>
            <p:ph sz="quarter" idx="1"/>
          </p:nvPr>
        </p:nvSpPr>
        <p:spPr/>
        <p:txBody>
          <a:bodyPr>
            <a:normAutofit fontScale="92500"/>
          </a:bodyPr>
          <a:lstStyle/>
          <a:p>
            <a:endParaRPr lang="en-US" dirty="0" smtClean="0"/>
          </a:p>
          <a:p>
            <a:r>
              <a:rPr lang="en-US" dirty="0" smtClean="0"/>
              <a:t>Are you serving SNAP participants?</a:t>
            </a:r>
          </a:p>
          <a:p>
            <a:pPr marL="0" indent="0">
              <a:buNone/>
            </a:pPr>
            <a:endParaRPr lang="en-US" dirty="0" smtClean="0"/>
          </a:p>
          <a:p>
            <a:r>
              <a:rPr lang="en-US" dirty="0" smtClean="0"/>
              <a:t>What types of educational or job-related programs are you operating?</a:t>
            </a:r>
          </a:p>
          <a:p>
            <a:endParaRPr lang="en-US" dirty="0"/>
          </a:p>
          <a:p>
            <a:r>
              <a:rPr lang="en-US" dirty="0" smtClean="0"/>
              <a:t>Are you receiving non-federal funding to support at least part of your education or training program?</a:t>
            </a:r>
            <a:endParaRPr lang="en-US" dirty="0"/>
          </a:p>
        </p:txBody>
      </p:sp>
      <p:sp>
        <p:nvSpPr>
          <p:cNvPr id="5" name="Content Placeholder 4"/>
          <p:cNvSpPr>
            <a:spLocks noGrp="1"/>
          </p:cNvSpPr>
          <p:nvPr>
            <p:ph sz="quarter" idx="2"/>
          </p:nvPr>
        </p:nvSpPr>
        <p:spPr/>
        <p:txBody>
          <a:bodyPr>
            <a:normAutofit fontScale="92500"/>
          </a:bodyPr>
          <a:lstStyle/>
          <a:p>
            <a:endParaRPr lang="en-US" dirty="0"/>
          </a:p>
        </p:txBody>
      </p:sp>
      <p:pic>
        <p:nvPicPr>
          <p:cNvPr id="2050" name="Picture 2" descr="http://andthenwesaved.com/wp-content/uploads/2014/12/i-can-do-hard-things-andthenwesa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385044" cy="438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1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E&amp;T and Adult Education</a:t>
            </a:r>
            <a:endParaRPr lang="en-US" dirty="0"/>
          </a:p>
        </p:txBody>
      </p:sp>
      <p:sp>
        <p:nvSpPr>
          <p:cNvPr id="3" name="Slide Number Placeholder 2"/>
          <p:cNvSpPr>
            <a:spLocks noGrp="1"/>
          </p:cNvSpPr>
          <p:nvPr>
            <p:ph type="sldNum" sz="quarter" idx="12"/>
          </p:nvPr>
        </p:nvSpPr>
        <p:spPr/>
        <p:txBody>
          <a:bodyPr/>
          <a:lstStyle/>
          <a:p>
            <a:pPr>
              <a:defRPr/>
            </a:pPr>
            <a:fld id="{72B7885D-5CBB-49AD-83D2-3E70B12DF6B5}" type="slidenum">
              <a:rPr lang="en-US" smtClean="0"/>
              <a:pPr>
                <a:defRPr/>
              </a:pPr>
              <a:t>14</a:t>
            </a:fld>
            <a:endParaRPr lang="en-US" dirty="0"/>
          </a:p>
        </p:txBody>
      </p:sp>
      <p:sp>
        <p:nvSpPr>
          <p:cNvPr id="4" name="Content Placeholder 3"/>
          <p:cNvSpPr>
            <a:spLocks noGrp="1"/>
          </p:cNvSpPr>
          <p:nvPr>
            <p:ph sz="quarter" idx="1"/>
          </p:nvPr>
        </p:nvSpPr>
        <p:spPr>
          <a:xfrm>
            <a:off x="457200" y="1219200"/>
            <a:ext cx="8229600" cy="5181600"/>
          </a:xfrm>
        </p:spPr>
        <p:txBody>
          <a:bodyPr>
            <a:normAutofit/>
          </a:bodyPr>
          <a:lstStyle/>
          <a:p>
            <a:r>
              <a:rPr lang="en-US" sz="2800" dirty="0"/>
              <a:t>E&amp;T funds can be part of </a:t>
            </a:r>
            <a:r>
              <a:rPr lang="en-US" sz="2800" dirty="0" smtClean="0"/>
              <a:t>an adult education program’s array of </a:t>
            </a:r>
            <a:r>
              <a:rPr lang="en-US" sz="2800" dirty="0"/>
              <a:t>funding resources for SNAP recipients.</a:t>
            </a:r>
          </a:p>
          <a:p>
            <a:pPr lvl="1"/>
            <a:r>
              <a:rPr lang="en-US" sz="2400" dirty="0"/>
              <a:t>Reimbursement </a:t>
            </a:r>
            <a:r>
              <a:rPr lang="en-US" sz="2400" dirty="0" smtClean="0"/>
              <a:t>funds can be used to provide participant supports.  </a:t>
            </a:r>
          </a:p>
          <a:p>
            <a:pPr lvl="1"/>
            <a:r>
              <a:rPr lang="en-US" sz="2400" dirty="0" smtClean="0"/>
              <a:t>E&amp;T </a:t>
            </a:r>
            <a:r>
              <a:rPr lang="en-US" sz="2400" dirty="0"/>
              <a:t>funds can help SNAP recipients </a:t>
            </a:r>
            <a:r>
              <a:rPr lang="en-US" sz="2400" dirty="0" smtClean="0"/>
              <a:t>transition into college and careers through “bridge” programs.</a:t>
            </a:r>
          </a:p>
          <a:p>
            <a:pPr lvl="1"/>
            <a:r>
              <a:rPr lang="en-US" sz="2400" dirty="0" smtClean="0"/>
              <a:t>E&amp;T can pay for college tuition until </a:t>
            </a:r>
            <a:r>
              <a:rPr lang="en-US" sz="2400" dirty="0"/>
              <a:t>traditional financial aid is </a:t>
            </a:r>
            <a:r>
              <a:rPr lang="en-US" sz="2400" dirty="0" smtClean="0"/>
              <a:t>available (e.g., in co-enrollment models)</a:t>
            </a:r>
            <a:endParaRPr lang="en-US" sz="2400" dirty="0"/>
          </a:p>
          <a:p>
            <a:r>
              <a:rPr lang="en-US" sz="2800" dirty="0" smtClean="0"/>
              <a:t>E&amp;T </a:t>
            </a:r>
            <a:r>
              <a:rPr lang="en-US" sz="2800" dirty="0"/>
              <a:t>funds cannot be used to supplant State education expenses</a:t>
            </a:r>
            <a:r>
              <a:rPr lang="en-US" sz="2800" dirty="0" smtClean="0"/>
              <a:t>.</a:t>
            </a:r>
            <a:endParaRPr lang="en-US" sz="2700" dirty="0"/>
          </a:p>
          <a:p>
            <a:pPr marL="457200" lvl="1" indent="0">
              <a:buNone/>
            </a:pPr>
            <a:endParaRPr lang="en-US" sz="2000" dirty="0"/>
          </a:p>
          <a:p>
            <a:endParaRPr lang="en-US" sz="2800" dirty="0"/>
          </a:p>
          <a:p>
            <a:endParaRPr lang="en-US" dirty="0"/>
          </a:p>
        </p:txBody>
      </p:sp>
    </p:spTree>
    <p:extLst>
      <p:ext uri="{BB962C8B-B14F-4D97-AF65-F5344CB8AC3E}">
        <p14:creationId xmlns:p14="http://schemas.microsoft.com/office/powerpoint/2010/main" val="406934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Farm Bill Pilots</a:t>
            </a:r>
            <a:endParaRPr lang="en-US" dirty="0"/>
          </a:p>
        </p:txBody>
      </p:sp>
      <p:sp>
        <p:nvSpPr>
          <p:cNvPr id="4" name="Slide Number Placeholder 3"/>
          <p:cNvSpPr>
            <a:spLocks noGrp="1"/>
          </p:cNvSpPr>
          <p:nvPr>
            <p:ph type="sldNum" sz="quarter" idx="11"/>
          </p:nvPr>
        </p:nvSpPr>
        <p:spPr/>
        <p:txBody>
          <a:bodyPr/>
          <a:lstStyle/>
          <a:p>
            <a:fld id="{0F395EEC-3110-4F85-9E29-8ECE39186A6B}" type="slidenum">
              <a:rPr lang="en-US" smtClean="0"/>
              <a:pPr/>
              <a:t>15</a:t>
            </a:fld>
            <a:endParaRPr lang="en-US" dirty="0"/>
          </a:p>
        </p:txBody>
      </p:sp>
      <p:sp>
        <p:nvSpPr>
          <p:cNvPr id="3" name="Content Placeholder 2"/>
          <p:cNvSpPr>
            <a:spLocks noGrp="1"/>
          </p:cNvSpPr>
          <p:nvPr>
            <p:ph idx="1"/>
          </p:nvPr>
        </p:nvSpPr>
        <p:spPr/>
        <p:txBody>
          <a:bodyPr/>
          <a:lstStyle/>
          <a:p>
            <a:r>
              <a:rPr lang="en-US" smtClean="0"/>
              <a:t>$200 million for 10 E&amp;T pilot projects: CA (Fresno), DE, GA, IL, KS, KY, MS, VA, VT, WA.</a:t>
            </a:r>
          </a:p>
          <a:p>
            <a:endParaRPr lang="en-US" smtClean="0"/>
          </a:p>
          <a:p>
            <a:r>
              <a:rPr lang="en-US" smtClean="0"/>
              <a:t>Collectively, pilots will test a range of job-driven strategies:</a:t>
            </a:r>
          </a:p>
          <a:p>
            <a:pPr lvl="1"/>
            <a:r>
              <a:rPr lang="en-US" smtClean="0"/>
              <a:t>Lighter-touch strategies such as comprehensive assessment and intensive case management;</a:t>
            </a:r>
          </a:p>
          <a:p>
            <a:pPr lvl="1"/>
            <a:r>
              <a:rPr lang="en-US" smtClean="0"/>
              <a:t>Intensive sector-based approaches and career pathways; </a:t>
            </a:r>
          </a:p>
          <a:p>
            <a:pPr lvl="1"/>
            <a:r>
              <a:rPr lang="en-US" smtClean="0"/>
              <a:t>Career navigation and job readiness; and</a:t>
            </a:r>
          </a:p>
          <a:p>
            <a:pPr lvl="1"/>
            <a:r>
              <a:rPr lang="en-US" smtClean="0"/>
              <a:t>Work-based learning.</a:t>
            </a:r>
          </a:p>
          <a:p>
            <a:endParaRPr lang="en-US" dirty="0" smtClean="0"/>
          </a:p>
        </p:txBody>
      </p:sp>
    </p:spTree>
    <p:extLst>
      <p:ext uri="{BB962C8B-B14F-4D97-AF65-F5344CB8AC3E}">
        <p14:creationId xmlns:p14="http://schemas.microsoft.com/office/powerpoint/2010/main" val="687125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5E6A217-BEF7-4888-B305-44FEAD3604DB}" type="slidenum">
              <a:rPr lang="en-US" smtClean="0"/>
              <a:t>16</a:t>
            </a:fld>
            <a:endParaRPr lang="en-US"/>
          </a:p>
        </p:txBody>
      </p:sp>
      <p:sp>
        <p:nvSpPr>
          <p:cNvPr id="4" name="Content Placeholder 3"/>
          <p:cNvSpPr>
            <a:spLocks noGrp="1"/>
          </p:cNvSpPr>
          <p:nvPr>
            <p:ph sz="quarter" idx="1"/>
          </p:nvPr>
        </p:nvSpPr>
        <p:spPr/>
        <p:txBody>
          <a:bodyPr>
            <a:normAutofit fontScale="92500" lnSpcReduction="20000"/>
          </a:bodyPr>
          <a:lstStyle/>
          <a:p>
            <a:endParaRPr lang="en-US" dirty="0" smtClean="0"/>
          </a:p>
          <a:p>
            <a:r>
              <a:rPr lang="en-US" dirty="0" smtClean="0"/>
              <a:t>First-ever large-scale technical assistance project to support growth in SNAP E&amp;T</a:t>
            </a:r>
          </a:p>
          <a:p>
            <a:pPr lvl="1"/>
            <a:r>
              <a:rPr lang="en-US" dirty="0" smtClean="0"/>
              <a:t>Funded by FNS, led by Seattle Jobs Initiative</a:t>
            </a:r>
          </a:p>
          <a:p>
            <a:pPr marL="0" indent="0">
              <a:buNone/>
            </a:pPr>
            <a:endParaRPr lang="en-US" dirty="0" smtClean="0"/>
          </a:p>
          <a:p>
            <a:r>
              <a:rPr lang="en-US" dirty="0" smtClean="0"/>
              <a:t>Targeted Technical Assistance</a:t>
            </a:r>
          </a:p>
          <a:p>
            <a:pPr lvl="1"/>
            <a:r>
              <a:rPr lang="en-US" dirty="0" smtClean="0"/>
              <a:t>10 States: Arkansas, Arizona, California, Massachusetts, Maryland, Michigan, Minnesota, Missouri, North Carolina, Tennessee</a:t>
            </a:r>
          </a:p>
          <a:p>
            <a:pPr lvl="1"/>
            <a:endParaRPr lang="en-US" dirty="0" smtClean="0"/>
          </a:p>
          <a:p>
            <a:r>
              <a:rPr lang="en-US" dirty="0" smtClean="0"/>
              <a:t>Materials/Resources (coming soon!)</a:t>
            </a:r>
          </a:p>
          <a:p>
            <a:pPr lvl="1"/>
            <a:r>
              <a:rPr lang="en-US" dirty="0" smtClean="0"/>
              <a:t>Monthly newsletter about SNAP E&amp;T</a:t>
            </a:r>
          </a:p>
          <a:p>
            <a:pPr lvl="1"/>
            <a:r>
              <a:rPr lang="en-US" dirty="0" smtClean="0"/>
              <a:t>“Workbook” to help States work through steps to develop and operationalize SNAP E&amp;T program</a:t>
            </a:r>
          </a:p>
          <a:p>
            <a:pPr lvl="1"/>
            <a:r>
              <a:rPr lang="en-US" dirty="0" smtClean="0"/>
              <a:t>10 Policy briefs on best practices in SNAP E&amp;T</a:t>
            </a:r>
          </a:p>
          <a:p>
            <a:pPr lvl="1"/>
            <a:r>
              <a:rPr lang="en-US" dirty="0" smtClean="0"/>
              <a:t>Success stories</a:t>
            </a:r>
          </a:p>
          <a:p>
            <a:endParaRPr lang="en-US" dirty="0" smtClean="0"/>
          </a:p>
        </p:txBody>
      </p:sp>
      <p:pic>
        <p:nvPicPr>
          <p:cNvPr id="1026" name="Picture 2" descr="S:\Employment and Training\SNAP to Skills Project\Materials Development\Logos and Design Templates\Final Logos SNAP to Skills Project FEB 2016\Final Logos SNAP to Skills Project FEB 2016 v2\RGB\SNAPtoSkills_logo_RGB_vFinal_2.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11494"/>
            <a:ext cx="6172200" cy="100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0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E&amp;T Toolkit </a:t>
            </a:r>
            <a:endParaRPr lang="en-US" dirty="0"/>
          </a:p>
        </p:txBody>
      </p:sp>
      <p:sp>
        <p:nvSpPr>
          <p:cNvPr id="3" name="Content Placeholder 2"/>
          <p:cNvSpPr>
            <a:spLocks noGrp="1"/>
          </p:cNvSpPr>
          <p:nvPr>
            <p:ph idx="1"/>
          </p:nvPr>
        </p:nvSpPr>
        <p:spPr/>
        <p:txBody>
          <a:bodyPr/>
          <a:lstStyle/>
          <a:p>
            <a:r>
              <a:rPr lang="en-US" sz="2800" dirty="0" smtClean="0"/>
              <a:t>Modules on:</a:t>
            </a:r>
          </a:p>
          <a:p>
            <a:pPr lvl="1"/>
            <a:r>
              <a:rPr lang="en-US" sz="2500" dirty="0" smtClean="0"/>
              <a:t>E&amp;T Basics– “101”</a:t>
            </a:r>
          </a:p>
          <a:p>
            <a:pPr lvl="1"/>
            <a:r>
              <a:rPr lang="en-US" sz="2500" dirty="0" smtClean="0"/>
              <a:t>Effective partnerships</a:t>
            </a:r>
          </a:p>
          <a:p>
            <a:pPr lvl="1"/>
            <a:r>
              <a:rPr lang="en-US" sz="2500" dirty="0" smtClean="0"/>
              <a:t>Allowable costs </a:t>
            </a:r>
          </a:p>
          <a:p>
            <a:r>
              <a:rPr lang="en-US" sz="2800" dirty="0" smtClean="0"/>
              <a:t>FAQs</a:t>
            </a:r>
          </a:p>
          <a:p>
            <a:r>
              <a:rPr lang="en-US" sz="2800" dirty="0"/>
              <a:t>E&amp;T Resource Center </a:t>
            </a:r>
            <a:endParaRPr lang="en-US" sz="2800" dirty="0" smtClean="0"/>
          </a:p>
          <a:p>
            <a:pPr lvl="1"/>
            <a:r>
              <a:rPr lang="en-US" sz="2500" dirty="0" smtClean="0"/>
              <a:t>(</a:t>
            </a:r>
            <a:r>
              <a:rPr lang="en-US" sz="2500" dirty="0" smtClean="0">
                <a:hlinkClick r:id="rId2"/>
              </a:rPr>
              <a:t>www.fns.usda.gov</a:t>
            </a:r>
            <a:r>
              <a:rPr lang="en-US" sz="2500" dirty="0" smtClean="0"/>
              <a:t>) </a:t>
            </a:r>
            <a:endParaRPr lang="en-US" sz="2500" dirty="0"/>
          </a:p>
          <a:p>
            <a:endParaRPr lang="en-US" sz="2800" dirty="0" smtClean="0"/>
          </a:p>
          <a:p>
            <a:pPr marL="0" indent="0">
              <a:buNone/>
            </a:pPr>
            <a:endParaRPr lang="en-US" sz="2800" dirty="0" smtClean="0"/>
          </a:p>
          <a:p>
            <a:pPr marL="0" indent="0">
              <a:buNone/>
            </a:pPr>
            <a:endParaRPr lang="en-US" sz="2800" dirty="0" smtClean="0"/>
          </a:p>
        </p:txBody>
      </p:sp>
      <p:sp>
        <p:nvSpPr>
          <p:cNvPr id="5" name="Slide Number Placeholder 4"/>
          <p:cNvSpPr>
            <a:spLocks noGrp="1"/>
          </p:cNvSpPr>
          <p:nvPr>
            <p:ph type="sldNum" sz="quarter" idx="11"/>
          </p:nvPr>
        </p:nvSpPr>
        <p:spPr/>
        <p:txBody>
          <a:bodyPr/>
          <a:lstStyle/>
          <a:p>
            <a:pPr>
              <a:defRPr/>
            </a:pPr>
            <a:fld id="{0F395EEC-3110-4F85-9E29-8ECE39186A6B}" type="slidenum">
              <a:rPr lang="en-US" smtClean="0"/>
              <a:pPr>
                <a:defRPr/>
              </a:pPr>
              <a:t>17</a:t>
            </a:fld>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66" t="6207" r="64697" b="5655"/>
          <a:stretch/>
        </p:blipFill>
        <p:spPr bwMode="auto">
          <a:xfrm rot="1060731">
            <a:off x="4847283" y="1954902"/>
            <a:ext cx="2922764" cy="37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644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Where to Start?</a:t>
            </a:r>
            <a:endParaRPr lang="en-US" dirty="0"/>
          </a:p>
        </p:txBody>
      </p:sp>
      <p:sp>
        <p:nvSpPr>
          <p:cNvPr id="3" name="Slide Number Placeholder 2"/>
          <p:cNvSpPr>
            <a:spLocks noGrp="1"/>
          </p:cNvSpPr>
          <p:nvPr>
            <p:ph type="sldNum" sz="quarter" idx="12"/>
          </p:nvPr>
        </p:nvSpPr>
        <p:spPr/>
        <p:txBody>
          <a:bodyPr/>
          <a:lstStyle/>
          <a:p>
            <a:fld id="{B5E6A217-BEF7-4888-B305-44FEAD3604DB}" type="slidenum">
              <a:rPr lang="en-US" smtClean="0"/>
              <a:t>18</a:t>
            </a:fld>
            <a:endParaRPr lang="en-US"/>
          </a:p>
        </p:txBody>
      </p:sp>
      <p:sp>
        <p:nvSpPr>
          <p:cNvPr id="8" name="Content Placeholder 7"/>
          <p:cNvSpPr>
            <a:spLocks noGrp="1"/>
          </p:cNvSpPr>
          <p:nvPr>
            <p:ph sz="quarter" idx="1"/>
          </p:nvPr>
        </p:nvSpPr>
        <p:spPr/>
        <p:txBody>
          <a:bodyPr>
            <a:normAutofit/>
          </a:bodyPr>
          <a:lstStyle/>
          <a:p>
            <a:r>
              <a:rPr lang="en-US" dirty="0" smtClean="0"/>
              <a:t>Are you serving SNAP clients with job-driven programs?</a:t>
            </a:r>
          </a:p>
          <a:p>
            <a:pPr marL="0" indent="0">
              <a:buNone/>
            </a:pPr>
            <a:endParaRPr lang="en-US" dirty="0" smtClean="0"/>
          </a:p>
          <a:p>
            <a:r>
              <a:rPr lang="en-US" dirty="0" smtClean="0"/>
              <a:t>Ask your State SNAP Agency for their SNAP E&amp;T plan!</a:t>
            </a:r>
          </a:p>
          <a:p>
            <a:endParaRPr lang="en-US" dirty="0" smtClean="0"/>
          </a:p>
          <a:p>
            <a:r>
              <a:rPr lang="en-US" dirty="0" smtClean="0"/>
              <a:t>Regional Offices (check out which FNS region you are in @ </a:t>
            </a:r>
            <a:r>
              <a:rPr lang="en-US" dirty="0" smtClean="0">
                <a:hlinkClick r:id="rId2"/>
              </a:rPr>
              <a:t>www.fns.usda.gov</a:t>
            </a:r>
            <a:r>
              <a:rPr lang="en-US" dirty="0" smtClean="0"/>
              <a:t>) </a:t>
            </a:r>
          </a:p>
          <a:p>
            <a:endParaRPr lang="en-US" dirty="0"/>
          </a:p>
          <a:p>
            <a:r>
              <a:rPr lang="en-US" dirty="0" smtClean="0"/>
              <a:t>National Office</a:t>
            </a:r>
          </a:p>
          <a:p>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7347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is/What is FNS?</a:t>
            </a:r>
            <a:endParaRPr lang="en-US" dirty="0"/>
          </a:p>
        </p:txBody>
      </p:sp>
      <p:sp>
        <p:nvSpPr>
          <p:cNvPr id="3" name="Slide Number Placeholder 2"/>
          <p:cNvSpPr>
            <a:spLocks noGrp="1"/>
          </p:cNvSpPr>
          <p:nvPr>
            <p:ph type="sldNum" sz="quarter" idx="12"/>
          </p:nvPr>
        </p:nvSpPr>
        <p:spPr/>
        <p:txBody>
          <a:bodyPr/>
          <a:lstStyle/>
          <a:p>
            <a:fld id="{B5E6A217-BEF7-4888-B305-44FEAD3604DB}" type="slidenum">
              <a:rPr lang="en-US" smtClean="0"/>
              <a:t>2</a:t>
            </a:fld>
            <a:endParaRPr lang="en-US"/>
          </a:p>
        </p:txBody>
      </p:sp>
      <p:sp>
        <p:nvSpPr>
          <p:cNvPr id="4" name="Content Placeholder 3"/>
          <p:cNvSpPr>
            <a:spLocks noGrp="1"/>
          </p:cNvSpPr>
          <p:nvPr>
            <p:ph sz="quarter" idx="1"/>
          </p:nvPr>
        </p:nvSpPr>
        <p:spPr/>
        <p:txBody>
          <a:bodyPr/>
          <a:lstStyle/>
          <a:p>
            <a:r>
              <a:rPr lang="en-US" dirty="0" smtClean="0"/>
              <a:t>The </a:t>
            </a:r>
            <a:r>
              <a:rPr lang="en-US" i="1" dirty="0" smtClean="0"/>
              <a:t>Food and Nutrition Service (FNS) </a:t>
            </a:r>
            <a:r>
              <a:rPr lang="en-US" dirty="0" smtClean="0"/>
              <a:t>of the </a:t>
            </a:r>
            <a:r>
              <a:rPr lang="en-US" i="1" dirty="0" smtClean="0"/>
              <a:t>U.S. Department of Agriculture (USDA) </a:t>
            </a:r>
            <a:r>
              <a:rPr lang="en-US" dirty="0" smtClean="0"/>
              <a:t>works </a:t>
            </a:r>
            <a:r>
              <a:rPr lang="en-US" dirty="0"/>
              <a:t>to end hunger and obesity through the administration of 15 federal nutrition assistance programs including WIC, Supplemental Nutrition Assistance Program (SNAP), and school meals.  In partnership with State and Tribal governments, our programs serve one in four Americans  during the course of a year</a:t>
            </a:r>
            <a:r>
              <a:rPr lang="en-US" dirty="0" smtClean="0"/>
              <a:t>.</a:t>
            </a:r>
          </a:p>
          <a:p>
            <a:endParaRPr lang="en-US" dirty="0"/>
          </a:p>
          <a:p>
            <a:r>
              <a:rPr lang="en-US" dirty="0" smtClean="0"/>
              <a:t>The </a:t>
            </a:r>
            <a:r>
              <a:rPr lang="en-US" i="1" dirty="0" smtClean="0"/>
              <a:t>SNAP Office of Employment and Training </a:t>
            </a:r>
            <a:r>
              <a:rPr lang="en-US" dirty="0" smtClean="0"/>
              <a:t>oversees the SNAP Employment and Training (E&amp;T) program.</a:t>
            </a:r>
          </a:p>
          <a:p>
            <a:endParaRPr lang="en-US" dirty="0"/>
          </a:p>
        </p:txBody>
      </p:sp>
    </p:spTree>
    <p:extLst>
      <p:ext uri="{BB962C8B-B14F-4D97-AF65-F5344CB8AC3E}">
        <p14:creationId xmlns:p14="http://schemas.microsoft.com/office/powerpoint/2010/main" val="300027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SNAP E&amp;T?</a:t>
            </a:r>
            <a:endParaRPr lang="en-US" dirty="0"/>
          </a:p>
        </p:txBody>
      </p:sp>
      <p:sp>
        <p:nvSpPr>
          <p:cNvPr id="4" name="Slide Number Placeholder 3"/>
          <p:cNvSpPr>
            <a:spLocks noGrp="1"/>
          </p:cNvSpPr>
          <p:nvPr>
            <p:ph type="sldNum" sz="quarter" idx="12"/>
          </p:nvPr>
        </p:nvSpPr>
        <p:spPr/>
        <p:txBody>
          <a:bodyPr/>
          <a:lstStyle/>
          <a:p>
            <a:fld id="{931C83B1-AE67-4990-BC53-20B7A72F0B09}" type="slidenum">
              <a:rPr lang="en-US" smtClean="0"/>
              <a:pPr/>
              <a:t>3</a:t>
            </a:fld>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USDA provides ~$300 million annually to </a:t>
            </a:r>
            <a:r>
              <a:rPr lang="en-US" b="1" u="sng" dirty="0" smtClean="0"/>
              <a:t>States</a:t>
            </a:r>
            <a:r>
              <a:rPr lang="en-US" dirty="0" smtClean="0"/>
              <a:t> </a:t>
            </a:r>
            <a:r>
              <a:rPr lang="en-US" dirty="0" smtClean="0"/>
              <a:t>to operate the SNAP Employment and Training (E&amp;T) program.</a:t>
            </a:r>
          </a:p>
          <a:p>
            <a:pPr marL="0" indent="0">
              <a:buNone/>
            </a:pPr>
            <a:endParaRPr lang="en-US" dirty="0" smtClean="0"/>
          </a:p>
          <a:p>
            <a:r>
              <a:rPr lang="en-US" b="1" dirty="0" smtClean="0"/>
              <a:t>All </a:t>
            </a:r>
            <a:r>
              <a:rPr lang="en-US" u="sng" dirty="0" smtClean="0"/>
              <a:t>States</a:t>
            </a:r>
            <a:r>
              <a:rPr lang="en-US" b="1" dirty="0" smtClean="0"/>
              <a:t> </a:t>
            </a:r>
            <a:r>
              <a:rPr lang="en-US" b="1" dirty="0" smtClean="0"/>
              <a:t>are required to operate a program and must submit an annual E&amp;T plan.</a:t>
            </a:r>
          </a:p>
          <a:p>
            <a:pPr marL="0" indent="0">
              <a:buNone/>
            </a:pPr>
            <a:endParaRPr lang="en-US" dirty="0" smtClean="0"/>
          </a:p>
          <a:p>
            <a:r>
              <a:rPr lang="en-US" dirty="0" smtClean="0"/>
              <a:t>Serves just </a:t>
            </a:r>
            <a:r>
              <a:rPr lang="en-US" dirty="0" smtClean="0"/>
              <a:t>over 1 million SNAP </a:t>
            </a:r>
            <a:r>
              <a:rPr lang="en-US" dirty="0" smtClean="0"/>
              <a:t>participants annually.</a:t>
            </a:r>
          </a:p>
          <a:p>
            <a:pPr marL="0" indent="0">
              <a:buNone/>
            </a:pPr>
            <a:endParaRPr lang="en-US" dirty="0" smtClean="0"/>
          </a:p>
          <a:p>
            <a:r>
              <a:rPr lang="en-US" dirty="0" smtClean="0"/>
              <a:t>States have considerable flexibility in designing E&amp;T programs that meet the needs of participants and employers.</a:t>
            </a:r>
          </a:p>
        </p:txBody>
      </p:sp>
      <p:pic>
        <p:nvPicPr>
          <p:cNvPr id="8" name="Content Placeholder 7" descr="http://media.npr.org/images/podcasts/primary/npr_tellmemore_fullshow_300.jpg"/>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l="5067" t="26134" r="6400" b="8267"/>
          <a:stretch/>
        </p:blipFill>
        <p:spPr>
          <a:xfrm>
            <a:off x="4966659" y="2434926"/>
            <a:ext cx="3373107" cy="2499322"/>
          </a:xfrm>
        </p:spPr>
      </p:pic>
    </p:spTree>
    <p:extLst>
      <p:ext uri="{BB962C8B-B14F-4D97-AF65-F5344CB8AC3E}">
        <p14:creationId xmlns:p14="http://schemas.microsoft.com/office/powerpoint/2010/main" val="366644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Eligible for E&amp;T?</a:t>
            </a:r>
            <a:endParaRPr lang="en-US" dirty="0"/>
          </a:p>
        </p:txBody>
      </p:sp>
      <p:sp>
        <p:nvSpPr>
          <p:cNvPr id="4" name="Slide Number Placeholder 3"/>
          <p:cNvSpPr>
            <a:spLocks noGrp="1"/>
          </p:cNvSpPr>
          <p:nvPr>
            <p:ph type="sldNum" sz="quarter" idx="12"/>
          </p:nvPr>
        </p:nvSpPr>
        <p:spPr/>
        <p:txBody>
          <a:bodyPr/>
          <a:lstStyle/>
          <a:p>
            <a:fld id="{931C83B1-AE67-4990-BC53-20B7A72F0B09}" type="slidenum">
              <a:rPr lang="en-US" smtClean="0"/>
              <a:pPr/>
              <a:t>4</a:t>
            </a:fld>
            <a:endParaRPr lang="en-US" dirty="0"/>
          </a:p>
        </p:txBody>
      </p:sp>
      <p:graphicFrame>
        <p:nvGraphicFramePr>
          <p:cNvPr id="20" name="Content Placeholder 19"/>
          <p:cNvGraphicFramePr>
            <a:graphicFrameLocks noGrp="1"/>
          </p:cNvGraphicFramePr>
          <p:nvPr>
            <p:ph sz="quarter" idx="2"/>
            <p:extLst>
              <p:ext uri="{D42A27DB-BD31-4B8C-83A1-F6EECF244321}">
                <p14:modId xmlns:p14="http://schemas.microsoft.com/office/powerpoint/2010/main" val="4230298718"/>
              </p:ext>
            </p:extLst>
          </p:nvPr>
        </p:nvGraphicFramePr>
        <p:xfrm>
          <a:off x="152400" y="701675"/>
          <a:ext cx="80645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ontent Placeholder 20"/>
          <p:cNvSpPr>
            <a:spLocks noGrp="1"/>
          </p:cNvSpPr>
          <p:nvPr>
            <p:ph sz="quarter" idx="1"/>
          </p:nvPr>
        </p:nvSpPr>
        <p:spPr>
          <a:xfrm>
            <a:off x="457200" y="1219200"/>
            <a:ext cx="8153400" cy="5029200"/>
          </a:xfrm>
        </p:spPr>
        <p:txBody>
          <a:bodyPr>
            <a:normAutofit fontScale="85000" lnSpcReduction="20000"/>
          </a:bodyPr>
          <a:lstStyle/>
          <a:p>
            <a:r>
              <a:rPr lang="en-US" dirty="0" smtClean="0"/>
              <a:t>SNAP recipients who:</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States </a:t>
            </a:r>
            <a:r>
              <a:rPr lang="en-US" dirty="0"/>
              <a:t>can operate mandatory or voluntary programs</a:t>
            </a:r>
            <a:r>
              <a:rPr lang="en-US" dirty="0" smtClean="0"/>
              <a:t>. </a:t>
            </a:r>
          </a:p>
          <a:p>
            <a:pPr marL="0" indent="0">
              <a:buNone/>
            </a:pPr>
            <a:endParaRPr lang="en-US" dirty="0" smtClean="0"/>
          </a:p>
          <a:p>
            <a:r>
              <a:rPr lang="en-US" u="sng" dirty="0" smtClean="0"/>
              <a:t>No federal requirement </a:t>
            </a:r>
            <a:r>
              <a:rPr lang="en-US" dirty="0" smtClean="0"/>
              <a:t>that </a:t>
            </a:r>
            <a:r>
              <a:rPr lang="en-US" i="1" dirty="0" smtClean="0"/>
              <a:t>any</a:t>
            </a:r>
            <a:r>
              <a:rPr lang="en-US" dirty="0" smtClean="0"/>
              <a:t> participant be made a mandatory participant.</a:t>
            </a:r>
            <a:endParaRPr lang="en-US" dirty="0"/>
          </a:p>
          <a:p>
            <a:endParaRPr lang="en-US" dirty="0"/>
          </a:p>
        </p:txBody>
      </p:sp>
    </p:spTree>
    <p:extLst>
      <p:ext uri="{BB962C8B-B14F-4D97-AF65-F5344CB8AC3E}">
        <p14:creationId xmlns:p14="http://schemas.microsoft.com/office/powerpoint/2010/main" val="3661335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of SNAP Recipients</a:t>
            </a:r>
            <a:endParaRPr lang="en-US" dirty="0"/>
          </a:p>
        </p:txBody>
      </p:sp>
      <p:sp>
        <p:nvSpPr>
          <p:cNvPr id="3" name="Slide Number Placeholder 2"/>
          <p:cNvSpPr>
            <a:spLocks noGrp="1"/>
          </p:cNvSpPr>
          <p:nvPr>
            <p:ph type="sldNum" sz="quarter" idx="12"/>
          </p:nvPr>
        </p:nvSpPr>
        <p:spPr/>
        <p:txBody>
          <a:bodyPr/>
          <a:lstStyle/>
          <a:p>
            <a:fld id="{B5E6A217-BEF7-4888-B305-44FEAD3604DB}" type="slidenum">
              <a:rPr lang="en-US" smtClean="0"/>
              <a:t>5</a:t>
            </a:fld>
            <a:endParaRPr lang="en-US"/>
          </a:p>
        </p:txBody>
      </p:sp>
      <p:sp>
        <p:nvSpPr>
          <p:cNvPr id="4" name="Content Placeholder 3"/>
          <p:cNvSpPr>
            <a:spLocks noGrp="1"/>
          </p:cNvSpPr>
          <p:nvPr>
            <p:ph sz="quarter" idx="1"/>
          </p:nvPr>
        </p:nvSpPr>
        <p:spPr/>
        <p:txBody>
          <a:bodyPr>
            <a:normAutofit/>
          </a:bodyPr>
          <a:lstStyle/>
          <a:p>
            <a:pPr marL="0" indent="0">
              <a:buNone/>
            </a:pPr>
            <a:endParaRPr lang="en-US" sz="2800" dirty="0" smtClean="0"/>
          </a:p>
          <a:p>
            <a:r>
              <a:rPr lang="en-US" sz="2800" dirty="0" smtClean="0"/>
              <a:t>50 </a:t>
            </a:r>
            <a:r>
              <a:rPr lang="en-US" sz="2800" dirty="0"/>
              <a:t>percent of people receiving SNAP are not high school graduates. </a:t>
            </a:r>
          </a:p>
          <a:p>
            <a:endParaRPr lang="en-US" sz="2800" dirty="0"/>
          </a:p>
          <a:p>
            <a:r>
              <a:rPr lang="en-US" sz="2800" dirty="0"/>
              <a:t>SNAP recipients with lower skills are more likely to </a:t>
            </a:r>
            <a:r>
              <a:rPr lang="en-US" sz="2800" dirty="0" smtClean="0"/>
              <a:t>receive SNAP for longer </a:t>
            </a:r>
            <a:r>
              <a:rPr lang="en-US" sz="2800" dirty="0"/>
              <a:t>than their higher-educated peers. </a:t>
            </a:r>
          </a:p>
          <a:p>
            <a:pPr marL="274320" lvl="1" indent="0">
              <a:buNone/>
            </a:pPr>
            <a:endParaRPr lang="en-US" i="1" dirty="0" smtClean="0"/>
          </a:p>
          <a:p>
            <a:pPr marL="274320" lvl="1" indent="0">
              <a:buNone/>
            </a:pPr>
            <a:r>
              <a:rPr lang="en-US" i="1" dirty="0" smtClean="0"/>
              <a:t>Source:  U.S. Census Bureau, 2014 and U.S. Census Bureau Analysis of Survey of Income and Program Participation Data, 2004</a:t>
            </a:r>
            <a:endParaRPr lang="en-US" i="1" dirty="0"/>
          </a:p>
        </p:txBody>
      </p:sp>
    </p:spTree>
    <p:extLst>
      <p:ext uri="{BB962C8B-B14F-4D97-AF65-F5344CB8AC3E}">
        <p14:creationId xmlns:p14="http://schemas.microsoft.com/office/powerpoint/2010/main" val="244476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Services are Provided through E&amp;T?</a:t>
            </a:r>
            <a:endParaRPr lang="en-US" dirty="0" smtClean="0"/>
          </a:p>
        </p:txBody>
      </p:sp>
      <p:sp>
        <p:nvSpPr>
          <p:cNvPr id="4" name="Slide Number Placeholder 3"/>
          <p:cNvSpPr>
            <a:spLocks noGrp="1"/>
          </p:cNvSpPr>
          <p:nvPr>
            <p:ph type="sldNum" sz="quarter" idx="11"/>
          </p:nvPr>
        </p:nvSpPr>
        <p:spPr/>
        <p:txBody>
          <a:bodyPr/>
          <a:lstStyle/>
          <a:p>
            <a:fld id="{931C83B1-AE67-4990-BC53-20B7A72F0B09}" type="slidenum">
              <a:rPr lang="en-US" smtClean="0"/>
              <a:pPr/>
              <a:t>6</a:t>
            </a:fld>
            <a:endParaRPr lang="en-US" dirty="0"/>
          </a:p>
        </p:txBody>
      </p:sp>
      <p:sp>
        <p:nvSpPr>
          <p:cNvPr id="3" name="Content Placeholder 2"/>
          <p:cNvSpPr>
            <a:spLocks noGrp="1"/>
          </p:cNvSpPr>
          <p:nvPr>
            <p:ph idx="1"/>
          </p:nvPr>
        </p:nvSpPr>
        <p:spPr/>
        <p:txBody>
          <a:bodyPr>
            <a:noAutofit/>
          </a:bodyPr>
          <a:lstStyle/>
          <a:p>
            <a:pPr lvl="1"/>
            <a:r>
              <a:rPr lang="en-US" sz="3200" dirty="0" smtClean="0"/>
              <a:t>An E&amp;T program is a package of services:</a:t>
            </a:r>
          </a:p>
          <a:p>
            <a:pPr lvl="2"/>
            <a:r>
              <a:rPr lang="en-US" sz="3200" dirty="0" smtClean="0"/>
              <a:t>Assessment,</a:t>
            </a:r>
          </a:p>
          <a:p>
            <a:pPr lvl="2"/>
            <a:r>
              <a:rPr lang="en-US" sz="3200" dirty="0" smtClean="0"/>
              <a:t>Component activities,</a:t>
            </a:r>
          </a:p>
          <a:p>
            <a:pPr lvl="2"/>
            <a:r>
              <a:rPr lang="en-US" sz="3200" dirty="0" smtClean="0"/>
              <a:t>Participant reimbursements (e.g. dependent care, transportation, books, supplies), and</a:t>
            </a:r>
          </a:p>
          <a:p>
            <a:pPr lvl="2"/>
            <a:r>
              <a:rPr lang="en-US" sz="3200" dirty="0" smtClean="0"/>
              <a:t>Follow-up.</a:t>
            </a:r>
          </a:p>
          <a:p>
            <a:pPr lvl="1"/>
            <a:r>
              <a:rPr lang="en-US" sz="3200" dirty="0" smtClean="0"/>
              <a:t>State agencies choose the activities (“components”) they will offer (or partner with others to offer) and articulate them in the annual state plan.</a:t>
            </a:r>
          </a:p>
        </p:txBody>
      </p:sp>
    </p:spTree>
    <p:extLst>
      <p:ext uri="{BB962C8B-B14F-4D97-AF65-F5344CB8AC3E}">
        <p14:creationId xmlns:p14="http://schemas.microsoft.com/office/powerpoint/2010/main" val="1890392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E&amp;T “Components”</a:t>
            </a:r>
            <a:endParaRPr lang="en-US" dirty="0"/>
          </a:p>
        </p:txBody>
      </p:sp>
      <p:sp>
        <p:nvSpPr>
          <p:cNvPr id="4" name="Slide Number Placeholder 3"/>
          <p:cNvSpPr>
            <a:spLocks noGrp="1"/>
          </p:cNvSpPr>
          <p:nvPr>
            <p:ph type="sldNum" sz="quarter" idx="12"/>
          </p:nvPr>
        </p:nvSpPr>
        <p:spPr/>
        <p:txBody>
          <a:bodyPr/>
          <a:lstStyle/>
          <a:p>
            <a:fld id="{931C83B1-AE67-4990-BC53-20B7A72F0B09}" type="slidenum">
              <a:rPr lang="en-US" smtClean="0"/>
              <a:pPr/>
              <a:t>7</a:t>
            </a:fld>
            <a:endParaRPr lang="en-US" dirty="0"/>
          </a:p>
        </p:txBody>
      </p:sp>
      <p:sp>
        <p:nvSpPr>
          <p:cNvPr id="3" name="Content Placeholder 2"/>
          <p:cNvSpPr>
            <a:spLocks noGrp="1"/>
          </p:cNvSpPr>
          <p:nvPr>
            <p:ph sz="quarter" idx="1"/>
          </p:nvPr>
        </p:nvSpPr>
        <p:spPr/>
        <p:txBody>
          <a:bodyPr>
            <a:normAutofit/>
          </a:bodyPr>
          <a:lstStyle/>
          <a:p>
            <a:r>
              <a:rPr lang="en-US" b="1" dirty="0" smtClean="0"/>
              <a:t>Job search and job search training </a:t>
            </a:r>
            <a:r>
              <a:rPr lang="en-US" dirty="0" smtClean="0"/>
              <a:t>(work readiness)</a:t>
            </a:r>
          </a:p>
          <a:p>
            <a:r>
              <a:rPr lang="en-US" b="1" dirty="0" smtClean="0"/>
              <a:t>Workfare;</a:t>
            </a:r>
          </a:p>
          <a:p>
            <a:r>
              <a:rPr lang="en-US" dirty="0" smtClean="0"/>
              <a:t>Programs designed to improve the employability of individuals through actual </a:t>
            </a:r>
            <a:r>
              <a:rPr lang="en-US" b="1" dirty="0" smtClean="0"/>
              <a:t>work experience, training</a:t>
            </a:r>
            <a:r>
              <a:rPr lang="en-US" dirty="0" smtClean="0"/>
              <a:t>, or both;</a:t>
            </a:r>
          </a:p>
          <a:p>
            <a:r>
              <a:rPr lang="en-US" dirty="0" smtClean="0"/>
              <a:t>Programs designed to increase an individual’s self-sufficiency through </a:t>
            </a:r>
            <a:r>
              <a:rPr lang="en-US" b="1" dirty="0" smtClean="0"/>
              <a:t>self-employment</a:t>
            </a:r>
            <a:r>
              <a:rPr lang="en-US" dirty="0" smtClean="0"/>
              <a:t>;</a:t>
            </a:r>
          </a:p>
          <a:p>
            <a:r>
              <a:rPr lang="en-US" b="1" dirty="0" smtClean="0"/>
              <a:t>Education t</a:t>
            </a:r>
            <a:r>
              <a:rPr lang="en-US" dirty="0" smtClean="0"/>
              <a:t>hat improve basic skills or employability and have a </a:t>
            </a:r>
            <a:r>
              <a:rPr lang="en-US" b="1" dirty="0" smtClean="0"/>
              <a:t>direct link to employment</a:t>
            </a:r>
            <a:r>
              <a:rPr lang="en-US" dirty="0" smtClean="0"/>
              <a:t>;</a:t>
            </a:r>
          </a:p>
          <a:p>
            <a:r>
              <a:rPr lang="en-US" b="1" dirty="0" smtClean="0"/>
              <a:t>Vocational training</a:t>
            </a:r>
            <a:r>
              <a:rPr lang="en-US" dirty="0" smtClean="0"/>
              <a:t>; and</a:t>
            </a:r>
          </a:p>
          <a:p>
            <a:r>
              <a:rPr lang="en-US" b="1" dirty="0" smtClean="0"/>
              <a:t>Job retention </a:t>
            </a:r>
            <a:r>
              <a:rPr lang="en-US" dirty="0" smtClean="0"/>
              <a:t>for 90 days following employment.</a:t>
            </a:r>
          </a:p>
        </p:txBody>
      </p:sp>
    </p:spTree>
    <p:extLst>
      <p:ext uri="{BB962C8B-B14F-4D97-AF65-F5344CB8AC3E}">
        <p14:creationId xmlns:p14="http://schemas.microsoft.com/office/powerpoint/2010/main" val="1390467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SNAP E&amp;T Part of the Skilled Workforce Solution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4267200" cy="4267200"/>
          </a:xfrm>
        </p:spPr>
      </p:pic>
      <p:sp>
        <p:nvSpPr>
          <p:cNvPr id="7" name="Slide Number Placeholder 6"/>
          <p:cNvSpPr>
            <a:spLocks noGrp="1"/>
          </p:cNvSpPr>
          <p:nvPr>
            <p:ph type="sldNum" sz="quarter" idx="11"/>
          </p:nvPr>
        </p:nvSpPr>
        <p:spPr/>
        <p:txBody>
          <a:bodyPr/>
          <a:lstStyle/>
          <a:p>
            <a:fld id="{B99D4175-5F7A-496B-BB04-7C844C3A4C7C}" type="slidenum">
              <a:rPr lang="en-US" smtClean="0"/>
              <a:t>8</a:t>
            </a:fld>
            <a:endParaRPr lang="en-US"/>
          </a:p>
        </p:txBody>
      </p:sp>
      <p:sp>
        <p:nvSpPr>
          <p:cNvPr id="5" name="Content Placeholder 4"/>
          <p:cNvSpPr>
            <a:spLocks noGrp="1"/>
          </p:cNvSpPr>
          <p:nvPr>
            <p:ph sz="quarter" idx="4294967295"/>
          </p:nvPr>
        </p:nvSpPr>
        <p:spPr>
          <a:xfrm>
            <a:off x="4419601" y="1447800"/>
            <a:ext cx="4343399" cy="5108575"/>
          </a:xfrm>
        </p:spPr>
        <p:txBody>
          <a:bodyPr>
            <a:noAutofit/>
          </a:bodyPr>
          <a:lstStyle/>
          <a:p>
            <a:r>
              <a:rPr lang="en-US" sz="2400" dirty="0" smtClean="0"/>
              <a:t>SNAP E&amp;T can serve a population that’s otherwise very hard to reach and serve.</a:t>
            </a:r>
          </a:p>
          <a:p>
            <a:r>
              <a:rPr lang="en-US" sz="2400" dirty="0" smtClean="0"/>
              <a:t>Flexible nature of the program allows States to integrate SNAP E&amp;T with existing workforce development programs.</a:t>
            </a:r>
          </a:p>
          <a:p>
            <a:r>
              <a:rPr lang="en-US" sz="2400" dirty="0" smtClean="0"/>
              <a:t>States are leaving money on the table. </a:t>
            </a:r>
            <a:endParaRPr lang="en-US" sz="2400" dirty="0"/>
          </a:p>
          <a:p>
            <a:r>
              <a:rPr lang="en-US" sz="2400" dirty="0"/>
              <a:t>Can be braided or “staged” with other federal funding.</a:t>
            </a:r>
          </a:p>
          <a:p>
            <a:endParaRPr lang="en-US" sz="2400" dirty="0"/>
          </a:p>
        </p:txBody>
      </p:sp>
    </p:spTree>
    <p:extLst>
      <p:ext uri="{BB962C8B-B14F-4D97-AF65-F5344CB8AC3E}">
        <p14:creationId xmlns:p14="http://schemas.microsoft.com/office/powerpoint/2010/main" val="3079909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Structure of Federal SNAP E&amp;T Funding </a:t>
            </a:r>
            <a:endParaRPr lang="en-US" dirty="0"/>
          </a:p>
        </p:txBody>
      </p:sp>
      <p:sp>
        <p:nvSpPr>
          <p:cNvPr id="3" name="Slide Number Placeholder 2"/>
          <p:cNvSpPr>
            <a:spLocks noGrp="1"/>
          </p:cNvSpPr>
          <p:nvPr>
            <p:ph type="sldNum" sz="quarter" idx="12"/>
          </p:nvPr>
        </p:nvSpPr>
        <p:spPr/>
        <p:txBody>
          <a:bodyPr/>
          <a:lstStyle/>
          <a:p>
            <a:fld id="{B99D4175-5F7A-496B-BB04-7C844C3A4C7C}" type="slidenum">
              <a:rPr lang="en-US" smtClean="0"/>
              <a:pPr/>
              <a:t>9</a:t>
            </a:fld>
            <a:endParaRPr lang="en-US"/>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2472910287"/>
              </p:ext>
            </p:extLst>
          </p:nvPr>
        </p:nvGraphicFramePr>
        <p:xfrm>
          <a:off x="457200" y="9906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239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527</TotalTime>
  <Words>1055</Words>
  <Application>Microsoft Office PowerPoint</Application>
  <PresentationFormat>On-screen Show (4:3)</PresentationFormat>
  <Paragraphs>170</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Origin</vt:lpstr>
      <vt:lpstr>Funding Job-Driven Adult Education Programs for SNAP Recipients</vt:lpstr>
      <vt:lpstr>Who is/What is FNS?</vt:lpstr>
      <vt:lpstr>What is SNAP E&amp;T?</vt:lpstr>
      <vt:lpstr>Who is Eligible for E&amp;T?</vt:lpstr>
      <vt:lpstr>Skills of SNAP Recipients</vt:lpstr>
      <vt:lpstr>What Services are Provided through E&amp;T?</vt:lpstr>
      <vt:lpstr>SNAP E&amp;T “Components”</vt:lpstr>
      <vt:lpstr>SNAP E&amp;T Part of the Skilled Workforce Solution</vt:lpstr>
      <vt:lpstr>Structure of Federal SNAP E&amp;T Funding </vt:lpstr>
      <vt:lpstr>What is a Third-Party Partnership?</vt:lpstr>
      <vt:lpstr>Third-Party Reimbursement Models</vt:lpstr>
      <vt:lpstr>Third-Party Reimbursement Models</vt:lpstr>
      <vt:lpstr>Where do you fit in?</vt:lpstr>
      <vt:lpstr>SNAP E&amp;T and Adult Education</vt:lpstr>
      <vt:lpstr>2014 Farm Bill Pilots</vt:lpstr>
      <vt:lpstr>PowerPoint Presentation</vt:lpstr>
      <vt:lpstr>SNAP E&amp;T Toolkit </vt:lpstr>
      <vt:lpstr>Where to Start?</vt:lpstr>
    </vt:vector>
  </TitlesOfParts>
  <Company>FNS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Gragg, Rachel</dc:creator>
  <cp:lastModifiedBy>Foster, Marcie - FNS</cp:lastModifiedBy>
  <cp:revision>44</cp:revision>
  <cp:lastPrinted>2015-08-28T18:43:02Z</cp:lastPrinted>
  <dcterms:created xsi:type="dcterms:W3CDTF">2015-08-27T19:30:11Z</dcterms:created>
  <dcterms:modified xsi:type="dcterms:W3CDTF">2016-04-06T19:40:57Z</dcterms:modified>
</cp:coreProperties>
</file>