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7" r:id="rId3"/>
    <p:sldId id="258" r:id="rId4"/>
    <p:sldId id="260" r:id="rId5"/>
    <p:sldId id="261" r:id="rId6"/>
    <p:sldId id="262" r:id="rId7"/>
    <p:sldId id="263" r:id="rId8"/>
    <p:sldId id="266" r:id="rId9"/>
    <p:sldId id="288" r:id="rId10"/>
    <p:sldId id="268" r:id="rId11"/>
    <p:sldId id="272" r:id="rId12"/>
    <p:sldId id="269" r:id="rId13"/>
    <p:sldId id="273" r:id="rId14"/>
    <p:sldId id="278" r:id="rId15"/>
    <p:sldId id="279" r:id="rId16"/>
    <p:sldId id="274" r:id="rId17"/>
    <p:sldId id="275" r:id="rId18"/>
    <p:sldId id="276" r:id="rId19"/>
    <p:sldId id="282" r:id="rId20"/>
    <p:sldId id="283" r:id="rId21"/>
    <p:sldId id="284" r:id="rId22"/>
    <p:sldId id="285" r:id="rId23"/>
    <p:sldId id="286" r:id="rId24"/>
    <p:sldId id="287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943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D60DA-DF3F-44D2-A606-4F65D518A2E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E1C28-DBFC-4A72-B0DF-3882265A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3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4754">
              <a:defRPr/>
            </a:pPr>
            <a:endParaRPr lang="en-US" baseline="0" dirty="0" smtClean="0"/>
          </a:p>
          <a:p>
            <a:pPr defTabSz="86475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91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1C28-DBFC-4A72-B0DF-3882265AD3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0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1C28-DBFC-4A72-B0DF-3882265AD3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9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1C28-DBFC-4A72-B0DF-3882265AD3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6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6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1C28-DBFC-4A72-B0DF-3882265AD3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1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4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AEL</a:t>
            </a:r>
            <a:r>
              <a:rPr lang="en-US" baseline="0" dirty="0" smtClean="0"/>
              <a:t> Grantees - </a:t>
            </a:r>
            <a:r>
              <a:rPr lang="en-US" dirty="0" smtClean="0"/>
              <a:t>3577 AEL</a:t>
            </a:r>
            <a:r>
              <a:rPr lang="en-US" baseline="0" dirty="0" smtClean="0"/>
              <a:t> Grantee Staff received PD in 2014-2015; averaging 33 hours per participant; median was 24.  74% were teachers; 17% were administrators or supervisors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Non-funded Providers –  629 participants to Literacy Texas Events since August 2015; serving more than 54 non-funded literacy providers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Workforce Boards -  10 workforce &amp; Adult Education Integration Events from May 7 to June 29, 2015, including all 28 workforce boards and all 34 AEL grantees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1C28-DBFC-4A72-B0DF-3882265AD3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86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1C28-DBFC-4A72-B0DF-3882265AD3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8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Non-funded Providers –  629 participants to Literacy Texas Events since August 2015; serving more than 54 non-funded literacy providers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Workforce Boards -  10 workforce &amp; Adult Education Integration Events from May 7 to June 29, 2015, including all 28 workforce boards and all 34 AEL grantees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E1C28-DBFC-4A72-B0DF-3882265AD3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24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93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F9AA5-C9CC-472B-92AA-38F26A0DBB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9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4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44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5CFA40-2562-46E1-9524-420BD666580E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861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38F9-4F06-48B8-A812-A2F741DA1827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9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8976-3466-4707-9FC3-8B5E9D4B4C82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586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8924-7B13-4970-8347-1139702F1BD5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92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D427-1441-457A-BB3A-DB500C5C694F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37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93F2-0808-49E7-9F83-636A2881B8CD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20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F408-9F3E-478C-B0C4-D8B989723AF6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83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C560-9800-4662-A801-C354EDE201B5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5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05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2FE7-5549-4129-A13C-AB8FEB788DF4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97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87C5-970D-4C71-8189-5CFB67D212D4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32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CCE5-BD29-45CB-A804-1E2D31D8D313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17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6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6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2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3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774F-402C-48E7-8EF1-A92663BBD70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0EB6-3A84-4B4D-A283-9A7B2544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D0FD2F-ADAC-4270-AA37-EEBAF0F584F1}" type="datetime1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4/14/2016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WIOA Webinar 3 Capacity Building Projects February 19, 2016</a:t>
            </a:r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431BFB-B653-4F36-A450-A2DDA07B171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050" y="4876800"/>
            <a:ext cx="3889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Lori Slayton and John Stevenson</a:t>
            </a:r>
          </a:p>
          <a:p>
            <a:r>
              <a:rPr lang="en-US" sz="1400" dirty="0" smtClean="0"/>
              <a:t>Adult </a:t>
            </a:r>
            <a:r>
              <a:rPr lang="en-US" sz="1400" dirty="0"/>
              <a:t>Education and Literacy</a:t>
            </a:r>
            <a:br>
              <a:rPr lang="en-US" sz="1400" dirty="0"/>
            </a:br>
            <a:r>
              <a:rPr lang="en-US" sz="1400" dirty="0"/>
              <a:t>Texas Workforce Commission</a:t>
            </a:r>
          </a:p>
          <a:p>
            <a:endParaRPr lang="en-US" sz="1400" dirty="0"/>
          </a:p>
          <a:p>
            <a:r>
              <a:rPr lang="en-US" sz="1400" dirty="0" smtClean="0"/>
              <a:t>April 11 , 2016</a:t>
            </a:r>
            <a:endParaRPr lang="en-US" sz="14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COABE 2016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3350" y="1219200"/>
            <a:ext cx="9147350" cy="175432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TRAIN </a:t>
            </a:r>
            <a:r>
              <a:rPr lang="en-US" sz="5400" b="1" dirty="0" err="1" smtClean="0">
                <a:solidFill>
                  <a:srgbClr val="FFFF00"/>
                </a:solidFill>
              </a:rPr>
              <a:t>Tex</a:t>
            </a:r>
            <a:r>
              <a:rPr lang="en-US" sz="5400" b="1" dirty="0" smtClean="0">
                <a:solidFill>
                  <a:srgbClr val="FFFF00"/>
                </a:solidFill>
              </a:rPr>
              <a:t>:  Innovations in Professional Development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AEL Grantee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 numCol="1">
            <a:normAutofit/>
          </a:bodyPr>
          <a:lstStyle/>
          <a:p>
            <a:r>
              <a:rPr lang="en-US" sz="2800" dirty="0" smtClean="0"/>
              <a:t>Meet targets for recruitment, ed gains, career pathways, transitions</a:t>
            </a:r>
          </a:p>
          <a:p>
            <a:r>
              <a:rPr lang="en-US" sz="2800" dirty="0" smtClean="0"/>
              <a:t>Engage in distance learning</a:t>
            </a:r>
          </a:p>
          <a:p>
            <a:r>
              <a:rPr lang="en-US" sz="2800" dirty="0" smtClean="0"/>
              <a:t>Staff a PD coordinator</a:t>
            </a:r>
          </a:p>
          <a:p>
            <a:r>
              <a:rPr lang="en-US" sz="2800" dirty="0" smtClean="0"/>
              <a:t>Provide core PD activities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0" y="1295400"/>
            <a:ext cx="4288077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400" dirty="0" smtClean="0">
                <a:solidFill>
                  <a:srgbClr val="FFFF00"/>
                </a:solidFill>
              </a:rPr>
              <a:t>CORE CONTENT</a:t>
            </a:r>
          </a:p>
          <a:p>
            <a:pPr lvl="1" algn="ctr"/>
            <a:endParaRPr lang="en-US" sz="2400" dirty="0" smtClean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Assessment</a:t>
            </a:r>
            <a:endParaRPr lang="en-US" sz="2400" dirty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New teacher orientation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TEAMS </a:t>
            </a:r>
            <a:r>
              <a:rPr lang="en-US" sz="2400" dirty="0" smtClean="0">
                <a:solidFill>
                  <a:srgbClr val="FFFF00"/>
                </a:solidFill>
              </a:rPr>
              <a:t>(basic)</a:t>
            </a:r>
            <a:endParaRPr lang="en-US" sz="2400" dirty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Goal setting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Student intake, </a:t>
            </a:r>
            <a:r>
              <a:rPr lang="en-US" sz="2400" dirty="0" smtClean="0">
                <a:solidFill>
                  <a:srgbClr val="FFFF00"/>
                </a:solidFill>
              </a:rPr>
              <a:t>enrollment &amp; orientation</a:t>
            </a:r>
            <a:endParaRPr lang="en-US" sz="2400" dirty="0">
              <a:solidFill>
                <a:srgbClr val="FFFF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Career awareness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Other, when </a:t>
            </a:r>
            <a:r>
              <a:rPr lang="en-US" sz="2400" dirty="0" smtClean="0">
                <a:solidFill>
                  <a:srgbClr val="FFFF00"/>
                </a:solidFill>
              </a:rPr>
              <a:t>capable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0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 Center Jobs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Deliver direct training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Develop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Conduct </a:t>
            </a:r>
            <a:r>
              <a:rPr lang="en-US" sz="2400" dirty="0"/>
              <a:t> </a:t>
            </a:r>
            <a:r>
              <a:rPr lang="en-US" sz="2400" dirty="0" smtClean="0"/>
              <a:t>training-of-trainer events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Provide resources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Support local </a:t>
            </a:r>
            <a:r>
              <a:rPr lang="en-US" sz="2400" dirty="0"/>
              <a:t>programs, students, and </a:t>
            </a:r>
            <a:r>
              <a:rPr lang="en-US" sz="2400" dirty="0" smtClean="0"/>
              <a:t>stakeholders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Maintain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Facilitate statewide communications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Deploy statewide </a:t>
            </a:r>
            <a:r>
              <a:rPr lang="en-US" sz="2400" dirty="0"/>
              <a:t>PD </a:t>
            </a:r>
            <a:r>
              <a:rPr lang="en-US" sz="2400" dirty="0" smtClean="0"/>
              <a:t>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Identify, recruit &amp; support </a:t>
            </a:r>
            <a:r>
              <a:rPr lang="en-US" sz="2400" dirty="0"/>
              <a:t>contract </a:t>
            </a:r>
            <a:r>
              <a:rPr lang="en-US" sz="2400" dirty="0" smtClean="0"/>
              <a:t>trainers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Assist </a:t>
            </a:r>
            <a:r>
              <a:rPr lang="en-US" sz="2400" dirty="0"/>
              <a:t>AEL Grantees  and other providers with </a:t>
            </a:r>
            <a:r>
              <a:rPr lang="en-US" sz="2400" dirty="0" smtClean="0"/>
              <a:t>PD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Coordinate with other PD providers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/>
          <a:p>
            <a:r>
              <a:rPr lang="en-US" dirty="0" smtClean="0"/>
              <a:t>COABE 2016 – See Handout p.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Center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5562600" cy="4678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Content – fidelity and quality of training content, TOT,  &amp; TOT follow-up</a:t>
            </a:r>
          </a:p>
          <a:p>
            <a:r>
              <a:rPr lang="en-US" sz="2800" dirty="0" smtClean="0"/>
              <a:t>Contract Trainer Data Base – cadre of qualified trainers</a:t>
            </a:r>
          </a:p>
          <a:p>
            <a:r>
              <a:rPr lang="en-US" sz="2800" dirty="0" smtClean="0"/>
              <a:t>PD Specialists – support to programs for data analysis and PD planning, designed for program improvement</a:t>
            </a:r>
          </a:p>
          <a:p>
            <a:r>
              <a:rPr lang="en-US" sz="2800" dirty="0" smtClean="0"/>
              <a:t>LMS – expanding access to include non-grantee providers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096000" y="1447800"/>
            <a:ext cx="27432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CONTENT AREA FOCUS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Literacy (including reading, writing, math and ELA )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Career Pathways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Educational Technology (including distance learning &amp; technology integration)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Program Management</a:t>
            </a:r>
          </a:p>
          <a:p>
            <a:pPr algn="ctr"/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0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 Trainer Data Base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515225" cy="512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Management System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97" y="1371600"/>
            <a:ext cx="8662270" cy="442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895600"/>
            <a:ext cx="2209800" cy="3510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Online Content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Calendar of PD events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Certificates of completion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Transcript of participation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TWC AEL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Investment in AEL grantees, PD Center and Capacity Building Projects</a:t>
            </a:r>
          </a:p>
          <a:p>
            <a:r>
              <a:rPr lang="en-US" dirty="0" smtClean="0"/>
              <a:t>Project procurements</a:t>
            </a:r>
          </a:p>
          <a:p>
            <a:r>
              <a:rPr lang="en-US" dirty="0" smtClean="0"/>
              <a:t>Project oversight</a:t>
            </a:r>
            <a:endParaRPr lang="en-US" dirty="0"/>
          </a:p>
          <a:p>
            <a:r>
              <a:rPr lang="en-US" dirty="0"/>
              <a:t>Program support and technical assistance</a:t>
            </a: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COABE 2016 – Reference  p.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 Projects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Sharply focused initiatives</a:t>
            </a:r>
          </a:p>
          <a:p>
            <a:r>
              <a:rPr lang="en-US" dirty="0" smtClean="0"/>
              <a:t>Short-term</a:t>
            </a:r>
          </a:p>
          <a:p>
            <a:r>
              <a:rPr lang="en-US" dirty="0" smtClean="0"/>
              <a:t>Support research and related resources</a:t>
            </a:r>
          </a:p>
          <a:p>
            <a:r>
              <a:rPr lang="en-US" dirty="0" smtClean="0"/>
              <a:t>Support curriculum development</a:t>
            </a:r>
          </a:p>
          <a:p>
            <a:r>
              <a:rPr lang="en-US" dirty="0" smtClean="0"/>
              <a:t>Expand educational technology</a:t>
            </a:r>
          </a:p>
          <a:p>
            <a:r>
              <a:rPr lang="en-US" dirty="0" smtClean="0"/>
              <a:t>Accelerate integration of services with other educational organizations, including Workforce Boards.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COABE 2016 – See Handout pp. 7 -14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0210" y="42016"/>
            <a:ext cx="5681190" cy="6124126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1211792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2071923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3749175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4600704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3749175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2071923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88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0210" y="42016"/>
            <a:ext cx="5681190" cy="6124126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2153" y="1970370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11171" y="3743352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75116" y="4600703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149381" y="3860991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149461" y="2054841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84664" y="1230902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96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483" y="31666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0210" y="42016"/>
            <a:ext cx="5681190" cy="6124126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2153" y="3849800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75116" y="4637182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29903" y="3860990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29903" y="2075683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62130" y="1122269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2233" y="2075927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7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WIOA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Evolution of PD System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PD Needs in </a:t>
            </a:r>
            <a:r>
              <a:rPr lang="en-US" dirty="0" smtClean="0"/>
              <a:t>Texas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TRAIN </a:t>
            </a:r>
            <a:r>
              <a:rPr lang="en-US" dirty="0" err="1" smtClean="0"/>
              <a:t>Tex</a:t>
            </a:r>
            <a:r>
              <a:rPr lang="en-US" dirty="0" smtClean="0"/>
              <a:t> Model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How does TRAIN </a:t>
            </a:r>
            <a:r>
              <a:rPr lang="en-US" dirty="0" err="1" smtClean="0"/>
              <a:t>Tex</a:t>
            </a:r>
            <a:r>
              <a:rPr lang="en-US" dirty="0" smtClean="0"/>
              <a:t> Work?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483" y="31666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2298" y="42016"/>
            <a:ext cx="5681190" cy="6124126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75116" y="4605049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29903" y="3822842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29903" y="2054718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842729" y="1223208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400548" y="2125164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2233" y="3822842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23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483" y="31666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2298" y="42016"/>
            <a:ext cx="5681190" cy="6124126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0358" y="3795986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0358" y="2054717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75156" y="1231349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19110" y="2054718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239844" y="3795986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75156" y="4605170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36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483" y="31666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2298" y="42016"/>
            <a:ext cx="5681190" cy="6124126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0278" y="2054718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62090" y="1245088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284363" y="2085791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284363" y="3876768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75156" y="4616479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0358" y="3743475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4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0210" y="42016"/>
            <a:ext cx="5681190" cy="6124126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1211792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2071923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3749175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4600704"/>
              <a:ext cx="1779978" cy="1479423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3749175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2071923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– How does TRAIN </a:t>
            </a:r>
            <a:r>
              <a:rPr lang="en-US" dirty="0" err="1" smtClean="0"/>
              <a:t>Tex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of you has a card with a TRAIN </a:t>
            </a:r>
            <a:r>
              <a:rPr lang="en-US" dirty="0" err="1" smtClean="0"/>
              <a:t>Tex</a:t>
            </a:r>
            <a:r>
              <a:rPr lang="en-US" dirty="0" smtClean="0"/>
              <a:t> component</a:t>
            </a:r>
          </a:p>
          <a:p>
            <a:pPr marL="514350" indent="-514350">
              <a:buAutoNum type="arabicPeriod"/>
            </a:pPr>
            <a:r>
              <a:rPr lang="en-US" dirty="0" smtClean="0"/>
              <a:t>Gather by the poster board that matches your card</a:t>
            </a:r>
          </a:p>
          <a:p>
            <a:pPr marL="514350" indent="-514350">
              <a:buAutoNum type="arabicPeriod"/>
            </a:pPr>
            <a:r>
              <a:rPr lang="en-US" dirty="0" smtClean="0"/>
              <a:t>Consult with expert for that content area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who you will need to coordinate with to complete </a:t>
            </a:r>
            <a:r>
              <a:rPr lang="en-US" smtClean="0"/>
              <a:t>your projects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Share comments and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WIOA underscores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what we have been doing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law positions </a:t>
            </a:r>
            <a:r>
              <a:rPr lang="en-US" sz="2800" dirty="0"/>
              <a:t>Adult Education and Literacy </a:t>
            </a:r>
            <a:r>
              <a:rPr lang="en-US" sz="2800" dirty="0" smtClean="0"/>
              <a:t>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Play </a:t>
            </a:r>
            <a:r>
              <a:rPr lang="en-US" sz="2200" dirty="0"/>
              <a:t>an integral role within a broader, interconnected workforce development </a:t>
            </a:r>
            <a:r>
              <a:rPr lang="en-US" sz="2200" dirty="0" smtClean="0"/>
              <a:t>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Deliver </a:t>
            </a:r>
            <a:r>
              <a:rPr lang="en-US" sz="2200" dirty="0"/>
              <a:t>greater access to educational services for our customers through the Texas Workforce Solutions delivery </a:t>
            </a:r>
            <a:r>
              <a:rPr lang="en-US" sz="2200" dirty="0" smtClean="0"/>
              <a:t>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Increase </a:t>
            </a:r>
            <a:r>
              <a:rPr lang="en-US" sz="2200" dirty="0"/>
              <a:t>opportunities for a broader array of services available to </a:t>
            </a:r>
            <a:r>
              <a:rPr lang="en-US" sz="2200" dirty="0" smtClean="0"/>
              <a:t>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Promote transitions </a:t>
            </a:r>
            <a:r>
              <a:rPr lang="en-US" sz="2200" dirty="0"/>
              <a:t>at all levels to postsecondary education and training or employment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COABE 2016 –  See Handout Pages 4 &amp; 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1BFB-B653-4F36-A450-A2DDA07B17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AEL Grantees  </a:t>
            </a:r>
          </a:p>
          <a:p>
            <a:r>
              <a:rPr lang="en-US" dirty="0" smtClean="0"/>
              <a:t>Non-funded Providers</a:t>
            </a:r>
          </a:p>
          <a:p>
            <a:r>
              <a:rPr lang="en-US" dirty="0" smtClean="0"/>
              <a:t>Workforce Boards</a:t>
            </a:r>
          </a:p>
          <a:p>
            <a:r>
              <a:rPr lang="en-US" dirty="0" smtClean="0"/>
              <a:t>Employers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9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regional GREAT Centers</a:t>
            </a:r>
          </a:p>
          <a:p>
            <a:r>
              <a:rPr lang="en-US" dirty="0" smtClean="0"/>
              <a:t>TRAIN PD Consortium</a:t>
            </a:r>
          </a:p>
          <a:p>
            <a:r>
              <a:rPr lang="en-US" dirty="0" smtClean="0"/>
              <a:t>TRAIN </a:t>
            </a:r>
            <a:r>
              <a:rPr lang="en-US" dirty="0" err="1" smtClean="0"/>
              <a:t>Tex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AEL Grantees … last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34 AEL Grantees</a:t>
            </a:r>
          </a:p>
          <a:p>
            <a:r>
              <a:rPr lang="en-US" dirty="0" smtClean="0"/>
              <a:t>Served 87,644 students in 2014-2015</a:t>
            </a:r>
          </a:p>
          <a:p>
            <a:r>
              <a:rPr lang="en-US" dirty="0" smtClean="0"/>
              <a:t>3,577 staff</a:t>
            </a:r>
          </a:p>
          <a:p>
            <a:r>
              <a:rPr lang="en-US" dirty="0" smtClean="0"/>
              <a:t>Required PD hours 12 to 24</a:t>
            </a:r>
          </a:p>
          <a:p>
            <a:r>
              <a:rPr lang="en-US" dirty="0" smtClean="0"/>
              <a:t>Average PD hours -- 33</a:t>
            </a:r>
          </a:p>
          <a:p>
            <a:r>
              <a:rPr lang="en-US" dirty="0" smtClean="0"/>
              <a:t>Median PD hours – 24</a:t>
            </a:r>
          </a:p>
          <a:p>
            <a:r>
              <a:rPr lang="en-US" dirty="0" smtClean="0"/>
              <a:t>74% were teachers</a:t>
            </a:r>
          </a:p>
          <a:p>
            <a:r>
              <a:rPr lang="en-US" dirty="0" smtClean="0"/>
              <a:t>17% were administrators or supervisors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 See Handout p.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9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Non-Funded Providers … so far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Annual Literacy Texas Conference attended by 65 nonprofit organizations with 319 attendees</a:t>
            </a:r>
          </a:p>
          <a:p>
            <a:r>
              <a:rPr lang="en-US" dirty="0" smtClean="0"/>
              <a:t>Four Literacy Texas regional symposia through February attended by 83 nonprofits with 310 attendees</a:t>
            </a:r>
          </a:p>
          <a:p>
            <a:r>
              <a:rPr lang="en-US" dirty="0" smtClean="0"/>
              <a:t>Workforce &amp; Adult Education Integration Initiative, consisting of 10 events, including all 28 Workforce Boards and affiliated AEL programs</a:t>
            </a:r>
          </a:p>
          <a:p>
            <a:r>
              <a:rPr lang="en-US" dirty="0" smtClean="0"/>
              <a:t>Statewide AEL/TWC Combined Conference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smtClean="0"/>
              <a:t>COABE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0210" y="42016"/>
            <a:ext cx="5909790" cy="6511184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b="1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1211792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2071923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3749176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4600704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3749176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2071923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  <p:pic>
        <p:nvPicPr>
          <p:cNvPr id="1026" name="Picture 2" descr="C:\Users\stevejo1\AppData\Local\Microsoft\Windows\Temporary Internet Files\Content.IE5\X575Y2X7\dollar-sig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843" y="3749176"/>
            <a:ext cx="692524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020" y="6166142"/>
            <a:ext cx="695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71" y="2630673"/>
            <a:ext cx="440036" cy="327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99" y="4851955"/>
            <a:ext cx="421002" cy="31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273" y="4770138"/>
            <a:ext cx="442885" cy="32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168" y="5624652"/>
            <a:ext cx="372483" cy="27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629" y="1298584"/>
            <a:ext cx="337771" cy="25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376" y="2344978"/>
            <a:ext cx="380782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6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 descr="Image of Train Tex Network highliting TWC and AEL grantees" title="Image of Train Tex Network"/>
          <p:cNvGrpSpPr/>
          <p:nvPr/>
        </p:nvGrpSpPr>
        <p:grpSpPr>
          <a:xfrm>
            <a:off x="1710210" y="42016"/>
            <a:ext cx="5909790" cy="6511184"/>
            <a:chOff x="1710210" y="42016"/>
            <a:chExt cx="5909790" cy="6511184"/>
          </a:xfrm>
        </p:grpSpPr>
        <p:sp>
          <p:nvSpPr>
            <p:cNvPr id="18" name="Freeform 17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625510" y="2794431"/>
              <a:ext cx="2053140" cy="1688634"/>
            </a:xfrm>
            <a:custGeom>
              <a:avLst/>
              <a:gdLst>
                <a:gd name="connsiteX0" fmla="*/ 0 w 1905941"/>
                <a:gd name="connsiteY0" fmla="*/ 824358 h 1648716"/>
                <a:gd name="connsiteX1" fmla="*/ 471038 w 1905941"/>
                <a:gd name="connsiteY1" fmla="*/ 0 h 1648716"/>
                <a:gd name="connsiteX2" fmla="*/ 1434903 w 1905941"/>
                <a:gd name="connsiteY2" fmla="*/ 0 h 1648716"/>
                <a:gd name="connsiteX3" fmla="*/ 1905941 w 1905941"/>
                <a:gd name="connsiteY3" fmla="*/ 824358 h 1648716"/>
                <a:gd name="connsiteX4" fmla="*/ 1434903 w 1905941"/>
                <a:gd name="connsiteY4" fmla="*/ 1648716 h 1648716"/>
                <a:gd name="connsiteX5" fmla="*/ 471038 w 1905941"/>
                <a:gd name="connsiteY5" fmla="*/ 1648716 h 1648716"/>
                <a:gd name="connsiteX6" fmla="*/ 0 w 1905941"/>
                <a:gd name="connsiteY6" fmla="*/ 824358 h 16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941" h="1648716">
                  <a:moveTo>
                    <a:pt x="0" y="824358"/>
                  </a:moveTo>
                  <a:lnTo>
                    <a:pt x="471038" y="0"/>
                  </a:lnTo>
                  <a:lnTo>
                    <a:pt x="1434903" y="0"/>
                  </a:lnTo>
                  <a:lnTo>
                    <a:pt x="1905941" y="824358"/>
                  </a:lnTo>
                  <a:lnTo>
                    <a:pt x="1434903" y="1648716"/>
                  </a:lnTo>
                  <a:lnTo>
                    <a:pt x="471038" y="1648716"/>
                  </a:lnTo>
                  <a:lnTo>
                    <a:pt x="0" y="824358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8701" tIns="296075" rIns="338701" bIns="2960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90"/>
                </a:spcAft>
              </a:pPr>
              <a:r>
                <a:rPr lang="en-US" sz="14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Professional Development Center</a:t>
              </a:r>
              <a:endParaRPr lang="en-US" sz="1200" b="1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9" name="Freeform 18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1211792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Career Pathways Expansion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HCCS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" name="Freeform 19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2071923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Public Library AEL Expansion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Library and Archives Commission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1" name="Freeform 20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5301398" y="3749176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Assessment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Standards Initiative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Texas State University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2" name="Freeform 21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3749651" y="4600704"/>
              <a:ext cx="1779978" cy="1479424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Focus on the Basics Reading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Math Institutes</a:t>
              </a:r>
            </a:p>
            <a:p>
              <a:pPr algn="ctr">
                <a:lnSpc>
                  <a:spcPct val="90000"/>
                </a:lnSpc>
              </a:pPr>
              <a:endParaRPr lang="en-US" sz="1200" b="1" i="1" dirty="0">
                <a:solidFill>
                  <a:srgbClr val="FFFFFF"/>
                </a:solidFill>
                <a:ea typeface="Times New Roman"/>
                <a:cs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 smtClean="0">
                  <a:solidFill>
                    <a:prstClr val="white"/>
                  </a:solidFill>
                  <a:ea typeface="Times New Roman"/>
                </a:rPr>
                <a:t>Region 6 ESC</a:t>
              </a:r>
              <a:endParaRPr lang="en-US" sz="1200" i="1" dirty="0">
                <a:solidFill>
                  <a:prstClr val="white"/>
                </a:solidFill>
                <a:ea typeface="Times New Roman"/>
              </a:endParaRPr>
            </a:p>
          </p:txBody>
        </p:sp>
        <p:sp>
          <p:nvSpPr>
            <p:cNvPr id="23" name="Freeform 22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3749176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Distance </a:t>
              </a:r>
            </a:p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Learning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Mentor Initiative 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College of the </a:t>
              </a:r>
              <a:r>
                <a:rPr lang="en-US" sz="1200" i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Mainland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Northside ISD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4" name="Freeform 23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215637" y="2071923"/>
              <a:ext cx="1779898" cy="1479179"/>
            </a:xfrm>
            <a:custGeom>
              <a:avLst/>
              <a:gdLst>
                <a:gd name="connsiteX0" fmla="*/ 0 w 1561905"/>
                <a:gd name="connsiteY0" fmla="*/ 675616 h 1351231"/>
                <a:gd name="connsiteX1" fmla="*/ 386047 w 1561905"/>
                <a:gd name="connsiteY1" fmla="*/ 0 h 1351231"/>
                <a:gd name="connsiteX2" fmla="*/ 1175858 w 1561905"/>
                <a:gd name="connsiteY2" fmla="*/ 0 h 1351231"/>
                <a:gd name="connsiteX3" fmla="*/ 1561905 w 1561905"/>
                <a:gd name="connsiteY3" fmla="*/ 675616 h 1351231"/>
                <a:gd name="connsiteX4" fmla="*/ 1175858 w 1561905"/>
                <a:gd name="connsiteY4" fmla="*/ 1351231 h 1351231"/>
                <a:gd name="connsiteX5" fmla="*/ 386047 w 1561905"/>
                <a:gd name="connsiteY5" fmla="*/ 1351231 h 1351231"/>
                <a:gd name="connsiteX6" fmla="*/ 0 w 1561905"/>
                <a:gd name="connsiteY6" fmla="*/ 675616 h 135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905" h="1351231">
                  <a:moveTo>
                    <a:pt x="0" y="675616"/>
                  </a:moveTo>
                  <a:lnTo>
                    <a:pt x="386047" y="0"/>
                  </a:lnTo>
                  <a:lnTo>
                    <a:pt x="1175858" y="0"/>
                  </a:lnTo>
                  <a:lnTo>
                    <a:pt x="1561905" y="675616"/>
                  </a:lnTo>
                  <a:lnTo>
                    <a:pt x="1175858" y="1351231"/>
                  </a:lnTo>
                  <a:lnTo>
                    <a:pt x="386047" y="1351231"/>
                  </a:lnTo>
                  <a:lnTo>
                    <a:pt x="0" y="67561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541" tIns="236628" rIns="271541" bIns="236628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35"/>
                </a:spcAft>
              </a:pP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PD </a:t>
              </a:r>
              <a:r>
                <a:rPr lang="en-US" sz="1200" b="1" dirty="0" smtClean="0">
                  <a:solidFill>
                    <a:srgbClr val="FFFFFF"/>
                  </a:solidFill>
                  <a:ea typeface="Times New Roman"/>
                  <a:cs typeface="Times New Roman"/>
                </a:rPr>
                <a:t>&amp; </a:t>
              </a: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Program Integration Efforts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 </a:t>
              </a:r>
              <a:b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b="1" dirty="0">
                  <a:solidFill>
                    <a:prstClr val="white"/>
                  </a:solidFill>
                  <a:ea typeface="Times New Roman"/>
                </a:rPr>
                <a:t>with </a:t>
              </a:r>
              <a:r>
                <a:rPr lang="en-US" sz="1200" b="1" dirty="0">
                  <a:solidFill>
                    <a:srgbClr val="FFFFFF"/>
                  </a:solidFill>
                  <a:ea typeface="Times New Roman"/>
                  <a:cs typeface="Times New Roman"/>
                </a:rPr>
                <a:t>Non-Profits </a:t>
              </a: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Literacy Texas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/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OneStar</a:t>
              </a:r>
              <a:b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</a:br>
              <a:r>
                <a:rPr lang="en-US" sz="1200" i="1" dirty="0">
                  <a:solidFill>
                    <a:srgbClr val="FFFFFF"/>
                  </a:solidFill>
                  <a:ea typeface="Times New Roman"/>
                  <a:cs typeface="Times New Roman"/>
                </a:rPr>
                <a:t>Foundation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  <a:endParaRPr lang="en-US" sz="2400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5" name="Rectangle 24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6166142"/>
              <a:ext cx="4070671" cy="38705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  <a:ea typeface="Times New Roman"/>
                  <a:cs typeface="Times New Roman"/>
                </a:rPr>
                <a:t>AEL Grantees &amp; Literacy Providers</a:t>
              </a:r>
              <a:r>
                <a:rPr lang="en-US" sz="1200" dirty="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6" name="Rectangle 25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2774266" y="761019"/>
              <a:ext cx="4070671" cy="3612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prstClr val="white"/>
                  </a:solidFill>
                  <a:ea typeface="Times New Roman"/>
                  <a:cs typeface="Times New Roman"/>
                </a:rPr>
                <a:t>Texas Workforce Commission </a:t>
              </a:r>
              <a:endParaRPr lang="en-US" dirty="0">
                <a:solidFill>
                  <a:prstClr val="white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Rectangle 26" descr="Image shows each of the various organization in the TrainTex network and lists the organization names." title="Image of TrainTex partners"/>
            <p:cNvSpPr/>
            <p:nvPr/>
          </p:nvSpPr>
          <p:spPr>
            <a:xfrm>
              <a:off x="1710210" y="42016"/>
              <a:ext cx="5909790" cy="7186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 </a:t>
              </a:r>
              <a:r>
                <a:rPr lang="en-US" sz="2400" b="1" cap="small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Tex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  <a:p>
              <a:pPr algn="ctr"/>
              <a:r>
                <a:rPr lang="en-US" sz="1600" cap="small" dirty="0">
                  <a:solidFill>
                    <a:srgbClr val="000000"/>
                  </a:solidFill>
                  <a:ea typeface="Times New Roman"/>
                  <a:cs typeface="Times New Roman"/>
                </a:rPr>
                <a:t>Training, Resource and Innovation Network for Texas</a:t>
              </a:r>
              <a:endParaRPr lang="en-US" sz="1600" dirty="0">
                <a:solidFill>
                  <a:prstClr val="white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73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1217</Words>
  <Application>Microsoft Office PowerPoint</Application>
  <PresentationFormat>On-screen Show (4:3)</PresentationFormat>
  <Paragraphs>330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Integral</vt:lpstr>
      <vt:lpstr>PowerPoint Presentation</vt:lpstr>
      <vt:lpstr>Overview </vt:lpstr>
      <vt:lpstr>WIOA underscores  what we have been doing</vt:lpstr>
      <vt:lpstr>PD Needs</vt:lpstr>
      <vt:lpstr>Evolution</vt:lpstr>
      <vt:lpstr>AEL Grantees … last year</vt:lpstr>
      <vt:lpstr>Non-Funded Providers … so far this year</vt:lpstr>
      <vt:lpstr>2</vt:lpstr>
      <vt:lpstr>2</vt:lpstr>
      <vt:lpstr>AEL Grantee Jobs</vt:lpstr>
      <vt:lpstr>PD Center Jobs</vt:lpstr>
      <vt:lpstr>PD Center</vt:lpstr>
      <vt:lpstr>Contract Trainer Data Base</vt:lpstr>
      <vt:lpstr>Learning Management System</vt:lpstr>
      <vt:lpstr>TWC AEL Role</vt:lpstr>
      <vt:lpstr>Capacity Building Projects</vt:lpstr>
      <vt:lpstr>2</vt:lpstr>
      <vt:lpstr>2</vt:lpstr>
      <vt:lpstr>2</vt:lpstr>
      <vt:lpstr>2</vt:lpstr>
      <vt:lpstr>2</vt:lpstr>
      <vt:lpstr>2</vt:lpstr>
      <vt:lpstr>2</vt:lpstr>
      <vt:lpstr>ACTIVITY – How does TRAIN Tex work?</vt:lpstr>
    </vt:vector>
  </TitlesOfParts>
  <Company>Texas Workforce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John</dc:creator>
  <cp:lastModifiedBy>Stevenson, John</cp:lastModifiedBy>
  <cp:revision>53</cp:revision>
  <dcterms:created xsi:type="dcterms:W3CDTF">2016-04-06T17:42:45Z</dcterms:created>
  <dcterms:modified xsi:type="dcterms:W3CDTF">2016-04-14T13:19:19Z</dcterms:modified>
</cp:coreProperties>
</file>