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7"/>
  </p:notesMasterIdLst>
  <p:handoutMasterIdLst>
    <p:handoutMasterId r:id="rId18"/>
  </p:handoutMasterIdLst>
  <p:sldIdLst>
    <p:sldId id="615" r:id="rId2"/>
    <p:sldId id="600" r:id="rId3"/>
    <p:sldId id="596" r:id="rId4"/>
    <p:sldId id="601" r:id="rId5"/>
    <p:sldId id="599" r:id="rId6"/>
    <p:sldId id="607" r:id="rId7"/>
    <p:sldId id="610" r:id="rId8"/>
    <p:sldId id="585" r:id="rId9"/>
    <p:sldId id="586" r:id="rId10"/>
    <p:sldId id="587" r:id="rId11"/>
    <p:sldId id="588" r:id="rId12"/>
    <p:sldId id="589" r:id="rId13"/>
    <p:sldId id="590" r:id="rId14"/>
    <p:sldId id="591" r:id="rId15"/>
    <p:sldId id="602"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387369-250C-4CA2-A8C0-731E0DDD2177}">
          <p14:sldIdLst>
            <p14:sldId id="615"/>
            <p14:sldId id="600"/>
            <p14:sldId id="596"/>
            <p14:sldId id="601"/>
            <p14:sldId id="599"/>
            <p14:sldId id="607"/>
            <p14:sldId id="610"/>
            <p14:sldId id="585"/>
            <p14:sldId id="586"/>
            <p14:sldId id="587"/>
            <p14:sldId id="588"/>
            <p14:sldId id="589"/>
            <p14:sldId id="590"/>
            <p14:sldId id="591"/>
            <p14:sldId id="60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nson, John" initials="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D1F"/>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71961" autoAdjust="0"/>
  </p:normalViewPr>
  <p:slideViewPr>
    <p:cSldViewPr>
      <p:cViewPr>
        <p:scale>
          <a:sx n="75" d="100"/>
          <a:sy n="75" d="100"/>
        </p:scale>
        <p:origin x="-1925"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082"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43649" cy="464839"/>
          </a:xfrm>
          <a:prstGeom prst="rect">
            <a:avLst/>
          </a:prstGeom>
        </p:spPr>
        <p:txBody>
          <a:bodyPr vert="horz" lIns="88267" tIns="44133" rIns="88267" bIns="44133" rtlCol="0"/>
          <a:lstStyle>
            <a:lvl1pPr algn="l">
              <a:defRPr sz="1200"/>
            </a:lvl1pPr>
          </a:lstStyle>
          <a:p>
            <a:endParaRPr lang="en-US"/>
          </a:p>
        </p:txBody>
      </p:sp>
      <p:sp>
        <p:nvSpPr>
          <p:cNvPr id="3" name="Date Placeholder 2"/>
          <p:cNvSpPr>
            <a:spLocks noGrp="1"/>
          </p:cNvSpPr>
          <p:nvPr>
            <p:ph type="dt" sz="quarter" idx="1"/>
          </p:nvPr>
        </p:nvSpPr>
        <p:spPr>
          <a:xfrm>
            <a:off x="3977929" y="2"/>
            <a:ext cx="3043649" cy="464839"/>
          </a:xfrm>
          <a:prstGeom prst="rect">
            <a:avLst/>
          </a:prstGeom>
        </p:spPr>
        <p:txBody>
          <a:bodyPr vert="horz" lIns="88267" tIns="44133" rIns="88267" bIns="44133" rtlCol="0"/>
          <a:lstStyle>
            <a:lvl1pPr algn="r">
              <a:defRPr sz="1200"/>
            </a:lvl1pPr>
          </a:lstStyle>
          <a:p>
            <a:fld id="{0ADEE9ED-4D46-4A2A-B267-6512A13390BC}" type="datetimeFigureOut">
              <a:rPr lang="en-US" smtClean="0"/>
              <a:t>4/9/2016</a:t>
            </a:fld>
            <a:endParaRPr lang="en-US"/>
          </a:p>
        </p:txBody>
      </p:sp>
      <p:sp>
        <p:nvSpPr>
          <p:cNvPr id="4" name="Footer Placeholder 3"/>
          <p:cNvSpPr>
            <a:spLocks noGrp="1"/>
          </p:cNvSpPr>
          <p:nvPr>
            <p:ph type="ftr" sz="quarter" idx="2"/>
          </p:nvPr>
        </p:nvSpPr>
        <p:spPr>
          <a:xfrm>
            <a:off x="1" y="8842725"/>
            <a:ext cx="3043649" cy="464839"/>
          </a:xfrm>
          <a:prstGeom prst="rect">
            <a:avLst/>
          </a:prstGeom>
        </p:spPr>
        <p:txBody>
          <a:bodyPr vert="horz" lIns="88267" tIns="44133" rIns="88267" bIns="44133" rtlCol="0" anchor="b"/>
          <a:lstStyle>
            <a:lvl1pPr algn="l">
              <a:defRPr sz="1200"/>
            </a:lvl1pPr>
          </a:lstStyle>
          <a:p>
            <a:endParaRPr lang="en-US"/>
          </a:p>
        </p:txBody>
      </p:sp>
      <p:sp>
        <p:nvSpPr>
          <p:cNvPr id="5" name="Slide Number Placeholder 4"/>
          <p:cNvSpPr>
            <a:spLocks noGrp="1"/>
          </p:cNvSpPr>
          <p:nvPr>
            <p:ph type="sldNum" sz="quarter" idx="3"/>
          </p:nvPr>
        </p:nvSpPr>
        <p:spPr>
          <a:xfrm>
            <a:off x="3977929" y="8842725"/>
            <a:ext cx="3043649" cy="464839"/>
          </a:xfrm>
          <a:prstGeom prst="rect">
            <a:avLst/>
          </a:prstGeom>
        </p:spPr>
        <p:txBody>
          <a:bodyPr vert="horz" lIns="88267" tIns="44133" rIns="88267" bIns="44133" rtlCol="0" anchor="b"/>
          <a:lstStyle>
            <a:lvl1pPr algn="r">
              <a:defRPr sz="1200"/>
            </a:lvl1pPr>
          </a:lstStyle>
          <a:p>
            <a:fld id="{D353AA14-5C20-4A56-B109-88DA25F094FF}" type="slidenum">
              <a:rPr lang="en-US" smtClean="0"/>
              <a:t>‹#›</a:t>
            </a:fld>
            <a:endParaRPr lang="en-US"/>
          </a:p>
        </p:txBody>
      </p:sp>
    </p:spTree>
    <p:extLst>
      <p:ext uri="{BB962C8B-B14F-4D97-AF65-F5344CB8AC3E}">
        <p14:creationId xmlns:p14="http://schemas.microsoft.com/office/powerpoint/2010/main" val="4301993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43649" cy="464839"/>
          </a:xfrm>
          <a:prstGeom prst="rect">
            <a:avLst/>
          </a:prstGeom>
        </p:spPr>
        <p:txBody>
          <a:bodyPr vert="horz" lIns="88267" tIns="44133" rIns="88267" bIns="44133" rtlCol="0"/>
          <a:lstStyle>
            <a:lvl1pPr algn="l">
              <a:defRPr sz="1200"/>
            </a:lvl1pPr>
          </a:lstStyle>
          <a:p>
            <a:endParaRPr lang="en-US"/>
          </a:p>
        </p:txBody>
      </p:sp>
      <p:sp>
        <p:nvSpPr>
          <p:cNvPr id="3" name="Date Placeholder 2"/>
          <p:cNvSpPr>
            <a:spLocks noGrp="1"/>
          </p:cNvSpPr>
          <p:nvPr>
            <p:ph type="dt" idx="1"/>
          </p:nvPr>
        </p:nvSpPr>
        <p:spPr>
          <a:xfrm>
            <a:off x="3977929" y="2"/>
            <a:ext cx="3043649" cy="464839"/>
          </a:xfrm>
          <a:prstGeom prst="rect">
            <a:avLst/>
          </a:prstGeom>
        </p:spPr>
        <p:txBody>
          <a:bodyPr vert="horz" lIns="88267" tIns="44133" rIns="88267" bIns="44133" rtlCol="0"/>
          <a:lstStyle>
            <a:lvl1pPr algn="r">
              <a:defRPr sz="1200"/>
            </a:lvl1pPr>
          </a:lstStyle>
          <a:p>
            <a:fld id="{CCB433E0-1E82-4028-8FCD-9AE0C817710C}" type="datetimeFigureOut">
              <a:rPr lang="en-US" smtClean="0"/>
              <a:t>4/9/2016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88267" tIns="44133" rIns="88267" bIns="44133" rtlCol="0" anchor="ctr"/>
          <a:lstStyle/>
          <a:p>
            <a:endParaRPr lang="en-US"/>
          </a:p>
        </p:txBody>
      </p:sp>
      <p:sp>
        <p:nvSpPr>
          <p:cNvPr id="5" name="Notes Placeholder 4"/>
          <p:cNvSpPr>
            <a:spLocks noGrp="1"/>
          </p:cNvSpPr>
          <p:nvPr>
            <p:ph type="body" sz="quarter" idx="3"/>
          </p:nvPr>
        </p:nvSpPr>
        <p:spPr>
          <a:xfrm>
            <a:off x="702617" y="4422132"/>
            <a:ext cx="5617870" cy="4188171"/>
          </a:xfrm>
          <a:prstGeom prst="rect">
            <a:avLst/>
          </a:prstGeom>
        </p:spPr>
        <p:txBody>
          <a:bodyPr vert="horz" lIns="88267" tIns="44133" rIns="88267" bIns="4413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725"/>
            <a:ext cx="3043649" cy="464839"/>
          </a:xfrm>
          <a:prstGeom prst="rect">
            <a:avLst/>
          </a:prstGeom>
        </p:spPr>
        <p:txBody>
          <a:bodyPr vert="horz" lIns="88267" tIns="44133" rIns="88267" bIns="44133" rtlCol="0" anchor="b"/>
          <a:lstStyle>
            <a:lvl1pPr algn="l">
              <a:defRPr sz="1200"/>
            </a:lvl1pPr>
          </a:lstStyle>
          <a:p>
            <a:endParaRPr lang="en-US"/>
          </a:p>
        </p:txBody>
      </p:sp>
      <p:sp>
        <p:nvSpPr>
          <p:cNvPr id="7" name="Slide Number Placeholder 6"/>
          <p:cNvSpPr>
            <a:spLocks noGrp="1"/>
          </p:cNvSpPr>
          <p:nvPr>
            <p:ph type="sldNum" sz="quarter" idx="5"/>
          </p:nvPr>
        </p:nvSpPr>
        <p:spPr>
          <a:xfrm>
            <a:off x="3977929" y="8842725"/>
            <a:ext cx="3043649" cy="464839"/>
          </a:xfrm>
          <a:prstGeom prst="rect">
            <a:avLst/>
          </a:prstGeom>
        </p:spPr>
        <p:txBody>
          <a:bodyPr vert="horz" lIns="88267" tIns="44133" rIns="88267" bIns="44133" rtlCol="0" anchor="b"/>
          <a:lstStyle>
            <a:lvl1pPr algn="r">
              <a:defRPr sz="1200"/>
            </a:lvl1pPr>
          </a:lstStyle>
          <a:p>
            <a:fld id="{0E8F9AA5-C9CC-472B-92AA-38F26A0DBB0A}" type="slidenum">
              <a:rPr lang="en-US" smtClean="0"/>
              <a:t>‹#›</a:t>
            </a:fld>
            <a:endParaRPr lang="en-US"/>
          </a:p>
        </p:txBody>
      </p:sp>
    </p:spTree>
    <p:extLst>
      <p:ext uri="{BB962C8B-B14F-4D97-AF65-F5344CB8AC3E}">
        <p14:creationId xmlns:p14="http://schemas.microsoft.com/office/powerpoint/2010/main" val="39816349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call.tamu.edu/twcael/TRAINTex.htm"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tcall.tamu.edu/twcael/capacityBuilding.htm" TargetMode="External"/><Relationship Id="rId4" Type="http://schemas.openxmlformats.org/officeDocument/2006/relationships/hyperlink" Target="http://www-tcall.tamu.edu/TRAINPDConsortium.ht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698500"/>
            <a:ext cx="4654550" cy="3490913"/>
          </a:xfrm>
        </p:spPr>
      </p:sp>
      <p:sp>
        <p:nvSpPr>
          <p:cNvPr id="3" name="Notes Placeholder 2"/>
          <p:cNvSpPr>
            <a:spLocks noGrp="1"/>
          </p:cNvSpPr>
          <p:nvPr>
            <p:ph type="body" idx="1"/>
          </p:nvPr>
        </p:nvSpPr>
        <p:spPr/>
        <p:txBody>
          <a:bodyPr/>
          <a:lstStyle/>
          <a:p>
            <a:pPr lvl="1"/>
            <a:r>
              <a:rPr lang="en-US" sz="1050" dirty="0" smtClean="0"/>
              <a:t>TWC delivers professional development and innovation through the Training, Resource and Innovation Network for Texas (TRAIN </a:t>
            </a:r>
            <a:r>
              <a:rPr lang="en-US" sz="1050" dirty="0" err="1" smtClean="0"/>
              <a:t>Tex</a:t>
            </a:r>
            <a:r>
              <a:rPr lang="en-US" sz="1050" dirty="0" smtClean="0"/>
              <a:t>).  </a:t>
            </a:r>
            <a:br>
              <a:rPr lang="en-US" sz="1050" dirty="0" smtClean="0"/>
            </a:br>
            <a:r>
              <a:rPr lang="en-US" sz="1050" dirty="0" smtClean="0"/>
              <a:t>The TRAIN </a:t>
            </a:r>
            <a:r>
              <a:rPr lang="en-US" sz="1050" dirty="0" err="1" smtClean="0"/>
              <a:t>Tex</a:t>
            </a:r>
            <a:r>
              <a:rPr lang="en-US" sz="1050" dirty="0" smtClean="0"/>
              <a:t> strategy represents Texas’ significant investment in professional development, relevant research, and capacity-building projects that can sustain and advance a robust system of Adult Education and Literacy (AEL) providers and workforce partners and to accelerate the advancement of education and training priorities across the state. </a:t>
            </a:r>
          </a:p>
          <a:p>
            <a:pPr lvl="1"/>
            <a:r>
              <a:rPr lang="en-US" sz="1050" dirty="0" smtClean="0">
                <a:hlinkClick r:id="rId3" tooltip="Go to the TRAIN Tex page"/>
              </a:rPr>
              <a:t>More on TRAIN </a:t>
            </a:r>
            <a:r>
              <a:rPr lang="en-US" sz="1050" dirty="0" err="1" smtClean="0">
                <a:hlinkClick r:id="rId3" tooltip="Go to the TRAIN Tex page"/>
              </a:rPr>
              <a:t>Tex</a:t>
            </a:r>
            <a:r>
              <a:rPr lang="en-US" sz="1050" dirty="0" smtClean="0"/>
              <a:t>: </a:t>
            </a:r>
            <a:r>
              <a:rPr lang="en-US" sz="1050" dirty="0" smtClean="0">
                <a:solidFill>
                  <a:srgbClr val="0070C0"/>
                </a:solidFill>
              </a:rPr>
              <a:t>http://www-tcall.tamu.edu/twcael/TRAINTex.htm</a:t>
            </a:r>
          </a:p>
          <a:p>
            <a:pPr lvl="1"/>
            <a:r>
              <a:rPr lang="en-US" sz="1050" b="1" dirty="0" smtClean="0"/>
              <a:t>Professional Development Center</a:t>
            </a:r>
            <a:r>
              <a:rPr lang="en-US" sz="1050" dirty="0" smtClean="0"/>
              <a:t/>
            </a:r>
            <a:br>
              <a:rPr lang="en-US" sz="1050" dirty="0" smtClean="0"/>
            </a:br>
            <a:r>
              <a:rPr lang="en-US" sz="1050" dirty="0" smtClean="0"/>
              <a:t>The</a:t>
            </a:r>
            <a:r>
              <a:rPr lang="en-US" sz="1050" b="1" dirty="0" smtClean="0"/>
              <a:t> Professional Development Center </a:t>
            </a:r>
            <a:r>
              <a:rPr lang="en-US" sz="1050" dirty="0" smtClean="0"/>
              <a:t>is responsible for delivering training, including training-of-trainer events, informational resources and other support to local programs, students, and stakeholders. Center staff, including PD Specialists,  are responsible for deploying statewide PD activities, identifying and recruiting additional contract trainers, developing and delivering training throughout the state, including online, and assisting AEL Grantees  and other providers with professional development planning and services provision. </a:t>
            </a:r>
          </a:p>
          <a:p>
            <a:pPr lvl="1"/>
            <a:r>
              <a:rPr lang="en-US" sz="1050" dirty="0" smtClean="0">
                <a:hlinkClick r:id="rId4" tooltip="Go to the TRAIN PD website"/>
              </a:rPr>
              <a:t>More on the PD Center</a:t>
            </a:r>
            <a:r>
              <a:rPr lang="en-US" sz="1050" dirty="0" smtClean="0"/>
              <a:t>: </a:t>
            </a:r>
            <a:r>
              <a:rPr lang="en-US" sz="1050" dirty="0" smtClean="0">
                <a:solidFill>
                  <a:srgbClr val="0070C0"/>
                </a:solidFill>
              </a:rPr>
              <a:t>http://www-tcall.tamu.edu/TRAINPDConsortium.htm</a:t>
            </a:r>
          </a:p>
          <a:p>
            <a:pPr lvl="1"/>
            <a:r>
              <a:rPr lang="en-US" sz="1050" b="1" dirty="0" smtClean="0"/>
              <a:t>Capacity Building Projects</a:t>
            </a:r>
            <a:r>
              <a:rPr lang="en-US" sz="1050" dirty="0" smtClean="0"/>
              <a:t> </a:t>
            </a:r>
            <a:br>
              <a:rPr lang="en-US" sz="1050" dirty="0" smtClean="0"/>
            </a:br>
            <a:r>
              <a:rPr lang="en-US" sz="1050" dirty="0" smtClean="0"/>
              <a:t>Capacity Building Projects are sharply focused initiatives that expedite research and development to address TWC priorities.   Projects are explicitly intended to support research and related resource and curriculum development, expand educational technology and support for teachers and accelerate and enhance the integration of services with other education and workforce agencies and organizations, including Workforce Boards. </a:t>
            </a:r>
          </a:p>
          <a:p>
            <a:pPr lvl="1"/>
            <a:r>
              <a:rPr lang="en-US" sz="1050" dirty="0" smtClean="0">
                <a:hlinkClick r:id="rId5" tooltip="Go to the Capacity Building Projects page"/>
              </a:rPr>
              <a:t>More on Capacity Building Projects</a:t>
            </a:r>
            <a:r>
              <a:rPr lang="en-US" sz="1050" dirty="0" smtClean="0"/>
              <a:t>: </a:t>
            </a:r>
            <a:r>
              <a:rPr lang="en-US" sz="1050" dirty="0" smtClean="0">
                <a:solidFill>
                  <a:srgbClr val="0070C0"/>
                </a:solidFill>
              </a:rPr>
              <a:t>http://www-tcall.tamu.edu/twcael/capacityBuilding.htm</a:t>
            </a:r>
          </a:p>
          <a:p>
            <a:pPr lvl="1"/>
            <a:endParaRPr lang="en-US" sz="1100" dirty="0" smtClean="0"/>
          </a:p>
          <a:p>
            <a:pPr lvl="1"/>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a:t>
            </a:fld>
            <a:endParaRPr lang="en-US"/>
          </a:p>
        </p:txBody>
      </p:sp>
    </p:spTree>
    <p:extLst>
      <p:ext uri="{BB962C8B-B14F-4D97-AF65-F5344CB8AC3E}">
        <p14:creationId xmlns:p14="http://schemas.microsoft.com/office/powerpoint/2010/main" val="2585491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r>
              <a:rPr lang="en-US" sz="1400" dirty="0"/>
              <a:t>The Focus on the </a:t>
            </a:r>
            <a:r>
              <a:rPr lang="en-US" sz="1400" dirty="0" smtClean="0"/>
              <a:t>Basics: </a:t>
            </a:r>
            <a:r>
              <a:rPr lang="en-US" sz="1400" dirty="0"/>
              <a:t>Reading and Math project is another </a:t>
            </a:r>
            <a:r>
              <a:rPr lang="en-US" sz="1400" dirty="0" smtClean="0"/>
              <a:t>new initiative. </a:t>
            </a:r>
            <a:r>
              <a:rPr lang="en-US" sz="1400" dirty="0"/>
              <a:t>To meet the objectives and expectations of increased college and career transition for adult learners, this project will implement a research, development, and professional development effort to expand research-based </a:t>
            </a:r>
            <a:r>
              <a:rPr lang="en-US" sz="1400" dirty="0" smtClean="0"/>
              <a:t>best </a:t>
            </a:r>
            <a:r>
              <a:rPr lang="en-US" sz="1400" dirty="0"/>
              <a:t>practices and curriculum for reading and math, with emphasis on reading at all levels and math at transition levels. </a:t>
            </a:r>
          </a:p>
          <a:p>
            <a:r>
              <a:rPr lang="en-US" sz="1400" dirty="0" smtClean="0"/>
              <a:t>TWC intends </a:t>
            </a:r>
            <a:r>
              <a:rPr lang="en-US" sz="1400" dirty="0"/>
              <a:t>to leverage current and past research and expertise in Adult Education and Literacy as well as state efforts in remedial and developmental education at Texas community colleges and universities. The Reading and Math Institutes are to be designed to build capacity for teaching reading and mathematics in local adult education programs by applying research-based best practices, curriculum frameworks aligned to content standards, training, and follow up. </a:t>
            </a:r>
          </a:p>
          <a:p>
            <a:r>
              <a:rPr lang="en-US" sz="1400" dirty="0"/>
              <a:t>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10</a:t>
            </a:fld>
            <a:endParaRPr lang="en-US"/>
          </a:p>
        </p:txBody>
      </p:sp>
    </p:spTree>
    <p:extLst>
      <p:ext uri="{BB962C8B-B14F-4D97-AF65-F5344CB8AC3E}">
        <p14:creationId xmlns:p14="http://schemas.microsoft.com/office/powerpoint/2010/main" val="2275678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273550"/>
            <a:ext cx="4724401" cy="449580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Literacy</a:t>
            </a:r>
            <a:r>
              <a:rPr lang="en-US" sz="1400" baseline="0" dirty="0" smtClean="0"/>
              <a:t> Texas is a professional development training initiative that provides PD support for persons providing AEL services for non-AEFLA funded programs; this includes PD support for tutors, the majority of which are volunteers, program and administrative staff, and related community stakeholders interested in making essential training accessible. Literacy Texas conducts several regional training symposia, each one-day event is customized to address local needs and utilizes evidence based best-practices. These localized needs are assessed through various collaborative efforts with local Workforce Boards, AmeriCorps, libraries, TCALL, local AEL programs and other community non-profit organizations. By the end of this contract year, Literacy Texas will have facilitated  regional symposia in coordination with the East Texas Literacy Council, Literacy Advance Houston, Literacy </a:t>
            </a:r>
            <a:r>
              <a:rPr lang="en-US" sz="1400" baseline="0" dirty="0" err="1" smtClean="0"/>
              <a:t>Connexus</a:t>
            </a:r>
            <a:r>
              <a:rPr lang="en-US" sz="1400" baseline="0" dirty="0" smtClean="0"/>
              <a:t>, Literacy Lubbock, South Texas Literacy Coalition and in Central Texas. Literacy Texas and associated partner AmeriCorps utilize the services of VISTA staff for the development of online volunteer training, as well. More information can be found on their website: literacytexas.org. </a:t>
            </a:r>
          </a:p>
        </p:txBody>
      </p:sp>
      <p:sp>
        <p:nvSpPr>
          <p:cNvPr id="4" name="Slide Number Placeholder 3"/>
          <p:cNvSpPr>
            <a:spLocks noGrp="1"/>
          </p:cNvSpPr>
          <p:nvPr>
            <p:ph type="sldNum" sz="quarter" idx="10"/>
          </p:nvPr>
        </p:nvSpPr>
        <p:spPr/>
        <p:txBody>
          <a:bodyPr/>
          <a:lstStyle/>
          <a:p>
            <a:fld id="{0E8F9AA5-C9CC-472B-92AA-38F26A0DBB0A}" type="slidenum">
              <a:rPr lang="en-US" smtClean="0"/>
              <a:t>11</a:t>
            </a:fld>
            <a:endParaRPr lang="en-US"/>
          </a:p>
        </p:txBody>
      </p:sp>
    </p:spTree>
    <p:extLst>
      <p:ext uri="{BB962C8B-B14F-4D97-AF65-F5344CB8AC3E}">
        <p14:creationId xmlns:p14="http://schemas.microsoft.com/office/powerpoint/2010/main" val="4251182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50" y="4425950"/>
            <a:ext cx="4724401" cy="4188171"/>
          </a:xfrm>
        </p:spPr>
        <p:txBody>
          <a:bodyPr/>
          <a:lstStyle/>
          <a:p>
            <a:pPr defTabSz="915772">
              <a:defRPr/>
            </a:pPr>
            <a:r>
              <a:rPr lang="en-US" sz="1600" dirty="0" smtClean="0"/>
              <a:t>One of our newest projects is a much needed update to the AEL content standards. Texas State University will </a:t>
            </a:r>
            <a:r>
              <a:rPr lang="en-US" sz="1600" dirty="0"/>
              <a:t>update all competency levels of the Texas Adult Education Content Stands and Benchmarks and align them with the Texas College &amp; Career Readiness Standards, the Texas Certificate of High School Equivalency and the Texas Success Initiative Assessment.</a:t>
            </a:r>
          </a:p>
          <a:p>
            <a:endParaRPr lang="en-US" dirty="0" smtClean="0"/>
          </a:p>
          <a:p>
            <a:r>
              <a:rPr lang="en-US" dirty="0" smtClean="0"/>
              <a:t>___________________________________________________________</a:t>
            </a:r>
          </a:p>
          <a:p>
            <a:endParaRPr lang="en-US" dirty="0"/>
          </a:p>
          <a:p>
            <a:r>
              <a:rPr lang="en-US" dirty="0" smtClean="0"/>
              <a:t>___________________________________________________________</a:t>
            </a:r>
          </a:p>
          <a:p>
            <a:endParaRPr lang="en-US" dirty="0"/>
          </a:p>
          <a:p>
            <a:r>
              <a:rPr lang="en-US" dirty="0" smtClean="0"/>
              <a:t>___________________________________________________________</a:t>
            </a:r>
          </a:p>
          <a:p>
            <a:endParaRPr lang="en-US" dirty="0"/>
          </a:p>
          <a:p>
            <a:r>
              <a:rPr lang="en-US" dirty="0" smtClean="0"/>
              <a:t>___________________________________________________________</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12</a:t>
            </a:fld>
            <a:endParaRPr lang="en-US"/>
          </a:p>
        </p:txBody>
      </p:sp>
    </p:spTree>
    <p:extLst>
      <p:ext uri="{BB962C8B-B14F-4D97-AF65-F5344CB8AC3E}">
        <p14:creationId xmlns:p14="http://schemas.microsoft.com/office/powerpoint/2010/main" val="2880292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pPr defTabSz="915772">
              <a:defRPr/>
            </a:pPr>
            <a:r>
              <a:rPr lang="en-US" sz="1600" dirty="0"/>
              <a:t>The last two projects were committed in December by the TWC commission.  The first is </a:t>
            </a:r>
            <a:r>
              <a:rPr lang="en-US" sz="1600" dirty="0" smtClean="0"/>
              <a:t>an inter-Agency contract </a:t>
            </a:r>
            <a:r>
              <a:rPr lang="en-US" sz="1600" dirty="0"/>
              <a:t>with the Texas State Library and Archives Commission that will support services expansion and integration between public and academic libraries and TWC Adult Education &amp; Literacy providers. The project will develop tools and resources and facilitate training and technical assistance to Libraries on best practices of AEL/library engagement in the state.  </a:t>
            </a:r>
            <a:endParaRPr lang="en-US" sz="1600" dirty="0" smtClean="0"/>
          </a:p>
          <a:p>
            <a:pPr defTabSz="915772">
              <a:defRPr/>
            </a:pPr>
            <a:endParaRPr lang="en-US" sz="1600" dirty="0"/>
          </a:p>
          <a:p>
            <a:pPr defTabSz="915772">
              <a:defRPr/>
            </a:pPr>
            <a:r>
              <a:rPr lang="en-US" sz="1600" dirty="0" smtClean="0"/>
              <a:t>____________________________________________</a:t>
            </a:r>
          </a:p>
          <a:p>
            <a:pPr defTabSz="915772">
              <a:defRPr/>
            </a:pPr>
            <a:endParaRPr lang="en-US" sz="1600" dirty="0"/>
          </a:p>
          <a:p>
            <a:pPr defTabSz="915772">
              <a:defRPr/>
            </a:pPr>
            <a:r>
              <a:rPr lang="en-US" sz="1600" dirty="0" smtClean="0"/>
              <a:t>____________________________________________</a:t>
            </a:r>
          </a:p>
          <a:p>
            <a:pPr defTabSz="915772">
              <a:defRPr/>
            </a:pPr>
            <a:endParaRPr lang="en-US" sz="1600" dirty="0"/>
          </a:p>
          <a:p>
            <a:pPr defTabSz="915772">
              <a:defRPr/>
            </a:pPr>
            <a:r>
              <a:rPr lang="en-US" sz="1600" dirty="0" smtClean="0"/>
              <a:t>____________________________________________</a:t>
            </a:r>
            <a:endParaRPr lang="en-US" sz="1600" dirty="0"/>
          </a:p>
          <a:p>
            <a:endParaRPr lang="en-US" sz="1600" dirty="0"/>
          </a:p>
        </p:txBody>
      </p:sp>
      <p:sp>
        <p:nvSpPr>
          <p:cNvPr id="4" name="Slide Number Placeholder 3"/>
          <p:cNvSpPr>
            <a:spLocks noGrp="1"/>
          </p:cNvSpPr>
          <p:nvPr>
            <p:ph type="sldNum" sz="quarter" idx="10"/>
          </p:nvPr>
        </p:nvSpPr>
        <p:spPr/>
        <p:txBody>
          <a:bodyPr/>
          <a:lstStyle/>
          <a:p>
            <a:fld id="{0E8F9AA5-C9CC-472B-92AA-38F26A0DBB0A}" type="slidenum">
              <a:rPr lang="en-US" smtClean="0"/>
              <a:t>13</a:t>
            </a:fld>
            <a:endParaRPr lang="en-US"/>
          </a:p>
        </p:txBody>
      </p:sp>
    </p:spTree>
    <p:extLst>
      <p:ext uri="{BB962C8B-B14F-4D97-AF65-F5344CB8AC3E}">
        <p14:creationId xmlns:p14="http://schemas.microsoft.com/office/powerpoint/2010/main" val="3741083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273550"/>
            <a:ext cx="4724401" cy="4495800"/>
          </a:xfrm>
        </p:spPr>
        <p:txBody>
          <a:bodyPr/>
          <a:lstStyle/>
          <a:p>
            <a:r>
              <a:rPr lang="en-US" sz="1400" dirty="0"/>
              <a:t>The other project dedicated in December is </a:t>
            </a:r>
            <a:r>
              <a:rPr lang="en-US" sz="1400" dirty="0" smtClean="0"/>
              <a:t>with </a:t>
            </a:r>
            <a:r>
              <a:rPr lang="en-US" sz="1400" dirty="0"/>
              <a:t>the </a:t>
            </a:r>
            <a:r>
              <a:rPr lang="en-US" sz="1400" dirty="0" err="1" smtClean="0"/>
              <a:t>OneStar</a:t>
            </a:r>
            <a:r>
              <a:rPr lang="en-US" sz="1400" dirty="0" smtClean="0"/>
              <a:t> Foundation, </a:t>
            </a:r>
            <a:r>
              <a:rPr lang="en-US" sz="1400" dirty="0"/>
              <a:t>an organization that </a:t>
            </a:r>
            <a:r>
              <a:rPr lang="en-US" sz="1400" dirty="0" smtClean="0"/>
              <a:t>promotes </a:t>
            </a:r>
            <a:r>
              <a:rPr lang="en-US" sz="1400" dirty="0"/>
              <a:t>the nonprofit sector and innovative public-private partnerships to drive community solutions. </a:t>
            </a:r>
            <a:r>
              <a:rPr lang="en-US" sz="1400" dirty="0" smtClean="0"/>
              <a:t>OneStar </a:t>
            </a:r>
            <a:r>
              <a:rPr lang="en-US" sz="1400" dirty="0"/>
              <a:t>will support local AEL program recruitment, retention, and integration efforts through connections to both the Texas Connector data system and the VISTA </a:t>
            </a:r>
            <a:r>
              <a:rPr lang="en-US" sz="1400" dirty="0" smtClean="0"/>
              <a:t>(Volunteers </a:t>
            </a:r>
            <a:r>
              <a:rPr lang="en-US" sz="1400" dirty="0"/>
              <a:t>In Service To </a:t>
            </a:r>
            <a:r>
              <a:rPr lang="en-US" sz="1400" dirty="0" smtClean="0"/>
              <a:t>America) program</a:t>
            </a:r>
            <a:r>
              <a:rPr lang="en-US" sz="1400" dirty="0"/>
              <a:t>.  The Texas Connector data system will support a reduction in student participation barriers by identifying connections for providers to support services, transportation information, and other valuable student support information.  </a:t>
            </a:r>
          </a:p>
          <a:p>
            <a:r>
              <a:rPr lang="en-US" sz="1400" dirty="0"/>
              <a:t>VISTA engagements will provide expert volunteers to selected local programs and deliver coordinator-level support to the program.  Carefully selected VISTA volunteers will support AEL program capacity through efforts such as the use of Texas Connector and support in student recruitment and outreach efforts within the community.  VISTA coordinators may provide a deliberate focus on the capacity building and training of volunteers, provide support in data analysis, and assist in overall program evaluation.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14</a:t>
            </a:fld>
            <a:endParaRPr lang="en-US"/>
          </a:p>
        </p:txBody>
      </p:sp>
    </p:spTree>
    <p:extLst>
      <p:ext uri="{BB962C8B-B14F-4D97-AF65-F5344CB8AC3E}">
        <p14:creationId xmlns:p14="http://schemas.microsoft.com/office/powerpoint/2010/main" val="431167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pPr defTabSz="915772">
              <a:defRPr/>
            </a:pPr>
            <a:r>
              <a:rPr lang="en-US" sz="1600" dirty="0" smtClean="0"/>
              <a:t>The value of professional development in Adult Education and Literacy in Texas has never been greater. </a:t>
            </a:r>
          </a:p>
          <a:p>
            <a:pPr defTabSz="915772">
              <a:defRPr/>
            </a:pPr>
            <a:endParaRPr lang="en-US" sz="1600" dirty="0" smtClean="0"/>
          </a:p>
          <a:p>
            <a:pPr defTabSz="915772">
              <a:defRPr/>
            </a:pPr>
            <a:r>
              <a:rPr lang="en-US" sz="1600" dirty="0" smtClean="0"/>
              <a:t>Texas providers are advancing and implementing innovative student service delivery options that include hallmark career pathways, workforce services and distance education models. </a:t>
            </a:r>
          </a:p>
          <a:p>
            <a:pPr defTabSz="915772">
              <a:defRPr/>
            </a:pPr>
            <a:endParaRPr lang="en-US" sz="1600" dirty="0" smtClean="0"/>
          </a:p>
          <a:p>
            <a:pPr defTabSz="915772">
              <a:defRPr/>
            </a:pPr>
            <a:r>
              <a:rPr lang="en-US" sz="1600" dirty="0" smtClean="0"/>
              <a:t>TRAIN </a:t>
            </a:r>
            <a:r>
              <a:rPr lang="en-US" sz="1600" dirty="0" err="1" smtClean="0"/>
              <a:t>Tex</a:t>
            </a:r>
            <a:r>
              <a:rPr lang="en-US" sz="1600" dirty="0" smtClean="0"/>
              <a:t> will speed innovation</a:t>
            </a:r>
            <a:r>
              <a:rPr lang="en-US" sz="1600" baseline="0" dirty="0" smtClean="0"/>
              <a:t> and </a:t>
            </a:r>
            <a:r>
              <a:rPr lang="en-US" sz="1600" dirty="0" smtClean="0"/>
              <a:t>transformation, leverage diverse expertise, and support</a:t>
            </a:r>
            <a:r>
              <a:rPr lang="en-US" sz="1600" baseline="0" dirty="0" smtClean="0"/>
              <a:t> an </a:t>
            </a:r>
            <a:r>
              <a:rPr lang="en-US" sz="1600" dirty="0" smtClean="0"/>
              <a:t>unprecedented opportunity to fully deploy an AEL system that transforms the limited legacy options of the past into a high quality, fully integrated network of adult education and literacy providers, workforce training systems and the state’s Workforce Solutions services. </a:t>
            </a:r>
          </a:p>
          <a:p>
            <a:endParaRPr lang="en-US" sz="1600" dirty="0"/>
          </a:p>
        </p:txBody>
      </p:sp>
      <p:sp>
        <p:nvSpPr>
          <p:cNvPr id="4" name="Slide Number Placeholder 3"/>
          <p:cNvSpPr>
            <a:spLocks noGrp="1"/>
          </p:cNvSpPr>
          <p:nvPr>
            <p:ph type="sldNum" sz="quarter" idx="10"/>
          </p:nvPr>
        </p:nvSpPr>
        <p:spPr/>
        <p:txBody>
          <a:bodyPr/>
          <a:lstStyle/>
          <a:p>
            <a:fld id="{0E8F9AA5-C9CC-472B-92AA-38F26A0DBB0A}" type="slidenum">
              <a:rPr lang="en-US" smtClean="0"/>
              <a:t>15</a:t>
            </a:fld>
            <a:endParaRPr lang="en-US"/>
          </a:p>
        </p:txBody>
      </p:sp>
    </p:spTree>
    <p:extLst>
      <p:ext uri="{BB962C8B-B14F-4D97-AF65-F5344CB8AC3E}">
        <p14:creationId xmlns:p14="http://schemas.microsoft.com/office/powerpoint/2010/main" val="2886265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pPr algn="l"/>
            <a:r>
              <a:rPr lang="en-US" sz="1600" dirty="0" smtClean="0"/>
              <a:t>The </a:t>
            </a:r>
            <a:r>
              <a:rPr lang="en-US" sz="1600" dirty="0"/>
              <a:t>Training, Resource and Innovation Network for Texas (TRAIN Tex)  strategy represents the Texas Workforce Commission’s (TWC) significant investment in professional </a:t>
            </a:r>
            <a:r>
              <a:rPr lang="en-US" sz="1600" dirty="0" smtClean="0"/>
              <a:t>development </a:t>
            </a:r>
            <a:r>
              <a:rPr lang="en-US" sz="1600" dirty="0"/>
              <a:t>(PD), relevant research, and </a:t>
            </a:r>
            <a:r>
              <a:rPr lang="en-US" sz="1600" dirty="0" smtClean="0"/>
              <a:t>capacity</a:t>
            </a:r>
            <a:r>
              <a:rPr lang="en-US" sz="1600" baseline="0" dirty="0" smtClean="0"/>
              <a:t> </a:t>
            </a:r>
            <a:r>
              <a:rPr lang="en-US" sz="1600" dirty="0" smtClean="0"/>
              <a:t>building </a:t>
            </a:r>
            <a:r>
              <a:rPr lang="en-US" sz="1600" dirty="0"/>
              <a:t>projects. We have spent much of the past year developing and purchasing this network through competitive request for </a:t>
            </a:r>
            <a:r>
              <a:rPr lang="en-US" sz="1600" dirty="0" smtClean="0"/>
              <a:t>proposals </a:t>
            </a:r>
            <a:r>
              <a:rPr lang="en-US" sz="1600" dirty="0"/>
              <a:t>and contracting. </a:t>
            </a:r>
            <a:endParaRPr lang="en-US" sz="1600" dirty="0" smtClean="0"/>
          </a:p>
          <a:p>
            <a:pPr algn="l"/>
            <a:endParaRPr lang="en-US" sz="1600" u="none" dirty="0" smtClean="0"/>
          </a:p>
          <a:p>
            <a:pPr algn="l"/>
            <a:r>
              <a:rPr lang="en-US" sz="1600" dirty="0" smtClean="0"/>
              <a:t>____________________________________________</a:t>
            </a:r>
          </a:p>
          <a:p>
            <a:pPr algn="l"/>
            <a:endParaRPr lang="en-US" sz="1600" u="none" dirty="0"/>
          </a:p>
          <a:p>
            <a:pPr algn="l"/>
            <a:r>
              <a:rPr lang="en-US" sz="1600" dirty="0" smtClean="0"/>
              <a:t>____________________________________________</a:t>
            </a:r>
          </a:p>
          <a:p>
            <a:pPr algn="l"/>
            <a:endParaRPr lang="en-US" sz="1600" u="none" dirty="0"/>
          </a:p>
          <a:p>
            <a:pPr algn="l"/>
            <a:r>
              <a:rPr lang="en-US" sz="1600" dirty="0" smtClean="0"/>
              <a:t>____________________________________________</a:t>
            </a:r>
          </a:p>
          <a:p>
            <a:pPr algn="l"/>
            <a:endParaRPr lang="en-US" sz="1600" u="none" dirty="0"/>
          </a:p>
          <a:p>
            <a:pPr algn="l"/>
            <a:r>
              <a:rPr lang="en-US" sz="1600" dirty="0" smtClean="0"/>
              <a:t>____________________________________________</a:t>
            </a:r>
            <a:endParaRPr lang="en-US" sz="1600" u="none" dirty="0" smtClean="0"/>
          </a:p>
        </p:txBody>
      </p:sp>
      <p:sp>
        <p:nvSpPr>
          <p:cNvPr id="4" name="Slide Number Placeholder 3"/>
          <p:cNvSpPr>
            <a:spLocks noGrp="1"/>
          </p:cNvSpPr>
          <p:nvPr>
            <p:ph type="sldNum" sz="quarter" idx="10"/>
          </p:nvPr>
        </p:nvSpPr>
        <p:spPr/>
        <p:txBody>
          <a:bodyPr/>
          <a:lstStyle/>
          <a:p>
            <a:fld id="{0E8F9AA5-C9CC-472B-92AA-38F26A0DBB0A}" type="slidenum">
              <a:rPr lang="en-US" smtClean="0"/>
              <a:t>2</a:t>
            </a:fld>
            <a:endParaRPr lang="en-US" dirty="0"/>
          </a:p>
        </p:txBody>
      </p:sp>
    </p:spTree>
    <p:extLst>
      <p:ext uri="{BB962C8B-B14F-4D97-AF65-F5344CB8AC3E}">
        <p14:creationId xmlns:p14="http://schemas.microsoft.com/office/powerpoint/2010/main" val="240510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197350"/>
            <a:ext cx="4724401" cy="4412953"/>
          </a:xfrm>
        </p:spPr>
        <p:txBody>
          <a:bodyPr/>
          <a:lstStyle/>
          <a:p>
            <a:pPr algn="ctr"/>
            <a:r>
              <a:rPr lang="en-US" sz="1600" dirty="0" smtClean="0"/>
              <a:t>This is the TRAIN </a:t>
            </a:r>
            <a:r>
              <a:rPr lang="en-US" sz="1600" dirty="0" err="1" smtClean="0"/>
              <a:t>Tex</a:t>
            </a:r>
            <a:r>
              <a:rPr lang="en-US" sz="1600" dirty="0" smtClean="0"/>
              <a:t> system.</a:t>
            </a:r>
            <a:r>
              <a:rPr lang="en-US" sz="1600" baseline="0" dirty="0" smtClean="0"/>
              <a:t> </a:t>
            </a:r>
          </a:p>
          <a:p>
            <a:endParaRPr lang="en-US" dirty="0"/>
          </a:p>
          <a:p>
            <a:r>
              <a:rPr lang="en-US" sz="1600" dirty="0"/>
              <a:t>Texas </a:t>
            </a:r>
            <a:r>
              <a:rPr lang="en-US" sz="1600" dirty="0" smtClean="0"/>
              <a:t>AEL is </a:t>
            </a:r>
            <a:r>
              <a:rPr lang="en-US" sz="1600" dirty="0"/>
              <a:t>moving quickly in new directions.  </a:t>
            </a:r>
            <a:r>
              <a:rPr lang="en-US" sz="1600" dirty="0" smtClean="0"/>
              <a:t>The bolstered </a:t>
            </a:r>
            <a:r>
              <a:rPr lang="en-US" sz="1600" dirty="0"/>
              <a:t>framework of professional development, research, and capacity-building projects that comprise </a:t>
            </a:r>
            <a:r>
              <a:rPr lang="en-US" sz="1600" dirty="0" smtClean="0"/>
              <a:t>TRAIN Tex </a:t>
            </a:r>
            <a:r>
              <a:rPr lang="en-US" sz="1600" dirty="0"/>
              <a:t>will promote the implementation of a fully integrated system that </a:t>
            </a:r>
            <a:r>
              <a:rPr lang="en-US" sz="1600" dirty="0" smtClean="0"/>
              <a:t>embraces</a:t>
            </a:r>
            <a:r>
              <a:rPr lang="en-US" sz="1600" baseline="0" dirty="0" smtClean="0"/>
              <a:t> the evolution of Adult Education &amp; Literacy in Texas and will facilitate student success through </a:t>
            </a:r>
            <a:r>
              <a:rPr lang="en-US" sz="1600" dirty="0" smtClean="0"/>
              <a:t>increased </a:t>
            </a:r>
            <a:r>
              <a:rPr lang="en-US" sz="1600" dirty="0"/>
              <a:t>employment, postsecondary education and training transition, skill gains, and secondary completion for </a:t>
            </a:r>
            <a:r>
              <a:rPr lang="en-US" sz="1600" dirty="0" smtClean="0"/>
              <a:t>students. It is through best-in-class professional development</a:t>
            </a:r>
            <a:r>
              <a:rPr lang="en-US" sz="1600" baseline="0" dirty="0" smtClean="0"/>
              <a:t> that we can begin to re-tool how we think about targeted recruitment of students, providing greater technological access to students, and an alignment of services that we can effectively eliminate student barriers to workforce and career advancement.</a:t>
            </a:r>
            <a:endParaRPr lang="en-US" sz="1600" dirty="0"/>
          </a:p>
          <a:p>
            <a:endParaRPr lang="en-US" sz="1600" baseline="0" dirty="0" smtClean="0"/>
          </a:p>
        </p:txBody>
      </p:sp>
      <p:sp>
        <p:nvSpPr>
          <p:cNvPr id="4" name="Slide Number Placeholder 3"/>
          <p:cNvSpPr>
            <a:spLocks noGrp="1"/>
          </p:cNvSpPr>
          <p:nvPr>
            <p:ph type="sldNum" sz="quarter" idx="10"/>
          </p:nvPr>
        </p:nvSpPr>
        <p:spPr/>
        <p:txBody>
          <a:bodyPr/>
          <a:lstStyle/>
          <a:p>
            <a:fld id="{0E8F9AA5-C9CC-472B-92AA-38F26A0DBB0A}" type="slidenum">
              <a:rPr lang="en-US" smtClean="0"/>
              <a:t>3</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r>
              <a:rPr lang="en-US" sz="1600" dirty="0"/>
              <a:t>This strategy and the system and network of education, research, and support entities within will work together, to varying extents, to sustain and advance the robust system of Adult Education and Literacy providers and workforce partners and to accelerate the advancement of education and training priorities across the state. These priorities are in support of successful education and workforce transitions for individuals, families and communities in Texas</a:t>
            </a:r>
            <a:r>
              <a:rPr lang="en-US" sz="1600" dirty="0" smtClean="0"/>
              <a:t>.</a:t>
            </a:r>
          </a:p>
          <a:p>
            <a:r>
              <a:rPr lang="en-US" sz="1600" dirty="0" smtClean="0"/>
              <a:t>____________________________________________</a:t>
            </a:r>
          </a:p>
          <a:p>
            <a:endParaRPr lang="en-US" sz="1600" dirty="0"/>
          </a:p>
          <a:p>
            <a:r>
              <a:rPr lang="en-US" sz="1600" dirty="0" smtClean="0"/>
              <a:t>____________________________________________</a:t>
            </a:r>
          </a:p>
          <a:p>
            <a:endParaRPr lang="en-US" sz="1600" dirty="0"/>
          </a:p>
          <a:p>
            <a:r>
              <a:rPr lang="en-US" sz="1600" dirty="0" smtClean="0"/>
              <a:t>____________________________________________</a:t>
            </a:r>
          </a:p>
        </p:txBody>
      </p:sp>
      <p:sp>
        <p:nvSpPr>
          <p:cNvPr id="4" name="Slide Number Placeholder 3"/>
          <p:cNvSpPr>
            <a:spLocks noGrp="1"/>
          </p:cNvSpPr>
          <p:nvPr>
            <p:ph type="sldNum" sz="quarter" idx="10"/>
          </p:nvPr>
        </p:nvSpPr>
        <p:spPr/>
        <p:txBody>
          <a:bodyPr/>
          <a:lstStyle/>
          <a:p>
            <a:fld id="{0E8F9AA5-C9CC-472B-92AA-38F26A0DBB0A}" type="slidenum">
              <a:rPr lang="en-US" smtClean="0"/>
              <a:t>4</a:t>
            </a:fld>
            <a:endParaRPr lang="en-US"/>
          </a:p>
        </p:txBody>
      </p:sp>
    </p:spTree>
    <p:extLst>
      <p:ext uri="{BB962C8B-B14F-4D97-AF65-F5344CB8AC3E}">
        <p14:creationId xmlns:p14="http://schemas.microsoft.com/office/powerpoint/2010/main" val="1139821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r>
              <a:rPr lang="en-US" sz="1600" kern="1200" dirty="0" smtClean="0">
                <a:solidFill>
                  <a:schemeClr val="tx1"/>
                </a:solidFill>
                <a:effectLst/>
                <a:latin typeface="+mn-lt"/>
                <a:ea typeface="+mn-ea"/>
                <a:cs typeface="+mn-cs"/>
              </a:rPr>
              <a:t>We have to focus on bringing greater value to providers and speeding innovation to maximize Texas talent and strategic investments and reduce siloed efforts. Network objectives are to ensure that research, professional development and support are best-in-class,</a:t>
            </a:r>
            <a:r>
              <a:rPr lang="en-US" sz="1600" kern="1200" baseline="0" dirty="0" smtClean="0">
                <a:solidFill>
                  <a:schemeClr val="tx1"/>
                </a:solidFill>
                <a:effectLst/>
                <a:latin typeface="+mn-lt"/>
                <a:ea typeface="+mn-ea"/>
                <a:cs typeface="+mn-cs"/>
              </a:rPr>
              <a:t> innovative, and in keeping with Texas’ Strategic Plan.</a:t>
            </a:r>
          </a:p>
          <a:p>
            <a:r>
              <a:rPr lang="en-US" sz="1600" dirty="0" smtClean="0"/>
              <a:t>___________________________________________</a:t>
            </a:r>
          </a:p>
          <a:p>
            <a:endParaRPr lang="en-US" sz="1600" kern="1200" dirty="0">
              <a:solidFill>
                <a:schemeClr val="tx1"/>
              </a:solidFill>
              <a:effectLst/>
              <a:latin typeface="+mn-lt"/>
              <a:ea typeface="+mn-ea"/>
              <a:cs typeface="+mn-cs"/>
            </a:endParaRPr>
          </a:p>
          <a:p>
            <a:r>
              <a:rPr lang="en-US" sz="1600" dirty="0" smtClean="0"/>
              <a:t>___________________________________________</a:t>
            </a:r>
          </a:p>
          <a:p>
            <a:endParaRPr lang="en-US" sz="1600" kern="1200" dirty="0">
              <a:solidFill>
                <a:schemeClr val="tx1"/>
              </a:solidFill>
              <a:effectLst/>
              <a:latin typeface="+mn-lt"/>
              <a:ea typeface="+mn-ea"/>
              <a:cs typeface="+mn-cs"/>
            </a:endParaRPr>
          </a:p>
          <a:p>
            <a:r>
              <a:rPr lang="en-US" sz="1600" dirty="0" smtClean="0"/>
              <a:t>___________________________________________</a:t>
            </a:r>
          </a:p>
          <a:p>
            <a:endParaRPr lang="en-US" sz="1600" kern="1200" dirty="0">
              <a:solidFill>
                <a:schemeClr val="tx1"/>
              </a:solidFill>
              <a:effectLst/>
              <a:latin typeface="+mn-lt"/>
              <a:ea typeface="+mn-ea"/>
              <a:cs typeface="+mn-cs"/>
            </a:endParaRPr>
          </a:p>
          <a:p>
            <a:r>
              <a:rPr lang="en-US" sz="1600" dirty="0" smtClean="0"/>
              <a:t>___________________________________________</a:t>
            </a:r>
            <a:r>
              <a:rPr lang="en-US" sz="1600" kern="1200" dirty="0" smtClean="0">
                <a:solidFill>
                  <a:schemeClr val="tx1"/>
                </a:solidFill>
                <a:effectLst/>
                <a:latin typeface="+mn-lt"/>
                <a:ea typeface="+mn-ea"/>
                <a:cs typeface="+mn-cs"/>
              </a:rPr>
              <a:t/>
            </a:r>
            <a:br>
              <a:rPr lang="en-US" sz="16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5</a:t>
            </a:fld>
            <a:endParaRPr lang="en-US"/>
          </a:p>
        </p:txBody>
      </p:sp>
    </p:spTree>
    <p:extLst>
      <p:ext uri="{BB962C8B-B14F-4D97-AF65-F5344CB8AC3E}">
        <p14:creationId xmlns:p14="http://schemas.microsoft.com/office/powerpoint/2010/main" val="86632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a:solidFill>
              <a:schemeClr val="accent1">
                <a:lumMod val="75000"/>
              </a:schemeClr>
            </a:solidFill>
          </a:ln>
        </p:spPr>
      </p:sp>
      <p:sp>
        <p:nvSpPr>
          <p:cNvPr id="3" name="Notes Placeholder 2"/>
          <p:cNvSpPr>
            <a:spLocks noGrp="1"/>
          </p:cNvSpPr>
          <p:nvPr>
            <p:ph type="body" idx="1"/>
          </p:nvPr>
        </p:nvSpPr>
        <p:spPr>
          <a:xfrm>
            <a:off x="1149349" y="4197350"/>
            <a:ext cx="4724401" cy="4572000"/>
          </a:xfrm>
        </p:spPr>
        <p:txBody>
          <a:bodyPr/>
          <a:lstStyle/>
          <a:p>
            <a:r>
              <a:rPr lang="en-US" dirty="0"/>
              <a:t>The network is driven by TWC direction, guidance and technical assistance. AEL </a:t>
            </a:r>
            <a:r>
              <a:rPr lang="en-US" dirty="0" smtClean="0"/>
              <a:t>Grantees &amp; service</a:t>
            </a:r>
            <a:r>
              <a:rPr lang="en-US" baseline="0" dirty="0" smtClean="0"/>
              <a:t> providers</a:t>
            </a:r>
            <a:r>
              <a:rPr lang="en-US" dirty="0" smtClean="0"/>
              <a:t> </a:t>
            </a:r>
            <a:r>
              <a:rPr lang="en-US" dirty="0"/>
              <a:t>are the </a:t>
            </a:r>
            <a:r>
              <a:rPr lang="en-US" dirty="0" smtClean="0"/>
              <a:t>customer, </a:t>
            </a:r>
            <a:r>
              <a:rPr lang="en-US" dirty="0"/>
              <a:t>as well as a contributor to the </a:t>
            </a:r>
            <a:r>
              <a:rPr lang="en-US" dirty="0" smtClean="0"/>
              <a:t>network.</a:t>
            </a:r>
            <a:r>
              <a:rPr lang="en-US" baseline="0" dirty="0" smtClean="0"/>
              <a:t> AEL Grantees</a:t>
            </a:r>
            <a:r>
              <a:rPr lang="en-US" dirty="0" smtClean="0"/>
              <a:t> have a </a:t>
            </a:r>
            <a:r>
              <a:rPr lang="en-US" dirty="0"/>
              <a:t>contractual responsibilities to employ PD Coordinators to deliver local day-to-day professional development training, continuous improvement strategies and training based on a local analysis of performance and staffing needs that effectively support the Commission's strategic priorities. </a:t>
            </a:r>
          </a:p>
          <a:p>
            <a:endParaRPr lang="en-US" dirty="0"/>
          </a:p>
          <a:p>
            <a:r>
              <a:rPr lang="en-US" dirty="0"/>
              <a:t>This local professional development is critical to performance success as local program are best positioned to diagnose their needs and plan for improvement and innovation. </a:t>
            </a:r>
          </a:p>
          <a:p>
            <a:endParaRPr lang="en-US" dirty="0"/>
          </a:p>
          <a:p>
            <a:r>
              <a:rPr lang="en-US" dirty="0"/>
              <a:t>AEL grantees did a lot of professional development last year! </a:t>
            </a:r>
          </a:p>
          <a:p>
            <a:endParaRPr lang="en-US" dirty="0"/>
          </a:p>
          <a:p>
            <a:r>
              <a:rPr lang="en-US" dirty="0"/>
              <a:t>In program year 2104-2015 a total of 3,577 AEL staff participated in professional development activities across Texas.  Texas AEL educators were required to document a minimum of 12 hours of professional development during the program year, but most staff exceeded the minimum requirement.  The average number of professional development hours was 33 and the median number was 24. Participating staff included full-time and part-time administrators, supervisors, teachers, counselors, paraprofessionals and unpaid volunteers.  Of these, approximately 74% were teachers and 17% were administrators or supervisors.</a:t>
            </a:r>
          </a:p>
        </p:txBody>
      </p:sp>
      <p:sp>
        <p:nvSpPr>
          <p:cNvPr id="4" name="Slide Number Placeholder 3"/>
          <p:cNvSpPr>
            <a:spLocks noGrp="1"/>
          </p:cNvSpPr>
          <p:nvPr>
            <p:ph type="sldNum" sz="quarter" idx="10"/>
          </p:nvPr>
        </p:nvSpPr>
        <p:spPr/>
        <p:txBody>
          <a:bodyPr/>
          <a:lstStyle/>
          <a:p>
            <a:fld id="{0E8F9AA5-C9CC-472B-92AA-38F26A0DBB0A}" type="slidenum">
              <a:rPr lang="en-US" smtClean="0"/>
              <a:t>6</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r>
              <a:rPr lang="en-US" sz="1600" dirty="0"/>
              <a:t>The Professional Development Center plays a central role is responsible for delivering training, including training-of-trainer events, informational resources and other support to local programs, students, and stakeholders. PD Center staff, including PD Specialists,  are responsible for deploying statewide PD activities, identifying and recruiting additional contract trainers, developing and delivering training throughout the state, including online, and assisting AEL Grantees and other providers with professional development planning and services provision.</a:t>
            </a:r>
          </a:p>
        </p:txBody>
      </p:sp>
      <p:sp>
        <p:nvSpPr>
          <p:cNvPr id="4" name="Slide Number Placeholder 3"/>
          <p:cNvSpPr>
            <a:spLocks noGrp="1"/>
          </p:cNvSpPr>
          <p:nvPr>
            <p:ph type="sldNum" sz="quarter" idx="10"/>
          </p:nvPr>
        </p:nvSpPr>
        <p:spPr/>
        <p:txBody>
          <a:bodyPr/>
          <a:lstStyle/>
          <a:p>
            <a:fld id="{0E8F9AA5-C9CC-472B-92AA-38F26A0DBB0A}" type="slidenum">
              <a:rPr lang="en-US" smtClean="0"/>
              <a:t>7</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pPr defTabSz="915772">
              <a:defRPr/>
            </a:pPr>
            <a:r>
              <a:rPr lang="en-US" sz="1600" dirty="0"/>
              <a:t>The Career Pathways Expansion project is a new project that will provide mentoring services to TWC AEL Grantees and TWC Accelerate Texas Colleges to expand Integrated Education and Training Career Pathways Programs in Texas.  The idea is to leverage experienced and proven colleges who have implemented Integrated Education and Training under Accelerate Texas to mentor AEL grantees who are just starting, expanding or struggling to implement.  </a:t>
            </a:r>
            <a:r>
              <a:rPr lang="en-US" sz="1600" dirty="0" smtClean="0"/>
              <a:t>  </a:t>
            </a:r>
          </a:p>
          <a:p>
            <a:pPr defTabSz="915772">
              <a:defRPr/>
            </a:pPr>
            <a:r>
              <a:rPr lang="en-US" sz="1600" dirty="0" smtClean="0"/>
              <a:t>____________________________________________</a:t>
            </a:r>
          </a:p>
          <a:p>
            <a:pPr defTabSz="915772">
              <a:defRPr/>
            </a:pPr>
            <a:endParaRPr lang="en-US" sz="1600" dirty="0"/>
          </a:p>
          <a:p>
            <a:pPr defTabSz="915772">
              <a:defRPr/>
            </a:pPr>
            <a:r>
              <a:rPr lang="en-US" sz="1600" dirty="0" smtClean="0"/>
              <a:t>____________________________________________</a:t>
            </a:r>
          </a:p>
          <a:p>
            <a:pPr defTabSz="915772">
              <a:defRPr/>
            </a:pPr>
            <a:endParaRPr lang="en-US" sz="1600" dirty="0"/>
          </a:p>
          <a:p>
            <a:pPr defTabSz="915772">
              <a:defRPr/>
            </a:pPr>
            <a:r>
              <a:rPr lang="en-US" sz="1600" dirty="0" smtClean="0"/>
              <a:t>____________________________________________</a:t>
            </a:r>
          </a:p>
          <a:p>
            <a:pPr defTabSz="915772">
              <a:defRPr/>
            </a:pPr>
            <a:endParaRPr lang="en-US" sz="1600" dirty="0"/>
          </a:p>
          <a:p>
            <a:pPr defTabSz="915772">
              <a:defRPr/>
            </a:pPr>
            <a:r>
              <a:rPr lang="en-US" sz="1600" dirty="0" smtClean="0"/>
              <a:t>____________________________________________</a:t>
            </a:r>
          </a:p>
        </p:txBody>
      </p:sp>
      <p:sp>
        <p:nvSpPr>
          <p:cNvPr id="4" name="Slide Number Placeholder 3"/>
          <p:cNvSpPr>
            <a:spLocks noGrp="1"/>
          </p:cNvSpPr>
          <p:nvPr>
            <p:ph type="sldNum" sz="quarter" idx="10"/>
          </p:nvPr>
        </p:nvSpPr>
        <p:spPr/>
        <p:txBody>
          <a:bodyPr/>
          <a:lstStyle/>
          <a:p>
            <a:fld id="{0E8F9AA5-C9CC-472B-92AA-38F26A0DBB0A}" type="slidenum">
              <a:rPr lang="en-US" smtClean="0"/>
              <a:t>8</a:t>
            </a:fld>
            <a:endParaRPr lang="en-US"/>
          </a:p>
        </p:txBody>
      </p:sp>
    </p:spTree>
    <p:extLst>
      <p:ext uri="{BB962C8B-B14F-4D97-AF65-F5344CB8AC3E}">
        <p14:creationId xmlns:p14="http://schemas.microsoft.com/office/powerpoint/2010/main" val="404989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9349" y="4422132"/>
            <a:ext cx="4724401" cy="4188171"/>
          </a:xfrm>
        </p:spPr>
        <p:txBody>
          <a:bodyPr/>
          <a:lstStyle/>
          <a:p>
            <a:r>
              <a:rPr lang="en-US" sz="1600" dirty="0"/>
              <a:t>The distance learning mentor initiative has been in place since August of 2015.  This projects is building capacity and expanding or improving the performance of AEL distance learning initiatives throughout Texas.  Two mentor providers College of the Mainland and Northside ISD are mentoring eight mentee sites to develop,  implement, expand and/or enhance distance learning services within their respective programs.</a:t>
            </a:r>
          </a:p>
          <a:p>
            <a:endParaRPr lang="en-US" sz="1600" dirty="0"/>
          </a:p>
          <a:p>
            <a:r>
              <a:rPr lang="en-US" sz="1600" dirty="0"/>
              <a:t>College of the Mainland is mentoring the Houston Community College System, San Jacinto College, Lone Star College and Alamo Colleges and Northside ISD is mentoring Region 20 ESC, San Antonio ISD, Southwest Texas Junior College and Each One Teach One in San Antonio.</a:t>
            </a:r>
          </a:p>
        </p:txBody>
      </p:sp>
      <p:sp>
        <p:nvSpPr>
          <p:cNvPr id="4" name="Slide Number Placeholder 3"/>
          <p:cNvSpPr>
            <a:spLocks noGrp="1"/>
          </p:cNvSpPr>
          <p:nvPr>
            <p:ph type="sldNum" sz="quarter" idx="10"/>
          </p:nvPr>
        </p:nvSpPr>
        <p:spPr/>
        <p:txBody>
          <a:bodyPr/>
          <a:lstStyle/>
          <a:p>
            <a:fld id="{0E8F9AA5-C9CC-472B-92AA-38F26A0DBB0A}" type="slidenum">
              <a:rPr lang="en-US" smtClean="0"/>
              <a:t>9</a:t>
            </a:fld>
            <a:endParaRPr lang="en-US"/>
          </a:p>
        </p:txBody>
      </p:sp>
    </p:spTree>
    <p:extLst>
      <p:ext uri="{BB962C8B-B14F-4D97-AF65-F5344CB8AC3E}">
        <p14:creationId xmlns:p14="http://schemas.microsoft.com/office/powerpoint/2010/main" val="216299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DC6BE-3FB1-4C1F-B0C5-06D72184C8FA}" type="datetime1">
              <a:rPr lang="en-US" smtClean="0"/>
              <a:t>4/9/2016</a:t>
            </a:fld>
            <a:endParaRPr lang="en-US"/>
          </a:p>
        </p:txBody>
      </p:sp>
      <p:sp>
        <p:nvSpPr>
          <p:cNvPr id="5" name="Footer Placeholder 4"/>
          <p:cNvSpPr>
            <a:spLocks noGrp="1"/>
          </p:cNvSpPr>
          <p:nvPr>
            <p:ph type="ftr" sz="quarter" idx="11"/>
          </p:nvPr>
        </p:nvSpPr>
        <p:spPr/>
        <p:txBody>
          <a:bodyPr/>
          <a:lstStyle/>
          <a:p>
            <a:r>
              <a:rPr lang="en-US" smtClean="0"/>
              <a:t>John g. stevenson &amp; Lori e. slayton : COABE/TALAE : April 11,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79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AD2982-6BAA-4836-AB28-D3091276C4F8}" type="datetime1">
              <a:rPr lang="en-US" smtClean="0"/>
              <a:t>4/9/2016</a:t>
            </a:fld>
            <a:endParaRPr lang="en-US"/>
          </a:p>
        </p:txBody>
      </p:sp>
      <p:sp>
        <p:nvSpPr>
          <p:cNvPr id="5" name="Footer Placeholder 4"/>
          <p:cNvSpPr>
            <a:spLocks noGrp="1"/>
          </p:cNvSpPr>
          <p:nvPr>
            <p:ph type="ftr" sz="quarter" idx="11"/>
          </p:nvPr>
        </p:nvSpPr>
        <p:spPr/>
        <p:txBody>
          <a:bodyPr/>
          <a:lstStyle/>
          <a:p>
            <a:r>
              <a:rPr lang="en-US" smtClean="0"/>
              <a:t>John g. stevenson &amp; Lori e. slayton : COABE/TALAE : April 11,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39599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18E0DA-2681-4101-B4F8-581E0AF8DEE3}" type="datetime1">
              <a:rPr lang="en-US" smtClean="0"/>
              <a:t>4/9/2016</a:t>
            </a:fld>
            <a:endParaRPr lang="en-US"/>
          </a:p>
        </p:txBody>
      </p:sp>
      <p:sp>
        <p:nvSpPr>
          <p:cNvPr id="5" name="Footer Placeholder 4"/>
          <p:cNvSpPr>
            <a:spLocks noGrp="1"/>
          </p:cNvSpPr>
          <p:nvPr>
            <p:ph type="ftr" sz="quarter" idx="11"/>
          </p:nvPr>
        </p:nvSpPr>
        <p:spPr/>
        <p:txBody>
          <a:bodyPr/>
          <a:lstStyle/>
          <a:p>
            <a:r>
              <a:rPr lang="en-US" smtClean="0"/>
              <a:t>John g. stevenson &amp; Lori e. slayton : COABE/TALAE : April 11,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59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75A856-48B6-469F-9320-4F5B0EF97181}" type="datetime1">
              <a:rPr lang="en-US" smtClean="0"/>
              <a:t>4/9/2016</a:t>
            </a:fld>
            <a:endParaRPr lang="en-US"/>
          </a:p>
        </p:txBody>
      </p:sp>
      <p:sp>
        <p:nvSpPr>
          <p:cNvPr id="5" name="Footer Placeholder 4"/>
          <p:cNvSpPr>
            <a:spLocks noGrp="1"/>
          </p:cNvSpPr>
          <p:nvPr>
            <p:ph type="ftr" sz="quarter" idx="11"/>
          </p:nvPr>
        </p:nvSpPr>
        <p:spPr/>
        <p:txBody>
          <a:bodyPr/>
          <a:lstStyle/>
          <a:p>
            <a:r>
              <a:rPr lang="en-US" smtClean="0"/>
              <a:t>John g. stevenson &amp; Lori e. slayton : COABE/TALAE : April 11,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428577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04E30E-08B9-47DA-AD66-A850E820C833}" type="datetime1">
              <a:rPr lang="en-US" smtClean="0"/>
              <a:t>4/9/2016</a:t>
            </a:fld>
            <a:endParaRPr lang="en-US"/>
          </a:p>
        </p:txBody>
      </p:sp>
      <p:sp>
        <p:nvSpPr>
          <p:cNvPr id="5" name="Footer Placeholder 4"/>
          <p:cNvSpPr>
            <a:spLocks noGrp="1"/>
          </p:cNvSpPr>
          <p:nvPr>
            <p:ph type="ftr" sz="quarter" idx="11"/>
          </p:nvPr>
        </p:nvSpPr>
        <p:spPr/>
        <p:txBody>
          <a:bodyPr/>
          <a:lstStyle/>
          <a:p>
            <a:r>
              <a:rPr lang="en-US" smtClean="0"/>
              <a:t>John g. stevenson &amp; Lori e. slayton : COABE/TALAE : April 11,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21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029F30-8DB0-49C5-9FC3-7910B6389DF8}" type="datetime1">
              <a:rPr lang="en-US" smtClean="0"/>
              <a:t>4/9/2016</a:t>
            </a:fld>
            <a:endParaRPr lang="en-US"/>
          </a:p>
        </p:txBody>
      </p:sp>
      <p:sp>
        <p:nvSpPr>
          <p:cNvPr id="6" name="Footer Placeholder 5"/>
          <p:cNvSpPr>
            <a:spLocks noGrp="1"/>
          </p:cNvSpPr>
          <p:nvPr>
            <p:ph type="ftr" sz="quarter" idx="11"/>
          </p:nvPr>
        </p:nvSpPr>
        <p:spPr/>
        <p:txBody>
          <a:bodyPr/>
          <a:lstStyle/>
          <a:p>
            <a:r>
              <a:rPr lang="en-US" smtClean="0"/>
              <a:t>John g. stevenson &amp; Lori e. slayton : COABE/TALAE : April 11,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5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B24BAD-6069-4150-B07B-4C2BB6333732}" type="datetime1">
              <a:rPr lang="en-US" smtClean="0"/>
              <a:t>4/9/2016</a:t>
            </a:fld>
            <a:endParaRPr lang="en-US"/>
          </a:p>
        </p:txBody>
      </p:sp>
      <p:sp>
        <p:nvSpPr>
          <p:cNvPr id="8" name="Footer Placeholder 7"/>
          <p:cNvSpPr>
            <a:spLocks noGrp="1"/>
          </p:cNvSpPr>
          <p:nvPr>
            <p:ph type="ftr" sz="quarter" idx="11"/>
          </p:nvPr>
        </p:nvSpPr>
        <p:spPr/>
        <p:txBody>
          <a:bodyPr/>
          <a:lstStyle/>
          <a:p>
            <a:r>
              <a:rPr lang="en-US" smtClean="0"/>
              <a:t>John g. stevenson &amp; Lori e. slayton : COABE/TALAE : April 11, 2016</a:t>
            </a:r>
            <a:endParaRPr lang="en-US"/>
          </a:p>
        </p:txBody>
      </p:sp>
      <p:sp>
        <p:nvSpPr>
          <p:cNvPr id="9" name="Slide Number Placeholder 8"/>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38497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0C6B62-6591-44E1-8E88-534220602272}" type="datetime1">
              <a:rPr lang="en-US" smtClean="0"/>
              <a:t>4/9/2016</a:t>
            </a:fld>
            <a:endParaRPr lang="en-US"/>
          </a:p>
        </p:txBody>
      </p:sp>
      <p:sp>
        <p:nvSpPr>
          <p:cNvPr id="4" name="Footer Placeholder 3"/>
          <p:cNvSpPr>
            <a:spLocks noGrp="1"/>
          </p:cNvSpPr>
          <p:nvPr>
            <p:ph type="ftr" sz="quarter" idx="11"/>
          </p:nvPr>
        </p:nvSpPr>
        <p:spPr/>
        <p:txBody>
          <a:bodyPr/>
          <a:lstStyle/>
          <a:p>
            <a:r>
              <a:rPr lang="en-US" smtClean="0"/>
              <a:t>John g. stevenson &amp; Lori e. slayton : COABE/TALAE : April 11,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09505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E6B56-1D0B-472D-BA66-42E00859E24B}" type="datetime1">
              <a:rPr lang="en-US" smtClean="0"/>
              <a:t>4/9/2016</a:t>
            </a:fld>
            <a:endParaRPr lang="en-US"/>
          </a:p>
        </p:txBody>
      </p:sp>
      <p:sp>
        <p:nvSpPr>
          <p:cNvPr id="3" name="Footer Placeholder 2"/>
          <p:cNvSpPr>
            <a:spLocks noGrp="1"/>
          </p:cNvSpPr>
          <p:nvPr>
            <p:ph type="ftr" sz="quarter" idx="11"/>
          </p:nvPr>
        </p:nvSpPr>
        <p:spPr/>
        <p:txBody>
          <a:bodyPr/>
          <a:lstStyle/>
          <a:p>
            <a:r>
              <a:rPr lang="en-US" smtClean="0"/>
              <a:t>John g. stevenson &amp; Lori e. slayton : COABE/TALAE : April 11, 2016</a:t>
            </a:r>
            <a:endParaRPr lang="en-US"/>
          </a:p>
        </p:txBody>
      </p:sp>
      <p:sp>
        <p:nvSpPr>
          <p:cNvPr id="4" name="Slide Number Placeholder 3"/>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15363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8C4C1-6243-4539-85FD-2410D2C51F8C}" type="datetime1">
              <a:rPr lang="en-US" smtClean="0"/>
              <a:t>4/9/2016</a:t>
            </a:fld>
            <a:endParaRPr lang="en-US"/>
          </a:p>
        </p:txBody>
      </p:sp>
      <p:sp>
        <p:nvSpPr>
          <p:cNvPr id="6" name="Footer Placeholder 5"/>
          <p:cNvSpPr>
            <a:spLocks noGrp="1"/>
          </p:cNvSpPr>
          <p:nvPr>
            <p:ph type="ftr" sz="quarter" idx="11"/>
          </p:nvPr>
        </p:nvSpPr>
        <p:spPr/>
        <p:txBody>
          <a:bodyPr/>
          <a:lstStyle/>
          <a:p>
            <a:r>
              <a:rPr lang="en-US" smtClean="0"/>
              <a:t>John g. stevenson &amp; Lori e. slayton : COABE/TALAE : April 11,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05744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A6936-97D7-4143-AC42-213C109CB7BC}" type="datetime1">
              <a:rPr lang="en-US" smtClean="0"/>
              <a:t>4/9/2016</a:t>
            </a:fld>
            <a:endParaRPr lang="en-US"/>
          </a:p>
        </p:txBody>
      </p:sp>
      <p:sp>
        <p:nvSpPr>
          <p:cNvPr id="6" name="Footer Placeholder 5"/>
          <p:cNvSpPr>
            <a:spLocks noGrp="1"/>
          </p:cNvSpPr>
          <p:nvPr>
            <p:ph type="ftr" sz="quarter" idx="11"/>
          </p:nvPr>
        </p:nvSpPr>
        <p:spPr/>
        <p:txBody>
          <a:bodyPr/>
          <a:lstStyle/>
          <a:p>
            <a:r>
              <a:rPr lang="en-US" smtClean="0"/>
              <a:t>John g. stevenson &amp; Lori e. slayton : COABE/TALAE : April 11,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3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8052E52-C9FC-4962-AB90-2D01E6B8BC9B}" type="datetime1">
              <a:rPr lang="en-US" smtClean="0"/>
              <a:t>4/9/2016</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John g. stevenson &amp; Lori e. slayton : COABE/TALAE : April 11, 2016</a:t>
            </a: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431BFB-B653-4F36-A450-A2DDA07B1717}"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5338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
            </a:r>
            <a:br>
              <a:rPr lang="en-US" sz="3200" dirty="0" smtClean="0"/>
            </a:br>
            <a:r>
              <a:rPr lang="en-US" sz="3200" dirty="0" smtClean="0"/>
              <a:t/>
            </a:r>
            <a:br>
              <a:rPr lang="en-US" sz="3200" dirty="0" smtClean="0"/>
            </a:br>
            <a:endParaRPr lang="en-US" sz="2800" dirty="0"/>
          </a:p>
        </p:txBody>
      </p:sp>
      <p:sp>
        <p:nvSpPr>
          <p:cNvPr id="3" name="TextBox 2"/>
          <p:cNvSpPr txBox="1"/>
          <p:nvPr/>
        </p:nvSpPr>
        <p:spPr>
          <a:xfrm>
            <a:off x="149050" y="4876800"/>
            <a:ext cx="3889550" cy="738664"/>
          </a:xfrm>
          <a:prstGeom prst="rect">
            <a:avLst/>
          </a:prstGeom>
          <a:noFill/>
        </p:spPr>
        <p:txBody>
          <a:bodyPr wrap="square" rtlCol="0">
            <a:spAutoFit/>
          </a:bodyPr>
          <a:lstStyle/>
          <a:p>
            <a:r>
              <a:rPr lang="en-US" sz="1400" dirty="0" smtClean="0"/>
              <a:t>John G. Stevenson &amp; Lori E. Slayton </a:t>
            </a:r>
          </a:p>
          <a:p>
            <a:r>
              <a:rPr lang="en-US" sz="1400" dirty="0" smtClean="0"/>
              <a:t>COABE/TALAE	</a:t>
            </a:r>
          </a:p>
          <a:p>
            <a:r>
              <a:rPr lang="en-US" sz="1400" dirty="0" smtClean="0"/>
              <a:t>April 11, 2016</a:t>
            </a:r>
            <a:endParaRPr lang="en-US" sz="1400" dirty="0"/>
          </a:p>
        </p:txBody>
      </p:sp>
      <p:sp>
        <p:nvSpPr>
          <p:cNvPr id="2" name="TextBox 1"/>
          <p:cNvSpPr txBox="1"/>
          <p:nvPr/>
        </p:nvSpPr>
        <p:spPr>
          <a:xfrm>
            <a:off x="0" y="0"/>
            <a:ext cx="9144000" cy="2400657"/>
          </a:xfrm>
          <a:prstGeom prst="rect">
            <a:avLst/>
          </a:prstGeom>
          <a:solidFill>
            <a:schemeClr val="accent1">
              <a:lumMod val="60000"/>
              <a:lumOff val="40000"/>
            </a:schemeClr>
          </a:solidFill>
        </p:spPr>
        <p:txBody>
          <a:bodyPr wrap="square" rtlCol="0">
            <a:spAutoFit/>
          </a:bodyPr>
          <a:lstStyle/>
          <a:p>
            <a:pPr algn="ctr"/>
            <a:r>
              <a:rPr lang="en-US" sz="5400" dirty="0" smtClean="0"/>
              <a:t>TRAIN </a:t>
            </a:r>
            <a:r>
              <a:rPr lang="en-US" sz="5400" dirty="0" err="1" smtClean="0"/>
              <a:t>Tex</a:t>
            </a:r>
            <a:r>
              <a:rPr lang="en-US" sz="5400" dirty="0" smtClean="0"/>
              <a:t> </a:t>
            </a:r>
          </a:p>
          <a:p>
            <a:pPr algn="ctr"/>
            <a:r>
              <a:rPr lang="en-US" sz="4800" dirty="0" smtClean="0"/>
              <a:t>Training, Resource, And Innovation Network for Texas</a:t>
            </a:r>
            <a:endParaRPr lang="en-US" sz="4800" dirty="0"/>
          </a:p>
        </p:txBody>
      </p:sp>
      <p:pic>
        <p:nvPicPr>
          <p:cNvPr id="1026" name="Picture 2" descr="C:\Users\slaytlo1\AppData\Local\Microsoft\Windows\Temporary Internet Files\Content.IE5\N88LN04B\stock-vector-curved-endless-train-track-sketch-of-curved-train-track-outlines-289214615[1].jp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12528"/>
          <a:stretch/>
        </p:blipFill>
        <p:spPr bwMode="auto">
          <a:xfrm>
            <a:off x="4648200" y="2514600"/>
            <a:ext cx="297815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766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8147304" cy="1499616"/>
          </a:xfrm>
        </p:spPr>
        <p:txBody>
          <a:bodyPr/>
          <a:lstStyle/>
          <a:p>
            <a:r>
              <a:rPr lang="en-US" b="1" cap="small" dirty="0"/>
              <a:t>Focus on </a:t>
            </a:r>
            <a:r>
              <a:rPr lang="en-US" b="1" cap="small" dirty="0" smtClean="0"/>
              <a:t>the Basics: Reading </a:t>
            </a:r>
            <a:r>
              <a:rPr lang="en-US" b="1" cap="small" dirty="0"/>
              <a:t>and </a:t>
            </a:r>
            <a:r>
              <a:rPr lang="en-US" b="1" cap="small" dirty="0" smtClean="0"/>
              <a:t>Math</a:t>
            </a:r>
            <a:endParaRPr lang="en-US" dirty="0"/>
          </a:p>
        </p:txBody>
      </p:sp>
      <p:sp>
        <p:nvSpPr>
          <p:cNvPr id="3" name="Content Placeholder 2"/>
          <p:cNvSpPr>
            <a:spLocks noGrp="1"/>
          </p:cNvSpPr>
          <p:nvPr>
            <p:ph idx="1"/>
          </p:nvPr>
        </p:nvSpPr>
        <p:spPr/>
        <p:txBody>
          <a:bodyPr>
            <a:normAutofit fontScale="77500" lnSpcReduction="20000"/>
          </a:bodyPr>
          <a:lstStyle/>
          <a:p>
            <a:r>
              <a:rPr lang="en-US" sz="2800" b="1" dirty="0" smtClean="0"/>
              <a:t>Purpose:	</a:t>
            </a:r>
            <a:r>
              <a:rPr lang="en-US" sz="2800" dirty="0" smtClean="0"/>
              <a:t>To </a:t>
            </a:r>
            <a:r>
              <a:rPr lang="en-US" sz="2800" dirty="0"/>
              <a:t>develop a Reading Institute and update </a:t>
            </a:r>
            <a:r>
              <a:rPr lang="en-US" sz="2800" dirty="0" smtClean="0"/>
              <a:t>the `		Mathematics </a:t>
            </a:r>
            <a:r>
              <a:rPr lang="en-US" sz="2800" dirty="0"/>
              <a:t>Institute, designed to build </a:t>
            </a:r>
            <a:r>
              <a:rPr lang="en-US" sz="2800" dirty="0" smtClean="0"/>
              <a:t>			capacity </a:t>
            </a:r>
            <a:r>
              <a:rPr lang="en-US" sz="2800" dirty="0"/>
              <a:t>for </a:t>
            </a:r>
            <a:r>
              <a:rPr lang="en-US" sz="2800" dirty="0" smtClean="0"/>
              <a:t>teaching </a:t>
            </a:r>
            <a:r>
              <a:rPr lang="en-US" sz="2800" dirty="0"/>
              <a:t>reading and </a:t>
            </a:r>
            <a:r>
              <a:rPr lang="en-US" sz="2800" dirty="0" smtClean="0"/>
              <a:t>mathematics 		in </a:t>
            </a:r>
            <a:r>
              <a:rPr lang="en-US" sz="2800" dirty="0"/>
              <a:t>local adult </a:t>
            </a:r>
            <a:r>
              <a:rPr lang="en-US" sz="2800" dirty="0" smtClean="0"/>
              <a:t>education programs </a:t>
            </a:r>
            <a:r>
              <a:rPr lang="en-US" sz="2800" dirty="0"/>
              <a:t>by applying </a:t>
            </a:r>
            <a:r>
              <a:rPr lang="en-US" sz="2800" dirty="0" smtClean="0"/>
              <a:t>		research-based best practices</a:t>
            </a:r>
            <a:r>
              <a:rPr lang="en-US" sz="2800" dirty="0"/>
              <a:t>, curriculum </a:t>
            </a:r>
            <a:r>
              <a:rPr lang="en-US" sz="2800" dirty="0" smtClean="0"/>
              <a:t>		frameworks </a:t>
            </a:r>
            <a:r>
              <a:rPr lang="en-US" sz="2800" dirty="0"/>
              <a:t>aligned to </a:t>
            </a:r>
            <a:r>
              <a:rPr lang="en-US" sz="2800" dirty="0" smtClean="0"/>
              <a:t>content </a:t>
            </a:r>
            <a:r>
              <a:rPr lang="en-US" sz="2800" dirty="0"/>
              <a:t>standards, </a:t>
            </a:r>
            <a:r>
              <a:rPr lang="en-US" sz="2800" dirty="0" smtClean="0"/>
              <a:t>		training </a:t>
            </a:r>
            <a:r>
              <a:rPr lang="en-US" sz="2800" dirty="0"/>
              <a:t>and follow </a:t>
            </a:r>
            <a:r>
              <a:rPr lang="en-US" sz="2800" dirty="0" smtClean="0"/>
              <a:t>up </a:t>
            </a:r>
          </a:p>
          <a:p>
            <a:r>
              <a:rPr lang="en-US" sz="2800" b="1" dirty="0" smtClean="0"/>
              <a:t>Deliverables:  	</a:t>
            </a:r>
            <a:r>
              <a:rPr lang="en-US" sz="2800" dirty="0" smtClean="0"/>
              <a:t>Develop institutes that aligns instructional 		practices, curricula and technology resources 		and execute training-of-trainer events to build 		a cadre of trainers that will support AEL 			teachers</a:t>
            </a:r>
            <a:endParaRPr lang="en-US" sz="2800" b="1" dirty="0" smtClean="0"/>
          </a:p>
          <a:p>
            <a:r>
              <a:rPr lang="en-US" sz="2800" b="1" dirty="0" smtClean="0"/>
              <a:t>Grantee(s): 	</a:t>
            </a:r>
            <a:r>
              <a:rPr lang="en-US" sz="2800" dirty="0" smtClean="0"/>
              <a:t>Region 6 ESC</a:t>
            </a:r>
            <a:r>
              <a:rPr lang="en-US" sz="2800" dirty="0"/>
              <a:t>	</a:t>
            </a:r>
            <a:endParaRPr lang="en-US" sz="2800" dirty="0" smtClean="0"/>
          </a:p>
          <a:p>
            <a:r>
              <a:rPr lang="en-US" sz="2800" b="1" dirty="0" smtClean="0"/>
              <a:t>Investment:</a:t>
            </a:r>
            <a:r>
              <a:rPr lang="en-US" sz="2800" dirty="0"/>
              <a:t>	$515,020 for approximately 12 months</a:t>
            </a:r>
          </a:p>
          <a:p>
            <a:endParaRPr lang="en-US" dirty="0"/>
          </a:p>
        </p:txBody>
      </p:sp>
    </p:spTree>
    <p:extLst>
      <p:ext uri="{BB962C8B-B14F-4D97-AF65-F5344CB8AC3E}">
        <p14:creationId xmlns:p14="http://schemas.microsoft.com/office/powerpoint/2010/main" val="3376498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090"/>
            <a:ext cx="7924800" cy="364095"/>
          </a:xfrm>
        </p:spPr>
        <p:txBody>
          <a:bodyPr>
            <a:noAutofit/>
          </a:bodyPr>
          <a:lstStyle/>
          <a:p>
            <a:r>
              <a:rPr lang="en-US" b="1" cap="small" dirty="0"/>
              <a:t>Professional Development Support for Non-Profit Adult Literacy </a:t>
            </a:r>
            <a:r>
              <a:rPr lang="en-US" b="1" cap="small" dirty="0" smtClean="0"/>
              <a:t>Organizations</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Purpose:</a:t>
            </a:r>
            <a:r>
              <a:rPr lang="en-US" sz="2400" dirty="0" smtClean="0"/>
              <a:t>	To </a:t>
            </a:r>
            <a:r>
              <a:rPr lang="en-US" sz="2400" dirty="0"/>
              <a:t>provide professional development to </a:t>
            </a:r>
            <a:r>
              <a:rPr lang="en-US" sz="2400" dirty="0" smtClean="0"/>
              <a:t>			tutors</a:t>
            </a:r>
            <a:r>
              <a:rPr lang="en-US" sz="2400" dirty="0"/>
              <a:t>, instructors, program administrative </a:t>
            </a:r>
            <a:r>
              <a:rPr lang="en-US" sz="2400" dirty="0" smtClean="0"/>
              <a:t>		staff</a:t>
            </a:r>
            <a:r>
              <a:rPr lang="en-US" sz="2400" dirty="0"/>
              <a:t>, and trainers of n</a:t>
            </a:r>
            <a:r>
              <a:rPr lang="en-US" sz="2400" dirty="0" smtClean="0"/>
              <a:t>on-profit </a:t>
            </a:r>
            <a:r>
              <a:rPr lang="en-US" sz="2400" dirty="0"/>
              <a:t>adult </a:t>
            </a:r>
            <a:r>
              <a:rPr lang="en-US" sz="2400" dirty="0" smtClean="0"/>
              <a:t>			literacy </a:t>
            </a:r>
            <a:r>
              <a:rPr lang="en-US" sz="2400" dirty="0"/>
              <a:t>organizations in Texas</a:t>
            </a:r>
          </a:p>
          <a:p>
            <a:r>
              <a:rPr lang="en-US" sz="2400" b="1" dirty="0" smtClean="0"/>
              <a:t>Deliverables:</a:t>
            </a:r>
            <a:r>
              <a:rPr lang="en-US" sz="2400" b="1" dirty="0"/>
              <a:t>	</a:t>
            </a:r>
            <a:r>
              <a:rPr lang="en-US" sz="2400" dirty="0" smtClean="0"/>
              <a:t>Develop </a:t>
            </a:r>
            <a:r>
              <a:rPr lang="en-US" sz="2400" dirty="0"/>
              <a:t>a professional development program </a:t>
            </a:r>
            <a:r>
              <a:rPr lang="en-US" sz="2400" dirty="0" smtClean="0"/>
              <a:t>		to </a:t>
            </a:r>
            <a:r>
              <a:rPr lang="en-US" sz="2400" dirty="0"/>
              <a:t>support collaborating literacy organizations </a:t>
            </a:r>
            <a:r>
              <a:rPr lang="en-US" sz="2400" dirty="0" smtClean="0"/>
              <a:t>		in </a:t>
            </a:r>
            <a:r>
              <a:rPr lang="en-US" sz="2400" dirty="0"/>
              <a:t>the following areas:  Greater Houston, Dallas </a:t>
            </a:r>
            <a:r>
              <a:rPr lang="en-US" sz="2400" dirty="0" smtClean="0"/>
              <a:t>		Metroplex</a:t>
            </a:r>
            <a:r>
              <a:rPr lang="en-US" sz="2400" dirty="0"/>
              <a:t>, Lower Rio Grande Valley, Upper Rio </a:t>
            </a:r>
            <a:r>
              <a:rPr lang="en-US" sz="2400" dirty="0" smtClean="0"/>
              <a:t>		Grande </a:t>
            </a:r>
            <a:r>
              <a:rPr lang="en-US" sz="2400" dirty="0"/>
              <a:t>Valley, East Texas, West Texas, Capital </a:t>
            </a:r>
            <a:r>
              <a:rPr lang="en-US" sz="2400" dirty="0" smtClean="0"/>
              <a:t>		Metropolitan </a:t>
            </a:r>
            <a:r>
              <a:rPr lang="en-US" sz="2400" dirty="0"/>
              <a:t>Area and the Alamo </a:t>
            </a:r>
            <a:r>
              <a:rPr lang="en-US" sz="2400" dirty="0" smtClean="0"/>
              <a:t>Area</a:t>
            </a:r>
            <a:endParaRPr lang="en-US" sz="2400" b="1" dirty="0" smtClean="0"/>
          </a:p>
          <a:p>
            <a:r>
              <a:rPr lang="en-US" sz="2400" b="1" dirty="0" smtClean="0"/>
              <a:t>Grantee:        	</a:t>
            </a:r>
            <a:r>
              <a:rPr lang="en-US" sz="2400" dirty="0" smtClean="0"/>
              <a:t>Literacy Texas</a:t>
            </a:r>
          </a:p>
          <a:p>
            <a:r>
              <a:rPr lang="en-US" sz="2400" b="1" dirty="0" smtClean="0"/>
              <a:t>Investment</a:t>
            </a:r>
            <a:r>
              <a:rPr lang="en-US" sz="2400" b="1" dirty="0"/>
              <a:t>: </a:t>
            </a:r>
            <a:r>
              <a:rPr lang="en-US" sz="2400" dirty="0"/>
              <a:t>	$250,000 for approximately 12 months</a:t>
            </a:r>
          </a:p>
          <a:p>
            <a:endParaRPr lang="en-US" dirty="0"/>
          </a:p>
        </p:txBody>
      </p:sp>
    </p:spTree>
    <p:extLst>
      <p:ext uri="{BB962C8B-B14F-4D97-AF65-F5344CB8AC3E}">
        <p14:creationId xmlns:p14="http://schemas.microsoft.com/office/powerpoint/2010/main" val="1912709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537704" cy="1395984"/>
          </a:xfrm>
        </p:spPr>
        <p:txBody>
          <a:bodyPr>
            <a:normAutofit/>
          </a:bodyPr>
          <a:lstStyle/>
          <a:p>
            <a:r>
              <a:rPr lang="en-US" b="1" cap="small" dirty="0"/>
              <a:t>Texas Adult Education and Literacy Standards </a:t>
            </a:r>
            <a:r>
              <a:rPr lang="en-US" b="1" cap="small" dirty="0" smtClean="0"/>
              <a:t>Revision</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t>Purpose:	</a:t>
            </a:r>
            <a:r>
              <a:rPr lang="en-US" sz="2400" dirty="0" smtClean="0"/>
              <a:t>To </a:t>
            </a:r>
            <a:r>
              <a:rPr lang="en-US" sz="2400" dirty="0"/>
              <a:t>update the Adult Basic </a:t>
            </a:r>
            <a:r>
              <a:rPr lang="en-US" sz="2400" dirty="0" smtClean="0"/>
              <a:t>Education, Adult 		Secondary </a:t>
            </a:r>
            <a:r>
              <a:rPr lang="en-US" sz="2400" dirty="0"/>
              <a:t>Education </a:t>
            </a:r>
            <a:r>
              <a:rPr lang="en-US" sz="2400" dirty="0" smtClean="0"/>
              <a:t>and English </a:t>
            </a:r>
            <a:r>
              <a:rPr lang="en-US" sz="2400" dirty="0"/>
              <a:t>Languages </a:t>
            </a:r>
            <a:r>
              <a:rPr lang="en-US" sz="2400" dirty="0" smtClean="0"/>
              <a:t>		Acquisition levels </a:t>
            </a:r>
            <a:r>
              <a:rPr lang="en-US" sz="2400" dirty="0"/>
              <a:t>of </a:t>
            </a:r>
            <a:r>
              <a:rPr lang="en-US" sz="2400" dirty="0" smtClean="0"/>
              <a:t>the </a:t>
            </a:r>
            <a:r>
              <a:rPr lang="en-US" sz="2400" dirty="0"/>
              <a:t>Texas Adult Education </a:t>
            </a:r>
            <a:r>
              <a:rPr lang="en-US" sz="2400" dirty="0" smtClean="0"/>
              <a:t>		Content Standards and </a:t>
            </a:r>
            <a:r>
              <a:rPr lang="en-US" sz="2400" dirty="0"/>
              <a:t>Benchmarks </a:t>
            </a:r>
            <a:r>
              <a:rPr lang="en-US" sz="2400" dirty="0" smtClean="0"/>
              <a:t>and </a:t>
            </a:r>
            <a:r>
              <a:rPr lang="en-US" sz="2400" dirty="0"/>
              <a:t>align </a:t>
            </a:r>
            <a:r>
              <a:rPr lang="en-US" sz="2400" dirty="0" smtClean="0"/>
              <a:t>		them with </a:t>
            </a:r>
            <a:r>
              <a:rPr lang="en-US" sz="2400" dirty="0"/>
              <a:t>the </a:t>
            </a:r>
            <a:r>
              <a:rPr lang="en-US" sz="2400" dirty="0" smtClean="0"/>
              <a:t>Texas </a:t>
            </a:r>
            <a:r>
              <a:rPr lang="en-US" sz="2400" dirty="0"/>
              <a:t>College &amp; </a:t>
            </a:r>
            <a:r>
              <a:rPr lang="en-US" sz="2400" dirty="0" smtClean="0"/>
              <a:t>Career 			Readiness Standards, </a:t>
            </a:r>
            <a:r>
              <a:rPr lang="en-US" sz="2400" dirty="0"/>
              <a:t>the Texas Certificate of </a:t>
            </a:r>
            <a:r>
              <a:rPr lang="en-US" sz="2400" dirty="0" smtClean="0"/>
              <a:t>		High School Equivalency and </a:t>
            </a:r>
            <a:r>
              <a:rPr lang="en-US" sz="2400" dirty="0"/>
              <a:t>the Texas Success </a:t>
            </a:r>
            <a:r>
              <a:rPr lang="en-US" sz="2400" dirty="0" smtClean="0"/>
              <a:t>		Initiative Assessment</a:t>
            </a:r>
          </a:p>
          <a:p>
            <a:r>
              <a:rPr lang="en-US" sz="2400" b="1" dirty="0" smtClean="0"/>
              <a:t>Deliverables: 	</a:t>
            </a:r>
            <a:r>
              <a:rPr lang="en-US" sz="2400" dirty="0" smtClean="0"/>
              <a:t>Revise, field test, and, ultimately, align Texas 		Adult Education Content Standards and 			Benchmarks with other standards and 			assessments</a:t>
            </a:r>
            <a:endParaRPr lang="en-US" sz="2400" b="1" dirty="0" smtClean="0"/>
          </a:p>
          <a:p>
            <a:r>
              <a:rPr lang="en-US" sz="2400" b="1" dirty="0" smtClean="0"/>
              <a:t>Grantee</a:t>
            </a:r>
            <a:r>
              <a:rPr lang="en-US" sz="2400" b="1" dirty="0"/>
              <a:t>:        </a:t>
            </a:r>
            <a:r>
              <a:rPr lang="en-US" sz="2400" b="1" dirty="0" smtClean="0"/>
              <a:t>	</a:t>
            </a:r>
            <a:r>
              <a:rPr lang="en-US" sz="2400" dirty="0" smtClean="0"/>
              <a:t>Texas </a:t>
            </a:r>
            <a:r>
              <a:rPr lang="en-US" sz="2400" dirty="0"/>
              <a:t>State University</a:t>
            </a:r>
          </a:p>
          <a:p>
            <a:r>
              <a:rPr lang="en-US" sz="2400" b="1" dirty="0"/>
              <a:t>Investment:  	</a:t>
            </a:r>
            <a:r>
              <a:rPr lang="en-US" sz="2400" dirty="0"/>
              <a:t>$429,843 for approximately 12 months</a:t>
            </a:r>
          </a:p>
          <a:p>
            <a:endParaRPr lang="en-US" dirty="0"/>
          </a:p>
        </p:txBody>
      </p:sp>
    </p:spTree>
    <p:extLst>
      <p:ext uri="{BB962C8B-B14F-4D97-AF65-F5344CB8AC3E}">
        <p14:creationId xmlns:p14="http://schemas.microsoft.com/office/powerpoint/2010/main" val="1254084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766304" cy="1499616"/>
          </a:xfrm>
        </p:spPr>
        <p:txBody>
          <a:bodyPr/>
          <a:lstStyle/>
          <a:p>
            <a:pPr algn="ctr"/>
            <a:r>
              <a:rPr lang="en-US" b="1" cap="small" dirty="0"/>
              <a:t>Public Library AEL </a:t>
            </a:r>
            <a:r>
              <a:rPr lang="en-US" b="1" cap="small" dirty="0" smtClean="0"/>
              <a:t>Expansion</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t>Purpose:	</a:t>
            </a:r>
            <a:r>
              <a:rPr lang="en-US" sz="2400" dirty="0" smtClean="0"/>
              <a:t>To expand service </a:t>
            </a:r>
            <a:r>
              <a:rPr lang="en-US" sz="2400" dirty="0"/>
              <a:t>delivery and service </a:t>
            </a:r>
            <a:r>
              <a:rPr lang="en-US" sz="2400" dirty="0" smtClean="0"/>
              <a:t>			integration between </a:t>
            </a:r>
            <a:r>
              <a:rPr lang="en-US" sz="2400" dirty="0"/>
              <a:t>public and academic </a:t>
            </a:r>
            <a:r>
              <a:rPr lang="en-US" sz="2400" dirty="0" smtClean="0"/>
              <a:t>		libraries and </a:t>
            </a:r>
            <a:r>
              <a:rPr lang="en-US" sz="2400" dirty="0"/>
              <a:t>TWC </a:t>
            </a:r>
            <a:r>
              <a:rPr lang="en-US" sz="2400" dirty="0" smtClean="0"/>
              <a:t>AEL providers. </a:t>
            </a:r>
            <a:r>
              <a:rPr lang="en-US" sz="2400" dirty="0"/>
              <a:t>The objectives </a:t>
            </a:r>
            <a:r>
              <a:rPr lang="en-US" sz="2400" dirty="0" smtClean="0"/>
              <a:t>		of </a:t>
            </a:r>
            <a:r>
              <a:rPr lang="en-US" sz="2400" dirty="0"/>
              <a:t>the project are to </a:t>
            </a:r>
            <a:r>
              <a:rPr lang="en-US" sz="2400" dirty="0" smtClean="0"/>
              <a:t>develop </a:t>
            </a:r>
            <a:r>
              <a:rPr lang="en-US" sz="2400" dirty="0"/>
              <a:t>tools and </a:t>
            </a:r>
            <a:r>
              <a:rPr lang="en-US" sz="2400" dirty="0" smtClean="0"/>
              <a:t>			resources and </a:t>
            </a:r>
            <a:r>
              <a:rPr lang="en-US" sz="2400" dirty="0"/>
              <a:t>facilitate </a:t>
            </a:r>
            <a:r>
              <a:rPr lang="en-US" sz="2400" dirty="0" smtClean="0"/>
              <a:t>training to 			libraries </a:t>
            </a:r>
            <a:r>
              <a:rPr lang="en-US" sz="2400" dirty="0"/>
              <a:t>to </a:t>
            </a:r>
            <a:r>
              <a:rPr lang="en-US" sz="2400" dirty="0" smtClean="0"/>
              <a:t>develop </a:t>
            </a:r>
            <a:r>
              <a:rPr lang="en-US" sz="2400" dirty="0"/>
              <a:t>or expand </a:t>
            </a:r>
            <a:r>
              <a:rPr lang="en-US" sz="2400" dirty="0" smtClean="0"/>
              <a:t>engagement 		with local </a:t>
            </a:r>
            <a:r>
              <a:rPr lang="en-US" sz="2400" dirty="0"/>
              <a:t>p</a:t>
            </a:r>
            <a:r>
              <a:rPr lang="en-US" sz="2400" dirty="0" smtClean="0"/>
              <a:t>roviders </a:t>
            </a:r>
            <a:r>
              <a:rPr lang="en-US" sz="2400" dirty="0"/>
              <a:t>based on best practices of </a:t>
            </a:r>
            <a:r>
              <a:rPr lang="en-US" sz="2400" dirty="0" smtClean="0"/>
              <a:t>		AEL/library </a:t>
            </a:r>
            <a:r>
              <a:rPr lang="en-US" sz="2400" dirty="0"/>
              <a:t>engagement in the </a:t>
            </a:r>
            <a:r>
              <a:rPr lang="en-US" sz="2400" dirty="0" smtClean="0"/>
              <a:t>state</a:t>
            </a:r>
            <a:r>
              <a:rPr lang="en-US" sz="2400" dirty="0"/>
              <a:t>.</a:t>
            </a:r>
            <a:r>
              <a:rPr lang="en-US" sz="2400" dirty="0" smtClean="0"/>
              <a:t> </a:t>
            </a:r>
            <a:endParaRPr lang="en-US" sz="2400" dirty="0"/>
          </a:p>
          <a:p>
            <a:r>
              <a:rPr lang="en-US" sz="2400" b="1" dirty="0" smtClean="0"/>
              <a:t>Deliverables: 	</a:t>
            </a:r>
            <a:r>
              <a:rPr lang="en-US" sz="2400" dirty="0" smtClean="0"/>
              <a:t>Provide </a:t>
            </a:r>
            <a:r>
              <a:rPr lang="en-US" sz="2400" dirty="0"/>
              <a:t>tools, resources and training to local </a:t>
            </a:r>
            <a:r>
              <a:rPr lang="en-US" sz="2400" dirty="0" smtClean="0"/>
              <a:t>		libraries that </a:t>
            </a:r>
            <a:r>
              <a:rPr lang="en-US" sz="2400" dirty="0"/>
              <a:t>will expand </a:t>
            </a:r>
            <a:r>
              <a:rPr lang="en-US" sz="2400" dirty="0" smtClean="0"/>
              <a:t>engagement between 		libraries and local AEL providers</a:t>
            </a:r>
            <a:endParaRPr lang="en-US" sz="2400" b="1" dirty="0" smtClean="0"/>
          </a:p>
          <a:p>
            <a:r>
              <a:rPr lang="en-US" sz="2400" b="1" dirty="0" smtClean="0"/>
              <a:t>Grantee</a:t>
            </a:r>
            <a:r>
              <a:rPr lang="en-US" sz="2400" b="1" dirty="0"/>
              <a:t>:       	</a:t>
            </a:r>
            <a:r>
              <a:rPr lang="en-US" sz="2400" dirty="0"/>
              <a:t>Texas State Library and Archives Commission </a:t>
            </a:r>
          </a:p>
          <a:p>
            <a:r>
              <a:rPr lang="en-US" sz="2400" b="1" dirty="0"/>
              <a:t>Investment:  </a:t>
            </a:r>
            <a:r>
              <a:rPr lang="en-US" sz="2400" dirty="0"/>
              <a:t>	$200,000 for approximately 18 months</a:t>
            </a:r>
          </a:p>
          <a:p>
            <a:endParaRPr lang="en-US" dirty="0"/>
          </a:p>
        </p:txBody>
      </p:sp>
    </p:spTree>
    <p:extLst>
      <p:ext uri="{BB962C8B-B14F-4D97-AF65-F5344CB8AC3E}">
        <p14:creationId xmlns:p14="http://schemas.microsoft.com/office/powerpoint/2010/main" val="2101556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461504" cy="1167384"/>
          </a:xfrm>
        </p:spPr>
        <p:txBody>
          <a:bodyPr/>
          <a:lstStyle/>
          <a:p>
            <a:pPr algn="ctr"/>
            <a:r>
              <a:rPr lang="en-US" b="1" cap="small" dirty="0" smtClean="0"/>
              <a:t>OneStar </a:t>
            </a:r>
            <a:r>
              <a:rPr lang="en-US" b="1" cap="small" dirty="0"/>
              <a:t>AEL </a:t>
            </a:r>
            <a:r>
              <a:rPr lang="en-US" b="1" cap="small" dirty="0" smtClean="0"/>
              <a:t>Expansion</a:t>
            </a:r>
            <a:endParaRPr lang="en-US" dirty="0"/>
          </a:p>
        </p:txBody>
      </p:sp>
      <p:sp>
        <p:nvSpPr>
          <p:cNvPr id="3" name="Content Placeholder 2"/>
          <p:cNvSpPr>
            <a:spLocks noGrp="1"/>
          </p:cNvSpPr>
          <p:nvPr>
            <p:ph idx="1"/>
          </p:nvPr>
        </p:nvSpPr>
        <p:spPr>
          <a:xfrm>
            <a:off x="768096" y="1752600"/>
            <a:ext cx="7290055" cy="4876800"/>
          </a:xfrm>
        </p:spPr>
        <p:txBody>
          <a:bodyPr>
            <a:noAutofit/>
          </a:bodyPr>
          <a:lstStyle/>
          <a:p>
            <a:r>
              <a:rPr lang="en-US" b="1" dirty="0" smtClean="0"/>
              <a:t>Purpose:	</a:t>
            </a:r>
            <a:r>
              <a:rPr lang="en-US" dirty="0" smtClean="0"/>
              <a:t>To support local AEL program recruitment, 			retention, and integration efforts  </a:t>
            </a:r>
          </a:p>
          <a:p>
            <a:r>
              <a:rPr lang="en-US" b="1" dirty="0" smtClean="0"/>
              <a:t>Deliverables: 	</a:t>
            </a:r>
            <a:r>
              <a:rPr lang="en-US" dirty="0" smtClean="0"/>
              <a:t>Volunteers In Service To America (VISTA) volunteers 		will be assigned to selected AEL providers to deliver 		coordinator-level support through efforts such as the 		use of Texas Connector, student recruitment and 		outreach efforts within the community.  VISTA 		coordinators may provide a deliberate focus on the 		capacity building 	and training of volunteers, provide 		support 	in data analysis, and assist in overall 		program evaluation. </a:t>
            </a:r>
            <a:endParaRPr lang="en-US" b="1" dirty="0" smtClean="0"/>
          </a:p>
          <a:p>
            <a:r>
              <a:rPr lang="en-US" b="1" dirty="0" smtClean="0"/>
              <a:t>Grantee:</a:t>
            </a:r>
            <a:r>
              <a:rPr lang="en-US" dirty="0"/>
              <a:t> </a:t>
            </a:r>
            <a:r>
              <a:rPr lang="en-US" dirty="0" smtClean="0"/>
              <a:t>	OneStar </a:t>
            </a:r>
            <a:r>
              <a:rPr lang="en-US" dirty="0"/>
              <a:t>Foundation </a:t>
            </a:r>
          </a:p>
          <a:p>
            <a:r>
              <a:rPr lang="en-US" b="1" dirty="0"/>
              <a:t>Investment:  </a:t>
            </a:r>
            <a:r>
              <a:rPr lang="en-US" b="1" dirty="0" smtClean="0"/>
              <a:t>	</a:t>
            </a:r>
            <a:r>
              <a:rPr lang="en-US" dirty="0" smtClean="0"/>
              <a:t>$</a:t>
            </a:r>
            <a:r>
              <a:rPr lang="en-US" dirty="0"/>
              <a:t>200,000 for approximately 18 </a:t>
            </a:r>
            <a:r>
              <a:rPr lang="en-US" dirty="0" smtClean="0"/>
              <a:t>months</a:t>
            </a:r>
            <a:endParaRPr lang="en-US" dirty="0"/>
          </a:p>
        </p:txBody>
      </p:sp>
    </p:spTree>
    <p:extLst>
      <p:ext uri="{BB962C8B-B14F-4D97-AF65-F5344CB8AC3E}">
        <p14:creationId xmlns:p14="http://schemas.microsoft.com/office/powerpoint/2010/main" val="748949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613904" cy="1499616"/>
          </a:xfrm>
        </p:spPr>
        <p:txBody>
          <a:bodyPr/>
          <a:lstStyle/>
          <a:p>
            <a:r>
              <a:rPr lang="en-US" dirty="0" smtClean="0">
                <a:latin typeface="Calibri" panose="020F0502020204030204" pitchFamily="34" charset="0"/>
              </a:rPr>
              <a:t>Value, Advancement, and Transformation</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400" dirty="0" smtClean="0">
                <a:latin typeface="Calibri" panose="020F0502020204030204" pitchFamily="34" charset="0"/>
              </a:rPr>
              <a:t>The value of professional development has </a:t>
            </a:r>
            <a:r>
              <a:rPr lang="en-US" sz="2400" dirty="0">
                <a:latin typeface="Calibri" panose="020F0502020204030204" pitchFamily="34" charset="0"/>
              </a:rPr>
              <a:t>never been greater. </a:t>
            </a:r>
          </a:p>
          <a:p>
            <a:r>
              <a:rPr lang="en-US" sz="2400" dirty="0" smtClean="0">
                <a:latin typeface="Calibri" panose="020F0502020204030204" pitchFamily="34" charset="0"/>
              </a:rPr>
              <a:t>Advancing and implementing </a:t>
            </a:r>
            <a:r>
              <a:rPr lang="en-US" sz="2400" dirty="0">
                <a:latin typeface="Calibri" panose="020F0502020204030204" pitchFamily="34" charset="0"/>
              </a:rPr>
              <a:t>innovative student service delivery options that </a:t>
            </a:r>
            <a:r>
              <a:rPr lang="en-US" sz="2400" dirty="0" smtClean="0">
                <a:latin typeface="Calibri" panose="020F0502020204030204" pitchFamily="34" charset="0"/>
              </a:rPr>
              <a:t>include: </a:t>
            </a:r>
          </a:p>
          <a:p>
            <a:pPr lvl="1">
              <a:buFont typeface="Arial" panose="020B0604020202020204" pitchFamily="34" charset="0"/>
              <a:buChar char="•"/>
            </a:pPr>
            <a:r>
              <a:rPr lang="en-US" sz="1800" dirty="0">
                <a:latin typeface="Calibri" panose="020F0502020204030204" pitchFamily="34" charset="0"/>
              </a:rPr>
              <a:t> H</a:t>
            </a:r>
            <a:r>
              <a:rPr lang="en-US" sz="1800" dirty="0" smtClean="0">
                <a:latin typeface="Calibri" panose="020F0502020204030204" pitchFamily="34" charset="0"/>
              </a:rPr>
              <a:t>allmark </a:t>
            </a:r>
            <a:r>
              <a:rPr lang="en-US" sz="1800" dirty="0">
                <a:latin typeface="Calibri" panose="020F0502020204030204" pitchFamily="34" charset="0"/>
              </a:rPr>
              <a:t>career </a:t>
            </a:r>
            <a:r>
              <a:rPr lang="en-US" sz="1800" dirty="0" smtClean="0">
                <a:latin typeface="Calibri" panose="020F0502020204030204" pitchFamily="34" charset="0"/>
              </a:rPr>
              <a:t>pathways </a:t>
            </a:r>
          </a:p>
          <a:p>
            <a:pPr lvl="1">
              <a:buFont typeface="Arial" panose="020B0604020202020204" pitchFamily="34" charset="0"/>
              <a:buChar char="•"/>
            </a:pPr>
            <a:r>
              <a:rPr lang="en-US" sz="1800" dirty="0" smtClean="0">
                <a:latin typeface="Calibri" panose="020F0502020204030204" pitchFamily="34" charset="0"/>
              </a:rPr>
              <a:t> Workforce </a:t>
            </a:r>
            <a:r>
              <a:rPr lang="en-US" sz="1800" dirty="0">
                <a:latin typeface="Calibri" panose="020F0502020204030204" pitchFamily="34" charset="0"/>
              </a:rPr>
              <a:t>services </a:t>
            </a:r>
          </a:p>
          <a:p>
            <a:pPr lvl="1">
              <a:buFont typeface="Arial" panose="020B0604020202020204" pitchFamily="34" charset="0"/>
              <a:buChar char="•"/>
            </a:pPr>
            <a:r>
              <a:rPr lang="en-US" sz="1800" dirty="0" smtClean="0">
                <a:latin typeface="Calibri" panose="020F0502020204030204" pitchFamily="34" charset="0"/>
              </a:rPr>
              <a:t> Distance </a:t>
            </a:r>
            <a:r>
              <a:rPr lang="en-US" sz="1800" dirty="0">
                <a:latin typeface="Calibri" panose="020F0502020204030204" pitchFamily="34" charset="0"/>
              </a:rPr>
              <a:t>education </a:t>
            </a:r>
            <a:r>
              <a:rPr lang="en-US" sz="1800" dirty="0" smtClean="0">
                <a:latin typeface="Calibri" panose="020F0502020204030204" pitchFamily="34" charset="0"/>
              </a:rPr>
              <a:t>models </a:t>
            </a:r>
          </a:p>
          <a:p>
            <a:r>
              <a:rPr lang="en-US" sz="2400" dirty="0" smtClean="0">
                <a:latin typeface="Calibri" panose="020F0502020204030204" pitchFamily="34" charset="0"/>
              </a:rPr>
              <a:t>The whole is greater than the sum of the parts</a:t>
            </a:r>
          </a:p>
          <a:p>
            <a:r>
              <a:rPr lang="en-US" sz="2400" dirty="0" smtClean="0">
                <a:latin typeface="Calibri" panose="020F0502020204030204" pitchFamily="34" charset="0"/>
              </a:rPr>
              <a:t>Speed transformation and provide multiple avenues for support</a:t>
            </a:r>
          </a:p>
          <a:p>
            <a:endParaRPr lang="en-US" dirty="0"/>
          </a:p>
          <a:p>
            <a:endParaRPr lang="en-US" dirty="0"/>
          </a:p>
        </p:txBody>
      </p:sp>
    </p:spTree>
    <p:extLst>
      <p:ext uri="{BB962C8B-B14F-4D97-AF65-F5344CB8AC3E}">
        <p14:creationId xmlns:p14="http://schemas.microsoft.com/office/powerpoint/2010/main" val="414865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8096" y="585216"/>
            <a:ext cx="7290054" cy="1167384"/>
          </a:xfrm>
          <a:effectLst>
            <a:innerShdw blurRad="63500" dist="50800" dir="10800000">
              <a:prstClr val="black">
                <a:alpha val="50000"/>
              </a:prstClr>
            </a:innerShdw>
          </a:effectLst>
        </p:spPr>
        <p:txBody>
          <a:bodyPr/>
          <a:lstStyle/>
          <a:p>
            <a:pPr algn="ctr"/>
            <a:r>
              <a:rPr lang="en-US" sz="4800" cap="none" dirty="0" smtClean="0">
                <a:effectLst>
                  <a:outerShdw blurRad="38100" dist="38100" dir="2700000" algn="tl">
                    <a:srgbClr val="000000">
                      <a:alpha val="43137"/>
                    </a:srgbClr>
                  </a:outerShdw>
                </a:effectLst>
                <a:latin typeface="+mn-lt"/>
              </a:rPr>
              <a:t>TRAIN </a:t>
            </a:r>
            <a:r>
              <a:rPr lang="en-US" sz="4800" cap="none" dirty="0" err="1">
                <a:solidFill>
                  <a:schemeClr val="tx1"/>
                </a:solidFill>
                <a:effectLst>
                  <a:outerShdw blurRad="38100" dist="38100" dir="2700000" algn="tl">
                    <a:srgbClr val="000000">
                      <a:alpha val="43137"/>
                    </a:srgbClr>
                  </a:outerShdw>
                </a:effectLst>
                <a:latin typeface="+mn-lt"/>
              </a:rPr>
              <a:t>T</a:t>
            </a:r>
            <a:r>
              <a:rPr lang="en-US" sz="4800" cap="none" dirty="0" err="1" smtClean="0">
                <a:solidFill>
                  <a:schemeClr val="tx1"/>
                </a:solidFill>
                <a:effectLst>
                  <a:outerShdw blurRad="38100" dist="38100" dir="2700000" algn="tl">
                    <a:srgbClr val="000000">
                      <a:alpha val="43137"/>
                    </a:srgbClr>
                  </a:outerShdw>
                </a:effectLst>
                <a:latin typeface="+mn-lt"/>
              </a:rPr>
              <a:t>ex</a:t>
            </a:r>
            <a:r>
              <a:rPr lang="en-US" sz="4800" cap="none" dirty="0" smtClean="0">
                <a:solidFill>
                  <a:schemeClr val="tx1"/>
                </a:solidFill>
                <a:effectLst>
                  <a:outerShdw blurRad="38100" dist="38100" dir="2700000" algn="tl">
                    <a:srgbClr val="000000">
                      <a:alpha val="43137"/>
                    </a:srgbClr>
                  </a:outerShdw>
                </a:effectLst>
                <a:latin typeface="+mn-lt"/>
              </a:rPr>
              <a:t> </a:t>
            </a:r>
            <a:r>
              <a:rPr lang="en-US" dirty="0" smtClean="0">
                <a:solidFill>
                  <a:schemeClr val="bg1"/>
                </a:solidFill>
              </a:rPr>
              <a:t>(1)</a:t>
            </a:r>
            <a:endParaRPr lang="en-US" dirty="0">
              <a:solidFill>
                <a:schemeClr val="bg1"/>
              </a:solidFill>
            </a:endParaRPr>
          </a:p>
        </p:txBody>
      </p:sp>
      <p:sp>
        <p:nvSpPr>
          <p:cNvPr id="7" name="Content Placeholder 6"/>
          <p:cNvSpPr>
            <a:spLocks noGrp="1"/>
          </p:cNvSpPr>
          <p:nvPr>
            <p:ph idx="1"/>
          </p:nvPr>
        </p:nvSpPr>
        <p:spPr>
          <a:xfrm>
            <a:off x="768096" y="1828800"/>
            <a:ext cx="7290055" cy="4480560"/>
          </a:xfrm>
        </p:spPr>
        <p:txBody>
          <a:bodyPr>
            <a:normAutofit/>
          </a:bodyPr>
          <a:lstStyle/>
          <a:p>
            <a:r>
              <a:rPr lang="en-US" sz="2800" dirty="0"/>
              <a:t>The Training, Resource and Innovation Network for Texas (</a:t>
            </a:r>
            <a:r>
              <a:rPr lang="en-US" sz="2800" dirty="0" smtClean="0"/>
              <a:t>TRAIN Tex</a:t>
            </a:r>
            <a:r>
              <a:rPr lang="en-US" sz="2800" dirty="0"/>
              <a:t>) </a:t>
            </a:r>
            <a:r>
              <a:rPr lang="en-US" sz="2800" dirty="0" smtClean="0"/>
              <a:t>Professional Development </a:t>
            </a:r>
            <a:r>
              <a:rPr lang="en-US" sz="2800" dirty="0"/>
              <a:t>strategy represents </a:t>
            </a:r>
            <a:r>
              <a:rPr lang="en-US" sz="2800" dirty="0" smtClean="0"/>
              <a:t>the </a:t>
            </a:r>
            <a:r>
              <a:rPr lang="en-US" sz="2800" dirty="0"/>
              <a:t>Texas Workforce </a:t>
            </a:r>
            <a:r>
              <a:rPr lang="en-US" sz="2800" dirty="0" smtClean="0"/>
              <a:t>Commission’s </a:t>
            </a:r>
            <a:r>
              <a:rPr lang="en-US" sz="2800" dirty="0"/>
              <a:t>significant investment </a:t>
            </a:r>
            <a:r>
              <a:rPr lang="en-US" sz="2800" dirty="0" smtClean="0"/>
              <a:t>in:</a:t>
            </a:r>
          </a:p>
          <a:p>
            <a:pPr>
              <a:buFont typeface="Arial" panose="020B0604020202020204" pitchFamily="34" charset="0"/>
              <a:buChar char="•"/>
            </a:pPr>
            <a:r>
              <a:rPr lang="en-US" sz="2800" dirty="0"/>
              <a:t> P</a:t>
            </a:r>
            <a:r>
              <a:rPr lang="en-US" sz="2800" dirty="0" smtClean="0"/>
              <a:t>rofessional development and support</a:t>
            </a:r>
          </a:p>
          <a:p>
            <a:pPr>
              <a:buFont typeface="Arial" panose="020B0604020202020204" pitchFamily="34" charset="0"/>
              <a:buChar char="•"/>
            </a:pPr>
            <a:r>
              <a:rPr lang="en-US" sz="2800" dirty="0" smtClean="0"/>
              <a:t> Relevant research</a:t>
            </a:r>
          </a:p>
          <a:p>
            <a:pPr>
              <a:buFont typeface="Arial" panose="020B0604020202020204" pitchFamily="34" charset="0"/>
              <a:buChar char="•"/>
            </a:pPr>
            <a:r>
              <a:rPr lang="en-US" sz="2800" dirty="0"/>
              <a:t> </a:t>
            </a:r>
            <a:r>
              <a:rPr lang="en-US" sz="2800" dirty="0" smtClean="0"/>
              <a:t>Capacity building </a:t>
            </a:r>
            <a:r>
              <a:rPr lang="en-US" sz="2800" dirty="0"/>
              <a:t>projects </a:t>
            </a:r>
            <a:endParaRPr lang="en-US" sz="2800" dirty="0" smtClean="0"/>
          </a:p>
        </p:txBody>
      </p:sp>
      <p:pic>
        <p:nvPicPr>
          <p:cNvPr id="1026" name="Picture 2" descr="C:\Users\slaytlo1\AppData\Local\Microsoft\Windows\Temporary Internet Files\Content.IE5\N88LN04B\stock-vector-curved-endless-train-track-sketch-of-curved-train-track-outlines-289214615[1].jpg"/>
          <p:cNvPicPr>
            <a:picLocks noChangeAspect="1" noChangeArrowheads="1"/>
          </p:cNvPicPr>
          <p:nvPr/>
        </p:nvPicPr>
        <p:blipFill rotWithShape="1">
          <a:blip r:embed="rId3">
            <a:extLst>
              <a:ext uri="{28A0092B-C50C-407E-A947-70E740481C1C}">
                <a14:useLocalDpi xmlns:a14="http://schemas.microsoft.com/office/drawing/2010/main" val="0"/>
              </a:ext>
            </a:extLst>
          </a:blip>
          <a:srcRect b="13953"/>
          <a:stretch/>
        </p:blipFill>
        <p:spPr bwMode="auto">
          <a:xfrm>
            <a:off x="6934200" y="3124200"/>
            <a:ext cx="16764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88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Train- Tex</a:t>
            </a:r>
            <a:endParaRPr lang="en-US" dirty="0">
              <a:solidFill>
                <a:schemeClr val="bg1"/>
              </a:solidFill>
            </a:endParaRPr>
          </a:p>
        </p:txBody>
      </p:sp>
      <p:grpSp>
        <p:nvGrpSpPr>
          <p:cNvPr id="2" name="Group 1" descr="Shows Train Tex Network including organitions and project names ." title="Image of Train Tex Network"/>
          <p:cNvGrpSpPr/>
          <p:nvPr/>
        </p:nvGrpSpPr>
        <p:grpSpPr>
          <a:xfrm>
            <a:off x="1710210"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b="1" kern="1200" dirty="0">
                  <a:solidFill>
                    <a:schemeClr val="bg1"/>
                  </a:solidFill>
                  <a:effectLst/>
                  <a:ea typeface="Times New Roman"/>
                  <a:cs typeface="Times New Roman"/>
                </a:rPr>
                <a:t>Professional Development Center</a:t>
              </a:r>
              <a:endParaRPr lang="en-US" sz="1200" b="1" dirty="0">
                <a:solidFill>
                  <a:schemeClr val="bg1"/>
                </a:solidFill>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49651" y="121179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Career Pathways Expansion</a:t>
              </a:r>
              <a:endParaRPr lang="en-US" sz="2400" b="1"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smtClean="0">
                  <a:solidFill>
                    <a:schemeClr val="bg1"/>
                  </a:solidFill>
                  <a:effectLst/>
                  <a:ea typeface="Times New Roman"/>
                  <a:cs typeface="Times New Roman"/>
                </a:rPr>
                <a:t>Houston Community College System (HCCS) </a:t>
              </a:r>
              <a:endParaRPr lang="en-US" sz="2400" dirty="0">
                <a:solidFill>
                  <a:schemeClr val="bg1"/>
                </a:solidFill>
                <a:effectLst/>
                <a:latin typeface="Times New Roman"/>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Public Library AEL Expansion </a:t>
              </a:r>
              <a:br>
                <a:rPr lang="en-US" sz="1200" b="1" kern="1200" dirty="0">
                  <a:solidFill>
                    <a:schemeClr val="bg1"/>
                  </a:solidFill>
                  <a:effectLst/>
                  <a:ea typeface="Times New Roman"/>
                  <a:cs typeface="Times New Roman"/>
                </a:rPr>
              </a:br>
              <a:r>
                <a:rPr lang="en-US" sz="1200" b="1" i="1" kern="1200" dirty="0">
                  <a:solidFill>
                    <a:schemeClr val="bg1"/>
                  </a:solidFill>
                  <a:effectLst/>
                  <a:ea typeface="Times New Roman"/>
                  <a:cs typeface="Times New Roman"/>
                </a:rPr>
                <a:t/>
              </a:r>
              <a:br>
                <a:rPr lang="en-US" sz="1200" b="1"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Texas State Library and Archives Commission</a:t>
              </a:r>
              <a:endParaRPr lang="en-US" sz="2400" dirty="0">
                <a:solidFill>
                  <a:schemeClr val="bg1"/>
                </a:solidFill>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Assessment and Standards Initiative</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Texas State University </a:t>
              </a:r>
              <a:endParaRPr lang="en-US" sz="2400" dirty="0">
                <a:solidFill>
                  <a:schemeClr val="bg1"/>
                </a:solidFill>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965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pPr>
              <a:endParaRPr lang="en-US" sz="1200" b="1" kern="1200" dirty="0" smtClean="0">
                <a:solidFill>
                  <a:srgbClr val="FFFFFF"/>
                </a:solidFill>
                <a:effectLst/>
                <a:ea typeface="Times New Roman"/>
                <a:cs typeface="Times New Roman"/>
              </a:endParaRPr>
            </a:p>
            <a:p>
              <a:pPr marL="0" marR="0" algn="ctr">
                <a:lnSpc>
                  <a:spcPct val="90000"/>
                </a:lnSpc>
                <a:spcBef>
                  <a:spcPts val="0"/>
                </a:spcBef>
              </a:pPr>
              <a:r>
                <a:rPr lang="en-US" sz="1200" b="1" kern="1200" dirty="0" smtClean="0">
                  <a:solidFill>
                    <a:schemeClr val="bg1"/>
                  </a:solidFill>
                  <a:effectLst/>
                  <a:ea typeface="Times New Roman"/>
                  <a:cs typeface="Times New Roman"/>
                </a:rPr>
                <a:t>Focus </a:t>
              </a:r>
              <a:r>
                <a:rPr lang="en-US" sz="1200" b="1" kern="1200" dirty="0">
                  <a:solidFill>
                    <a:schemeClr val="bg1"/>
                  </a:solidFill>
                  <a:effectLst/>
                  <a:ea typeface="Times New Roman"/>
                  <a:cs typeface="Times New Roman"/>
                </a:rPr>
                <a:t>on the Basics Reading and Math </a:t>
              </a:r>
              <a:r>
                <a:rPr lang="en-US" sz="1200" b="1" kern="1200" dirty="0" smtClean="0">
                  <a:solidFill>
                    <a:schemeClr val="bg1"/>
                  </a:solidFill>
                  <a:effectLst/>
                  <a:ea typeface="Times New Roman"/>
                  <a:cs typeface="Times New Roman"/>
                </a:rPr>
                <a:t>Institutes</a:t>
              </a:r>
            </a:p>
            <a:p>
              <a:pPr marL="0" marR="0" algn="ctr">
                <a:lnSpc>
                  <a:spcPct val="90000"/>
                </a:lnSpc>
                <a:spcBef>
                  <a:spcPts val="0"/>
                </a:spcBef>
              </a:pPr>
              <a:endParaRPr lang="en-US" sz="2400" dirty="0">
                <a:solidFill>
                  <a:schemeClr val="bg1"/>
                </a:solidFill>
                <a:effectLst/>
                <a:latin typeface="Times New Roman"/>
                <a:ea typeface="Times New Roman"/>
              </a:endParaRPr>
            </a:p>
            <a:p>
              <a:pPr algn="ctr">
                <a:lnSpc>
                  <a:spcPct val="90000"/>
                </a:lnSpc>
                <a:spcAft>
                  <a:spcPts val="335"/>
                </a:spcAft>
              </a:pPr>
              <a:r>
                <a:rPr lang="en-US" sz="1200" i="1" dirty="0" smtClean="0">
                  <a:solidFill>
                    <a:schemeClr val="bg1"/>
                  </a:solidFill>
                  <a:ea typeface="Times New Roman"/>
                  <a:cs typeface="Times New Roman"/>
                </a:rPr>
                <a:t>Region 6 ESC</a:t>
              </a:r>
              <a:endParaRPr lang="en-US" sz="1200" dirty="0">
                <a:solidFill>
                  <a:schemeClr val="bg1"/>
                </a:solidFill>
                <a:effectLst/>
                <a:latin typeface="Times New Roman"/>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chemeClr val="bg1"/>
                  </a:solidFill>
                  <a:effectLst/>
                  <a:ea typeface="Times New Roman"/>
                  <a:cs typeface="Times New Roman"/>
                </a:rPr>
                <a:t>Distance </a:t>
              </a:r>
              <a:r>
                <a:rPr lang="en-US" sz="1200" b="1" kern="1200" dirty="0">
                  <a:solidFill>
                    <a:schemeClr val="bg1"/>
                  </a:solidFill>
                  <a:effectLst/>
                  <a:ea typeface="Times New Roman"/>
                  <a:cs typeface="Times New Roman"/>
                </a:rPr>
                <a:t>Learning</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 Mentor Initiative </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College of the Mainland</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i="1" kern="1200" dirty="0">
                  <a:solidFill>
                    <a:schemeClr val="tx1"/>
                  </a:solidFill>
                  <a:effectLst/>
                  <a:ea typeface="Times New Roman"/>
                  <a:cs typeface="Times New Roman"/>
                </a:rPr>
                <a:t/>
              </a:r>
              <a:br>
                <a:rPr lang="en-US" sz="1200" i="1" kern="1200" dirty="0">
                  <a:solidFill>
                    <a:schemeClr val="tx1"/>
                  </a:solidFill>
                  <a:effectLst/>
                  <a:ea typeface="Times New Roman"/>
                  <a:cs typeface="Times New Roman"/>
                </a:rPr>
              </a:br>
              <a:r>
                <a:rPr lang="en-US" sz="1200" i="1" kern="1200" dirty="0">
                  <a:solidFill>
                    <a:schemeClr val="bg1"/>
                  </a:solidFill>
                  <a:effectLst/>
                  <a:ea typeface="Times New Roman"/>
                  <a:cs typeface="Times New Roman"/>
                </a:rPr>
                <a:t>Northside ISD</a:t>
              </a:r>
              <a:endParaRPr lang="en-US" sz="2400" dirty="0">
                <a:solidFill>
                  <a:schemeClr val="bg1"/>
                </a:solidFill>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PD and </a:t>
              </a:r>
              <a:r>
                <a:rPr lang="en-US" sz="1200" b="1" dirty="0">
                  <a:solidFill>
                    <a:schemeClr val="bg1"/>
                  </a:solidFill>
                  <a:effectLst/>
                  <a:ea typeface="Times New Roman"/>
                </a:rPr>
                <a:t>Program Integration Efforts</a:t>
              </a:r>
              <a:r>
                <a:rPr lang="en-US" sz="1200" b="1" kern="1200" dirty="0">
                  <a:solidFill>
                    <a:schemeClr val="bg1"/>
                  </a:solidFill>
                  <a:effectLst/>
                  <a:ea typeface="Times New Roman"/>
                  <a:cs typeface="Times New Roman"/>
                </a:rPr>
                <a:t> </a:t>
              </a:r>
              <a:br>
                <a:rPr lang="en-US" sz="1200" b="1" kern="1200" dirty="0">
                  <a:solidFill>
                    <a:schemeClr val="bg1"/>
                  </a:solidFill>
                  <a:effectLst/>
                  <a:ea typeface="Times New Roman"/>
                  <a:cs typeface="Times New Roman"/>
                </a:rPr>
              </a:br>
              <a:r>
                <a:rPr lang="en-US" sz="1200" b="1" dirty="0">
                  <a:solidFill>
                    <a:schemeClr val="bg1"/>
                  </a:solidFill>
                  <a:effectLst/>
                  <a:ea typeface="Times New Roman"/>
                </a:rPr>
                <a:t>with </a:t>
              </a:r>
              <a:r>
                <a:rPr lang="en-US" sz="1200" b="1" kern="1200" dirty="0">
                  <a:solidFill>
                    <a:schemeClr val="bg1"/>
                  </a:solidFill>
                  <a:effectLst/>
                  <a:ea typeface="Times New Roman"/>
                  <a:cs typeface="Times New Roman"/>
                </a:rPr>
                <a:t>Non-Profits </a:t>
              </a: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smtClean="0">
                  <a:solidFill>
                    <a:schemeClr val="bg1"/>
                  </a:solidFill>
                  <a:effectLst/>
                  <a:ea typeface="Times New Roman"/>
                  <a:cs typeface="Times New Roman"/>
                </a:rPr>
                <a:t/>
              </a:r>
              <a:br>
                <a:rPr lang="en-US" sz="1200" i="1" kern="1200" dirty="0" smtClean="0">
                  <a:solidFill>
                    <a:schemeClr val="bg1"/>
                  </a:solidFill>
                  <a:effectLst/>
                  <a:ea typeface="Times New Roman"/>
                  <a:cs typeface="Times New Roman"/>
                </a:rPr>
              </a:br>
              <a:r>
                <a:rPr lang="en-US" sz="1200" i="1" kern="1200" dirty="0" smtClean="0">
                  <a:solidFill>
                    <a:schemeClr val="bg1"/>
                  </a:solidFill>
                  <a:effectLst/>
                  <a:ea typeface="Times New Roman"/>
                  <a:cs typeface="Times New Roman"/>
                </a:rPr>
                <a:t>Literacy </a:t>
              </a:r>
              <a:r>
                <a:rPr lang="en-US" sz="1200" i="1" kern="1200" dirty="0">
                  <a:solidFill>
                    <a:schemeClr val="bg1"/>
                  </a:solidFill>
                  <a:effectLst/>
                  <a:ea typeface="Times New Roman"/>
                  <a:cs typeface="Times New Roman"/>
                </a:rPr>
                <a:t>Texas</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smtClean="0">
                  <a:solidFill>
                    <a:schemeClr val="bg1"/>
                  </a:solidFill>
                  <a:effectLst/>
                  <a:ea typeface="Times New Roman"/>
                  <a:cs typeface="Times New Roman"/>
                </a:rPr>
                <a:t>One-Star</a:t>
              </a:r>
              <a:r>
                <a:rPr lang="en-US" sz="1200" dirty="0">
                  <a:solidFill>
                    <a:schemeClr val="bg1"/>
                  </a:solidFill>
                  <a:effectLst/>
                  <a:latin typeface="Times New Roman"/>
                  <a:ea typeface="Times New Roman"/>
                </a:rPr>
                <a:t> </a:t>
              </a:r>
              <a:endParaRPr lang="en-US" sz="2400" dirty="0">
                <a:solidFill>
                  <a:schemeClr val="bg1"/>
                </a:solidFill>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b="1" dirty="0" smtClean="0">
                  <a:solidFill>
                    <a:schemeClr val="bg1"/>
                  </a:solidFill>
                  <a:ea typeface="Times New Roman"/>
                  <a:cs typeface="Times New Roman"/>
                </a:rPr>
                <a:t>AEL Grantees &amp; Service Providers</a:t>
              </a:r>
              <a:r>
                <a:rPr lang="en-US" sz="1200" dirty="0">
                  <a:effectLst/>
                  <a:latin typeface="Times New Roman"/>
                  <a:ea typeface="Times New Roman"/>
                </a:rPr>
                <a:t> </a:t>
              </a:r>
            </a:p>
          </p:txBody>
        </p:sp>
        <p:sp>
          <p:nvSpPr>
            <p:cNvPr id="26" name="Rectangle 25" descr="Image shows each of the various organization in the TrainTex network and lists the organization names." title="Image of TrainTex partners"/>
            <p:cNvSpPr/>
            <p:nvPr/>
          </p:nvSpPr>
          <p:spPr>
            <a:xfrm>
              <a:off x="2774265" y="761019"/>
              <a:ext cx="4070671" cy="361250"/>
            </a:xfrm>
            <a:prstGeom prst="rect">
              <a:avLst/>
            </a:prstGeom>
            <a:solidFill>
              <a:schemeClr val="tx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b="1" kern="1200" dirty="0">
                  <a:solidFill>
                    <a:schemeClr val="bg1"/>
                  </a:solidFill>
                  <a:effectLst/>
                  <a:ea typeface="Times New Roman"/>
                  <a:cs typeface="Times New Roman"/>
                </a:rPr>
                <a:t>Texas Workforce Commission </a:t>
              </a:r>
              <a:endParaRPr lang="en-US" b="1" dirty="0">
                <a:solidFill>
                  <a:schemeClr val="bg1"/>
                </a:solidFill>
                <a:effectLst/>
                <a:latin typeface="Times New Roman"/>
                <a:ea typeface="Times New Roman"/>
              </a:endParaRP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1080722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laytlo1\AppData\Local\Microsoft\Windows\Temporary Internet Files\Content.IE5\N88LN04B\stock-vector-curved-endless-train-track-sketch-of-curved-train-track-outlines-289214615[1].jpg"/>
          <p:cNvPicPr>
            <a:picLocks noChangeAspect="1" noChangeArrowheads="1"/>
          </p:cNvPicPr>
          <p:nvPr/>
        </p:nvPicPr>
        <p:blipFill rotWithShape="1">
          <a:blip r:embed="rId3">
            <a:extLst>
              <a:ext uri="{28A0092B-C50C-407E-A947-70E740481C1C}">
                <a14:useLocalDpi xmlns:a14="http://schemas.microsoft.com/office/drawing/2010/main" val="0"/>
              </a:ext>
            </a:extLst>
          </a:blip>
          <a:srcRect b="12447"/>
          <a:stretch/>
        </p:blipFill>
        <p:spPr bwMode="auto">
          <a:xfrm>
            <a:off x="6497320" y="2057400"/>
            <a:ext cx="2209800" cy="4495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effectLst>
            <a:innerShdw blurRad="63500" dist="50800" dir="13500000">
              <a:prstClr val="black">
                <a:alpha val="50000"/>
              </a:prstClr>
            </a:innerShdw>
          </a:effectLst>
        </p:spPr>
        <p:txBody>
          <a:bodyPr/>
          <a:lstStyle/>
          <a:p>
            <a:pPr algn="ctr"/>
            <a:r>
              <a:rPr lang="en-US" dirty="0" smtClean="0">
                <a:effectLst>
                  <a:outerShdw blurRad="38100" dist="38100" dir="2700000" algn="tl">
                    <a:srgbClr val="000000">
                      <a:alpha val="43137"/>
                    </a:srgbClr>
                  </a:outerShdw>
                </a:effectLst>
                <a:latin typeface="+mn-lt"/>
              </a:rPr>
              <a:t>TRAIN </a:t>
            </a:r>
            <a:r>
              <a:rPr lang="en-US" dirty="0" err="1" smtClean="0">
                <a:effectLst>
                  <a:outerShdw blurRad="38100" dist="38100" dir="2700000" algn="tl">
                    <a:srgbClr val="000000">
                      <a:alpha val="43137"/>
                    </a:srgbClr>
                  </a:outerShdw>
                </a:effectLst>
                <a:latin typeface="+mn-lt"/>
              </a:rPr>
              <a:t>T</a:t>
            </a:r>
            <a:r>
              <a:rPr lang="en-US" sz="4000" dirty="0" err="1" smtClean="0">
                <a:effectLst>
                  <a:outerShdw blurRad="38100" dist="38100" dir="2700000" algn="tl">
                    <a:srgbClr val="000000">
                      <a:alpha val="43137"/>
                    </a:srgbClr>
                  </a:outerShdw>
                </a:effectLst>
                <a:latin typeface="+mn-lt"/>
              </a:rPr>
              <a:t>ex</a:t>
            </a:r>
            <a:r>
              <a:rPr lang="en-US" dirty="0" smtClean="0">
                <a:solidFill>
                  <a:schemeClr val="bg1"/>
                </a:solidFill>
                <a:effectLst>
                  <a:outerShdw blurRad="38100" dist="38100" dir="2700000" algn="tl">
                    <a:srgbClr val="000000">
                      <a:alpha val="43137"/>
                    </a:srgbClr>
                  </a:outerShdw>
                </a:effectLst>
                <a:latin typeface="+mn-lt"/>
              </a:rPr>
              <a:t> </a:t>
            </a:r>
            <a:r>
              <a:rPr lang="en-US" dirty="0" smtClean="0">
                <a:solidFill>
                  <a:schemeClr val="bg1"/>
                </a:solidFill>
              </a:rPr>
              <a:t>(2)</a:t>
            </a:r>
            <a:endParaRPr lang="en-US" dirty="0">
              <a:solidFill>
                <a:schemeClr val="bg1"/>
              </a:solidFill>
            </a:endParaRPr>
          </a:p>
        </p:txBody>
      </p:sp>
      <p:sp>
        <p:nvSpPr>
          <p:cNvPr id="3" name="Content Placeholder 2"/>
          <p:cNvSpPr>
            <a:spLocks noGrp="1"/>
          </p:cNvSpPr>
          <p:nvPr>
            <p:ph idx="1"/>
          </p:nvPr>
        </p:nvSpPr>
        <p:spPr>
          <a:xfrm>
            <a:off x="768097" y="2286000"/>
            <a:ext cx="5861304" cy="4023360"/>
          </a:xfrm>
        </p:spPr>
        <p:txBody>
          <a:bodyPr>
            <a:normAutofit/>
          </a:bodyPr>
          <a:lstStyle/>
          <a:p>
            <a:pPr>
              <a:buFont typeface="Arial" panose="020B0604020202020204" pitchFamily="34" charset="0"/>
              <a:buChar char="•"/>
            </a:pPr>
            <a:r>
              <a:rPr lang="en-US" sz="2800" dirty="0" smtClean="0"/>
              <a:t>To sustain </a:t>
            </a:r>
            <a:r>
              <a:rPr lang="en-US" sz="2800" dirty="0"/>
              <a:t>and advance </a:t>
            </a:r>
            <a:r>
              <a:rPr lang="en-US" sz="2800" dirty="0" smtClean="0"/>
              <a:t>the robust </a:t>
            </a:r>
            <a:r>
              <a:rPr lang="en-US" sz="2800" dirty="0"/>
              <a:t>system of Adult Education and Literacy </a:t>
            </a:r>
            <a:r>
              <a:rPr lang="en-US" sz="2800" dirty="0" smtClean="0"/>
              <a:t>providers </a:t>
            </a:r>
            <a:r>
              <a:rPr lang="en-US" sz="2800" dirty="0"/>
              <a:t>and workforce partners </a:t>
            </a:r>
            <a:r>
              <a:rPr lang="en-US" sz="2800" dirty="0" smtClean="0"/>
              <a:t> </a:t>
            </a:r>
          </a:p>
          <a:p>
            <a:pPr>
              <a:buFont typeface="Arial" panose="020B0604020202020204" pitchFamily="34" charset="0"/>
              <a:buChar char="•"/>
            </a:pPr>
            <a:r>
              <a:rPr lang="en-US" sz="2800" dirty="0" smtClean="0"/>
              <a:t>To </a:t>
            </a:r>
            <a:r>
              <a:rPr lang="en-US" sz="2800" dirty="0"/>
              <a:t>accelerate the advancement of education and training </a:t>
            </a:r>
            <a:r>
              <a:rPr lang="en-US" sz="2800" dirty="0" smtClean="0"/>
              <a:t>priorities </a:t>
            </a:r>
            <a:r>
              <a:rPr lang="en-US" sz="2800" dirty="0"/>
              <a:t>across the </a:t>
            </a:r>
            <a:r>
              <a:rPr lang="en-US" sz="2800" dirty="0" smtClean="0"/>
              <a:t>state </a:t>
            </a:r>
          </a:p>
        </p:txBody>
      </p:sp>
    </p:spTree>
    <p:extLst>
      <p:ext uri="{BB962C8B-B14F-4D97-AF65-F5344CB8AC3E}">
        <p14:creationId xmlns:p14="http://schemas.microsoft.com/office/powerpoint/2010/main" val="2427997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52400"/>
            <a:ext cx="7290054" cy="1932432"/>
          </a:xfrm>
        </p:spPr>
        <p:txBody>
          <a:bodyPr/>
          <a:lstStyle/>
          <a:p>
            <a:pPr algn="ctr"/>
            <a:r>
              <a:rPr lang="en-US" dirty="0" smtClean="0">
                <a:effectLst>
                  <a:outerShdw blurRad="38100" dist="38100" dir="2700000" algn="tl">
                    <a:srgbClr val="000000">
                      <a:alpha val="43137"/>
                    </a:srgbClr>
                  </a:outerShdw>
                </a:effectLst>
              </a:rPr>
              <a:t>TRAIN Tex </a:t>
            </a:r>
            <a:r>
              <a:rPr lang="en-US" dirty="0" smtClean="0">
                <a:solidFill>
                  <a:schemeClr val="bg1"/>
                </a:solidFill>
              </a:rPr>
              <a:t>(4)</a:t>
            </a:r>
            <a:endParaRPr lang="en-US" dirty="0">
              <a:solidFill>
                <a:schemeClr val="bg1"/>
              </a:solidFill>
            </a:endParaRPr>
          </a:p>
        </p:txBody>
      </p:sp>
      <p:sp>
        <p:nvSpPr>
          <p:cNvPr id="3" name="Content Placeholder 2"/>
          <p:cNvSpPr>
            <a:spLocks noGrp="1"/>
          </p:cNvSpPr>
          <p:nvPr>
            <p:ph idx="1"/>
          </p:nvPr>
        </p:nvSpPr>
        <p:spPr>
          <a:xfrm>
            <a:off x="768096" y="1524000"/>
            <a:ext cx="7290055" cy="4785360"/>
          </a:xfrm>
        </p:spPr>
        <p:txBody>
          <a:bodyPr>
            <a:normAutofit/>
          </a:bodyPr>
          <a:lstStyle/>
          <a:p>
            <a:pPr marL="0" indent="0">
              <a:buNone/>
            </a:pPr>
            <a:r>
              <a:rPr lang="en-US" sz="2400" dirty="0">
                <a:latin typeface="Calibri" panose="020F0502020204030204" pitchFamily="34" charset="0"/>
              </a:rPr>
              <a:t>M</a:t>
            </a:r>
            <a:r>
              <a:rPr lang="en-US" sz="2400" dirty="0" smtClean="0">
                <a:latin typeface="Calibri" panose="020F0502020204030204" pitchFamily="34" charset="0"/>
              </a:rPr>
              <a:t>aximize </a:t>
            </a:r>
            <a:r>
              <a:rPr lang="en-US" sz="2400" dirty="0">
                <a:latin typeface="Calibri" panose="020F0502020204030204" pitchFamily="34" charset="0"/>
              </a:rPr>
              <a:t>Texas talent and strategic </a:t>
            </a:r>
            <a:r>
              <a:rPr lang="en-US" sz="2400" dirty="0" smtClean="0">
                <a:latin typeface="Calibri" panose="020F0502020204030204" pitchFamily="34" charset="0"/>
              </a:rPr>
              <a:t>investments, reduce </a:t>
            </a:r>
            <a:r>
              <a:rPr lang="en-US" sz="2400" dirty="0" err="1">
                <a:latin typeface="Calibri" panose="020F0502020204030204" pitchFamily="34" charset="0"/>
              </a:rPr>
              <a:t>siloed</a:t>
            </a:r>
            <a:r>
              <a:rPr lang="en-US" sz="2400" dirty="0">
                <a:latin typeface="Calibri" panose="020F0502020204030204" pitchFamily="34" charset="0"/>
              </a:rPr>
              <a:t> </a:t>
            </a:r>
            <a:r>
              <a:rPr lang="en-US" sz="2400" dirty="0" smtClean="0">
                <a:latin typeface="Calibri" panose="020F0502020204030204" pitchFamily="34" charset="0"/>
              </a:rPr>
              <a:t>efforts, and ensure that research and professional development support are:</a:t>
            </a:r>
            <a:br>
              <a:rPr lang="en-US" sz="2400" dirty="0" smtClean="0">
                <a:latin typeface="Calibri" panose="020F0502020204030204" pitchFamily="34" charset="0"/>
              </a:rPr>
            </a:br>
            <a:r>
              <a:rPr lang="en-US" sz="2400" dirty="0" smtClean="0"/>
              <a:t> </a:t>
            </a:r>
            <a:endParaRPr lang="en-US" sz="2400" b="1" dirty="0"/>
          </a:p>
          <a:p>
            <a:pPr lvl="1">
              <a:buFont typeface="Arial" panose="020B0604020202020204" pitchFamily="34" charset="0"/>
              <a:buChar char="•"/>
            </a:pPr>
            <a:r>
              <a:rPr lang="en-US" sz="1800" dirty="0" smtClean="0">
                <a:latin typeface="Calibri" panose="020F0502020204030204" pitchFamily="34" charset="0"/>
              </a:rPr>
              <a:t> </a:t>
            </a:r>
            <a:r>
              <a:rPr lang="en-US" sz="2200" dirty="0" smtClean="0">
                <a:latin typeface="Calibri" panose="020F0502020204030204" pitchFamily="34" charset="0"/>
              </a:rPr>
              <a:t>Customized </a:t>
            </a:r>
            <a:r>
              <a:rPr lang="en-US" sz="2200" dirty="0">
                <a:latin typeface="Calibri" panose="020F0502020204030204" pitchFamily="34" charset="0"/>
              </a:rPr>
              <a:t>to address local </a:t>
            </a:r>
            <a:r>
              <a:rPr lang="en-US" sz="2200" dirty="0" smtClean="0">
                <a:latin typeface="Calibri" panose="020F0502020204030204" pitchFamily="34" charset="0"/>
              </a:rPr>
              <a:t>needs</a:t>
            </a:r>
          </a:p>
          <a:p>
            <a:pPr lvl="1">
              <a:buFont typeface="Arial" panose="020B0604020202020204" pitchFamily="34" charset="0"/>
              <a:buChar char="•"/>
            </a:pPr>
            <a:r>
              <a:rPr lang="en-US" sz="2200" dirty="0" smtClean="0">
                <a:latin typeface="Calibri" panose="020F0502020204030204" pitchFamily="34" charset="0"/>
              </a:rPr>
              <a:t> Based </a:t>
            </a:r>
            <a:r>
              <a:rPr lang="en-US" sz="2200" dirty="0">
                <a:latin typeface="Calibri" panose="020F0502020204030204" pitchFamily="34" charset="0"/>
              </a:rPr>
              <a:t>on data-driven </a:t>
            </a:r>
            <a:r>
              <a:rPr lang="en-US" sz="2200" dirty="0" smtClean="0">
                <a:latin typeface="Calibri" panose="020F0502020204030204" pitchFamily="34" charset="0"/>
              </a:rPr>
              <a:t>demands</a:t>
            </a:r>
          </a:p>
          <a:p>
            <a:pPr lvl="1">
              <a:buFont typeface="Arial" panose="020B0604020202020204" pitchFamily="34" charset="0"/>
              <a:buChar char="•"/>
            </a:pPr>
            <a:r>
              <a:rPr lang="en-US" sz="2200" dirty="0" smtClean="0">
                <a:latin typeface="Calibri" panose="020F0502020204030204" pitchFamily="34" charset="0"/>
              </a:rPr>
              <a:t> Timely</a:t>
            </a:r>
            <a:endParaRPr lang="en-US" sz="2200" dirty="0">
              <a:latin typeface="Calibri" panose="020F0502020204030204" pitchFamily="34" charset="0"/>
            </a:endParaRPr>
          </a:p>
          <a:p>
            <a:pPr lvl="1">
              <a:buFont typeface="Arial" panose="020B0604020202020204" pitchFamily="34" charset="0"/>
              <a:buChar char="•"/>
            </a:pPr>
            <a:r>
              <a:rPr lang="en-US" sz="2200" dirty="0" smtClean="0">
                <a:latin typeface="Calibri" panose="020F0502020204030204" pitchFamily="34" charset="0"/>
              </a:rPr>
              <a:t> Designed </a:t>
            </a:r>
            <a:r>
              <a:rPr lang="en-US" sz="2200" dirty="0">
                <a:latin typeface="Calibri" panose="020F0502020204030204" pitchFamily="34" charset="0"/>
              </a:rPr>
              <a:t>to balance costs with </a:t>
            </a:r>
            <a:r>
              <a:rPr lang="en-US" sz="2200" dirty="0" smtClean="0">
                <a:latin typeface="Calibri" panose="020F0502020204030204" pitchFamily="34" charset="0"/>
              </a:rPr>
              <a:t>results</a:t>
            </a:r>
            <a:endParaRPr lang="en-US" sz="2200" dirty="0">
              <a:latin typeface="Calibri" panose="020F0502020204030204" pitchFamily="34" charset="0"/>
            </a:endParaRPr>
          </a:p>
          <a:p>
            <a:pPr lvl="1">
              <a:buFont typeface="Arial" panose="020B0604020202020204" pitchFamily="34" charset="0"/>
              <a:buChar char="•"/>
            </a:pPr>
            <a:r>
              <a:rPr lang="en-US" sz="2200" dirty="0" smtClean="0">
                <a:latin typeface="Calibri" panose="020F0502020204030204" pitchFamily="34" charset="0"/>
              </a:rPr>
              <a:t> Delivered </a:t>
            </a:r>
            <a:r>
              <a:rPr lang="en-US" sz="2200" dirty="0">
                <a:latin typeface="Calibri" panose="020F0502020204030204" pitchFamily="34" charset="0"/>
              </a:rPr>
              <a:t>by best-in-class </a:t>
            </a:r>
            <a:r>
              <a:rPr lang="en-US" sz="2200" dirty="0" smtClean="0">
                <a:latin typeface="Calibri" panose="020F0502020204030204" pitchFamily="34" charset="0"/>
              </a:rPr>
              <a:t>personnel delivering </a:t>
            </a:r>
            <a:r>
              <a:rPr lang="en-US" sz="2200" dirty="0">
                <a:latin typeface="Calibri" panose="020F0502020204030204" pitchFamily="34" charset="0"/>
              </a:rPr>
              <a:t>evidence-based models </a:t>
            </a:r>
            <a:endParaRPr lang="en-US" sz="2200" dirty="0" smtClean="0">
              <a:latin typeface="Calibri" panose="020F0502020204030204" pitchFamily="34" charset="0"/>
            </a:endParaRPr>
          </a:p>
          <a:p>
            <a:pPr marL="128016" lvl="1" indent="0">
              <a:buNone/>
            </a:pPr>
            <a:r>
              <a:rPr lang="en-US" sz="2200" dirty="0" smtClean="0">
                <a:latin typeface="Calibri" panose="020F0502020204030204" pitchFamily="34" charset="0"/>
              </a:rPr>
              <a:t>   and approaches</a:t>
            </a:r>
            <a:endParaRPr lang="en-US" sz="2200" dirty="0">
              <a:latin typeface="Calibri" panose="020F0502020204030204" pitchFamily="34" charset="0"/>
            </a:endParaRPr>
          </a:p>
          <a:p>
            <a:pPr lvl="1">
              <a:buFont typeface="Arial" panose="020B0604020202020204" pitchFamily="34" charset="0"/>
              <a:buChar char="•"/>
            </a:pPr>
            <a:r>
              <a:rPr lang="en-US" sz="2200" dirty="0" smtClean="0">
                <a:latin typeface="Calibri" panose="020F0502020204030204" pitchFamily="34" charset="0"/>
              </a:rPr>
              <a:t> Responsive </a:t>
            </a:r>
            <a:r>
              <a:rPr lang="en-US" sz="2200" dirty="0">
                <a:latin typeface="Calibri" panose="020F0502020204030204" pitchFamily="34" charset="0"/>
              </a:rPr>
              <a:t>to state direction and varied expertise of local </a:t>
            </a:r>
            <a:r>
              <a:rPr lang="en-US" sz="2200" dirty="0" smtClean="0">
                <a:latin typeface="Calibri" panose="020F0502020204030204" pitchFamily="34" charset="0"/>
              </a:rPr>
              <a:t>areas</a:t>
            </a:r>
            <a:endParaRPr lang="en-US" sz="2200" dirty="0">
              <a:latin typeface="Calibri" panose="020F0502020204030204"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3614872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2</a:t>
            </a:r>
            <a:endParaRPr lang="en-US" dirty="0">
              <a:solidFill>
                <a:schemeClr val="bg1"/>
              </a:solidFill>
            </a:endParaRPr>
          </a:p>
        </p:txBody>
      </p:sp>
      <p:grpSp>
        <p:nvGrpSpPr>
          <p:cNvPr id="2" name="Group 1" descr="Image of Train Tex Network highliting TWC and AEL grantees" title="Image of Train Tex Network"/>
          <p:cNvGrpSpPr/>
          <p:nvPr/>
        </p:nvGrpSpPr>
        <p:grpSpPr>
          <a:xfrm>
            <a:off x="1741276"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b="1" kern="1200" dirty="0">
                  <a:solidFill>
                    <a:schemeClr val="bg1"/>
                  </a:solidFill>
                  <a:effectLst/>
                  <a:ea typeface="Times New Roman"/>
                  <a:cs typeface="Times New Roman"/>
                </a:rPr>
                <a:t>Professional Development Center</a:t>
              </a:r>
              <a:endParaRPr lang="en-US" sz="1200" b="1" dirty="0">
                <a:solidFill>
                  <a:schemeClr val="bg1"/>
                </a:solidFill>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75116" y="122195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Career Pathways </a:t>
              </a:r>
              <a:r>
                <a:rPr lang="en-US" sz="1200" b="1" kern="1200" dirty="0" smtClean="0">
                  <a:solidFill>
                    <a:schemeClr val="bg1"/>
                  </a:solidFill>
                  <a:effectLst/>
                  <a:ea typeface="Times New Roman"/>
                  <a:cs typeface="Times New Roman"/>
                </a:rPr>
                <a:t>Expansion</a:t>
              </a:r>
            </a:p>
            <a:p>
              <a:pPr marL="0" marR="0" algn="ctr">
                <a:lnSpc>
                  <a:spcPct val="90000"/>
                </a:lnSpc>
                <a:spcBef>
                  <a:spcPts val="0"/>
                </a:spcBef>
                <a:spcAft>
                  <a:spcPts val="335"/>
                </a:spcAft>
              </a:pPr>
              <a:endParaRPr lang="en-US" sz="1200" b="1" dirty="0">
                <a:solidFill>
                  <a:schemeClr val="bg1"/>
                </a:solidFill>
                <a:latin typeface="Times New Roman"/>
                <a:ea typeface="Times New Roman"/>
                <a:cs typeface="Times New Roman"/>
              </a:endParaRPr>
            </a:p>
            <a:p>
              <a:pPr marL="0" marR="0" algn="ctr">
                <a:lnSpc>
                  <a:spcPct val="90000"/>
                </a:lnSpc>
                <a:spcBef>
                  <a:spcPts val="0"/>
                </a:spcBef>
                <a:spcAft>
                  <a:spcPts val="335"/>
                </a:spcAft>
              </a:pPr>
              <a:r>
                <a:rPr lang="en-US" sz="1200" i="1" dirty="0" smtClean="0">
                  <a:solidFill>
                    <a:schemeClr val="bg1"/>
                  </a:solidFill>
                  <a:effectLst/>
                  <a:latin typeface="Tw Cen MT" panose="020B0602020104020603" pitchFamily="34" charset="0"/>
                  <a:ea typeface="Times New Roman"/>
                  <a:cs typeface="Times New Roman"/>
                </a:rPr>
                <a:t>HCCS</a:t>
              </a:r>
              <a:endParaRPr lang="en-US" sz="2400" i="1" dirty="0">
                <a:solidFill>
                  <a:schemeClr val="bg1"/>
                </a:solidFill>
                <a:effectLst/>
                <a:latin typeface="Tw Cen MT" panose="020B0602020104020603" pitchFamily="34" charset="0"/>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Public Library AEL Expansion </a:t>
              </a:r>
              <a:br>
                <a:rPr lang="en-US" sz="1200" b="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Texas State Library and Archives Commission</a:t>
              </a:r>
              <a:endParaRPr lang="en-US" sz="2400" dirty="0">
                <a:solidFill>
                  <a:schemeClr val="bg1"/>
                </a:solidFill>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Assessment and Standards Initiative</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Texas State University </a:t>
              </a:r>
              <a:endParaRPr lang="en-US" sz="2400" dirty="0">
                <a:solidFill>
                  <a:schemeClr val="bg1"/>
                </a:solidFill>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965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Focus on the Basics Reading and Math Institutes</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endParaRPr lang="en-US" sz="1200" dirty="0">
                <a:solidFill>
                  <a:schemeClr val="bg1"/>
                </a:solidFill>
                <a:latin typeface="Tw Cen MT" panose="020B0602020104020603" pitchFamily="34" charset="0"/>
                <a:ea typeface="Times New Roman"/>
              </a:endParaRPr>
            </a:p>
            <a:p>
              <a:pPr marL="0" marR="0" algn="ctr">
                <a:lnSpc>
                  <a:spcPct val="90000"/>
                </a:lnSpc>
                <a:spcBef>
                  <a:spcPts val="0"/>
                </a:spcBef>
                <a:spcAft>
                  <a:spcPts val="335"/>
                </a:spcAft>
              </a:pPr>
              <a:r>
                <a:rPr lang="en-US" sz="1200" i="1" dirty="0" smtClean="0">
                  <a:solidFill>
                    <a:schemeClr val="bg1"/>
                  </a:solidFill>
                  <a:effectLst/>
                  <a:latin typeface="Tw Cen MT" panose="020B0602020104020603" pitchFamily="34" charset="0"/>
                  <a:ea typeface="Times New Roman"/>
                </a:rPr>
                <a:t>Region 6 ESC</a:t>
              </a:r>
              <a:endParaRPr lang="en-US" sz="1200" i="1" dirty="0">
                <a:solidFill>
                  <a:schemeClr val="bg1"/>
                </a:solidFill>
                <a:effectLst/>
                <a:latin typeface="Tw Cen MT" panose="020B0602020104020603" pitchFamily="34" charset="0"/>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chemeClr val="bg1"/>
                  </a:solidFill>
                  <a:effectLst/>
                  <a:ea typeface="Times New Roman"/>
                  <a:cs typeface="Times New Roman"/>
                </a:rPr>
                <a:t>Distance </a:t>
              </a:r>
              <a:r>
                <a:rPr lang="en-US" sz="1200" b="1" kern="1200" dirty="0">
                  <a:solidFill>
                    <a:schemeClr val="bg1"/>
                  </a:solidFill>
                  <a:effectLst/>
                  <a:ea typeface="Times New Roman"/>
                  <a:cs typeface="Times New Roman"/>
                </a:rPr>
                <a:t>Learning</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b="1" kern="1200" dirty="0">
                  <a:solidFill>
                    <a:schemeClr val="bg1"/>
                  </a:solidFill>
                  <a:effectLst/>
                  <a:ea typeface="Times New Roman"/>
                  <a:cs typeface="Times New Roman"/>
                </a:rPr>
                <a:t> Mentor Initiative </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College of the Mainland</a:t>
              </a:r>
              <a:endParaRPr lang="en-US" sz="2400" dirty="0">
                <a:solidFill>
                  <a:schemeClr val="bg1"/>
                </a:solidFill>
                <a:effectLst/>
                <a:latin typeface="Times New Roman"/>
                <a:ea typeface="Times New Roman"/>
              </a:endParaRPr>
            </a:p>
            <a:p>
              <a:pPr marL="0" marR="0" algn="ctr">
                <a:lnSpc>
                  <a:spcPct val="90000"/>
                </a:lnSpc>
                <a:spcBef>
                  <a:spcPts val="0"/>
                </a:spcBef>
                <a:spcAft>
                  <a:spcPts val="335"/>
                </a:spcAft>
              </a:pP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Northside ISD</a:t>
              </a:r>
              <a:endParaRPr lang="en-US" sz="2400" dirty="0">
                <a:solidFill>
                  <a:schemeClr val="bg1"/>
                </a:solidFill>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chemeClr val="tx2"/>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pPr>
              <a:r>
                <a:rPr lang="en-US" sz="1200" b="1" kern="1200" dirty="0" smtClean="0">
                  <a:solidFill>
                    <a:schemeClr val="bg1"/>
                  </a:solidFill>
                  <a:effectLst/>
                  <a:ea typeface="Times New Roman"/>
                  <a:cs typeface="Times New Roman"/>
                </a:rPr>
                <a:t>PD </a:t>
              </a:r>
              <a:r>
                <a:rPr lang="en-US" sz="1200" b="1" kern="1200" dirty="0">
                  <a:solidFill>
                    <a:schemeClr val="bg1"/>
                  </a:solidFill>
                  <a:effectLst/>
                  <a:ea typeface="Times New Roman"/>
                  <a:cs typeface="Times New Roman"/>
                </a:rPr>
                <a:t>and </a:t>
              </a:r>
              <a:r>
                <a:rPr lang="en-US" sz="1200" b="1" dirty="0">
                  <a:solidFill>
                    <a:schemeClr val="bg1"/>
                  </a:solidFill>
                  <a:effectLst/>
                  <a:ea typeface="Times New Roman"/>
                </a:rPr>
                <a:t>Program Integration Efforts</a:t>
              </a:r>
              <a:r>
                <a:rPr lang="en-US" sz="1200" b="1" kern="1200" dirty="0">
                  <a:solidFill>
                    <a:schemeClr val="bg1"/>
                  </a:solidFill>
                  <a:effectLst/>
                  <a:ea typeface="Times New Roman"/>
                  <a:cs typeface="Times New Roman"/>
                </a:rPr>
                <a:t> </a:t>
              </a:r>
              <a:br>
                <a:rPr lang="en-US" sz="1200" b="1" kern="1200" dirty="0">
                  <a:solidFill>
                    <a:schemeClr val="bg1"/>
                  </a:solidFill>
                  <a:effectLst/>
                  <a:ea typeface="Times New Roman"/>
                  <a:cs typeface="Times New Roman"/>
                </a:rPr>
              </a:br>
              <a:r>
                <a:rPr lang="en-US" sz="1200" b="1" dirty="0">
                  <a:solidFill>
                    <a:schemeClr val="bg1"/>
                  </a:solidFill>
                  <a:effectLst/>
                  <a:ea typeface="Times New Roman"/>
                </a:rPr>
                <a:t>with </a:t>
              </a:r>
              <a:r>
                <a:rPr lang="en-US" sz="1200" b="1" kern="1200" dirty="0">
                  <a:solidFill>
                    <a:schemeClr val="bg1"/>
                  </a:solidFill>
                  <a:effectLst/>
                  <a:ea typeface="Times New Roman"/>
                  <a:cs typeface="Times New Roman"/>
                </a:rPr>
                <a:t>Non-Profits </a:t>
              </a:r>
              <a:r>
                <a:rPr lang="en-US" sz="1200" i="1" kern="1200" dirty="0" smtClean="0">
                  <a:solidFill>
                    <a:schemeClr val="bg1"/>
                  </a:solidFill>
                  <a:effectLst/>
                  <a:ea typeface="Times New Roman"/>
                  <a:cs typeface="Times New Roman"/>
                </a:rPr>
                <a:t/>
              </a:r>
              <a:br>
                <a:rPr lang="en-US" sz="1200" i="1" kern="1200" dirty="0" smtClean="0">
                  <a:solidFill>
                    <a:schemeClr val="bg1"/>
                  </a:solidFill>
                  <a:effectLst/>
                  <a:ea typeface="Times New Roman"/>
                  <a:cs typeface="Times New Roman"/>
                </a:rPr>
              </a:br>
              <a:r>
                <a:rPr lang="en-US" sz="1200" i="1" kern="1200" dirty="0" smtClean="0">
                  <a:solidFill>
                    <a:schemeClr val="bg1"/>
                  </a:solidFill>
                  <a:effectLst/>
                  <a:ea typeface="Times New Roman"/>
                  <a:cs typeface="Times New Roman"/>
                </a:rPr>
                <a:t>Literacy </a:t>
              </a:r>
              <a:r>
                <a:rPr lang="en-US" sz="1200" i="1" kern="1200" dirty="0">
                  <a:solidFill>
                    <a:schemeClr val="bg1"/>
                  </a:solidFill>
                  <a:effectLst/>
                  <a:ea typeface="Times New Roman"/>
                  <a:cs typeface="Times New Roman"/>
                </a:rPr>
                <a:t>Texas</a:t>
              </a:r>
              <a:br>
                <a:rPr lang="en-US" sz="1200" i="1" kern="1200" dirty="0">
                  <a:solidFill>
                    <a:schemeClr val="bg1"/>
                  </a:solidFill>
                  <a:effectLst/>
                  <a:ea typeface="Times New Roman"/>
                  <a:cs typeface="Times New Roman"/>
                </a:rPr>
              </a:br>
              <a:r>
                <a:rPr lang="en-US" sz="1200" i="1" kern="1200" dirty="0">
                  <a:solidFill>
                    <a:schemeClr val="bg1"/>
                  </a:solidFill>
                  <a:effectLst/>
                  <a:ea typeface="Times New Roman"/>
                  <a:cs typeface="Times New Roman"/>
                </a:rPr>
                <a:t/>
              </a:r>
              <a:br>
                <a:rPr lang="en-US" sz="1200" i="1" kern="1200" dirty="0">
                  <a:solidFill>
                    <a:schemeClr val="bg1"/>
                  </a:solidFill>
                  <a:effectLst/>
                  <a:ea typeface="Times New Roman"/>
                  <a:cs typeface="Times New Roman"/>
                </a:rPr>
              </a:br>
              <a:r>
                <a:rPr lang="en-US" sz="1200" i="1" kern="1200" dirty="0" smtClean="0">
                  <a:solidFill>
                    <a:schemeClr val="bg1"/>
                  </a:solidFill>
                  <a:effectLst/>
                  <a:ea typeface="Times New Roman"/>
                  <a:cs typeface="Times New Roman"/>
                </a:rPr>
                <a:t>OneStar</a:t>
              </a:r>
              <a:br>
                <a:rPr lang="en-US" sz="1200" i="1" kern="1200" dirty="0" smtClean="0">
                  <a:solidFill>
                    <a:schemeClr val="bg1"/>
                  </a:solidFill>
                  <a:effectLst/>
                  <a:ea typeface="Times New Roman"/>
                  <a:cs typeface="Times New Roman"/>
                </a:rPr>
              </a:br>
              <a:r>
                <a:rPr lang="en-US" sz="1200" i="1" kern="1200" dirty="0" smtClean="0">
                  <a:solidFill>
                    <a:schemeClr val="bg1"/>
                  </a:solidFill>
                  <a:effectLst/>
                  <a:ea typeface="Times New Roman"/>
                  <a:cs typeface="Times New Roman"/>
                </a:rPr>
                <a:t>Foundation</a:t>
              </a:r>
              <a:r>
                <a:rPr lang="en-US" sz="1200" dirty="0">
                  <a:effectLst/>
                  <a:latin typeface="Times New Roman"/>
                  <a:ea typeface="Times New Roman"/>
                </a:rPr>
                <a:t> </a:t>
              </a:r>
              <a:endParaRPr lang="en-US" sz="2400" dirty="0">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solidFill>
              <a:srgbClr val="9B2D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dirty="0" smtClean="0">
                  <a:ea typeface="Times New Roman"/>
                  <a:cs typeface="Times New Roman"/>
                </a:rPr>
                <a:t>AEL Grantees &amp; Literacy Providers</a:t>
              </a:r>
              <a:r>
                <a:rPr lang="en-US" sz="1200" dirty="0">
                  <a:effectLst/>
                  <a:latin typeface="Times New Roman"/>
                  <a:ea typeface="Times New Roman"/>
                </a:rPr>
                <a:t> </a:t>
              </a:r>
            </a:p>
          </p:txBody>
        </p:sp>
        <p:sp>
          <p:nvSpPr>
            <p:cNvPr id="26" name="Rectangle 25" descr="Image shows each of the various organization in the TrainTex network and lists the organization names." title="Image of TrainTex partners"/>
            <p:cNvSpPr/>
            <p:nvPr/>
          </p:nvSpPr>
          <p:spPr>
            <a:xfrm>
              <a:off x="2774266" y="761019"/>
              <a:ext cx="4070671" cy="361250"/>
            </a:xfrm>
            <a:prstGeom prst="rect">
              <a:avLst/>
            </a:prstGeom>
            <a:solidFill>
              <a:srgbClr val="9B2D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kern="1200" dirty="0">
                  <a:effectLst/>
                  <a:ea typeface="Times New Roman"/>
                  <a:cs typeface="Times New Roman"/>
                </a:rPr>
                <a:t>Texas Workforce Commission </a:t>
              </a:r>
              <a:endParaRPr lang="en-US" dirty="0">
                <a:effectLst/>
                <a:latin typeface="Times New Roman"/>
                <a:ea typeface="Times New Roman"/>
              </a:endParaRP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a:t>
              </a:r>
              <a:r>
                <a:rPr lang="en-US" sz="2400" b="1" kern="1200" cap="small" dirty="0" err="1" smtClean="0">
                  <a:solidFill>
                    <a:srgbClr val="000000"/>
                  </a:solidFill>
                  <a:effectLst/>
                  <a:ea typeface="Times New Roman"/>
                  <a:cs typeface="Times New Roman"/>
                </a:rPr>
                <a:t>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1914705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0773" y="362400"/>
            <a:ext cx="7290054" cy="710184"/>
          </a:xfrm>
        </p:spPr>
        <p:txBody>
          <a:bodyPr>
            <a:normAutofit/>
          </a:bodyPr>
          <a:lstStyle/>
          <a:p>
            <a:pPr algn="ctr"/>
            <a:r>
              <a:rPr lang="en-US" sz="3600" dirty="0" smtClean="0">
                <a:solidFill>
                  <a:schemeClr val="tx1"/>
                </a:solidFill>
              </a:rPr>
              <a:t>Train </a:t>
            </a:r>
            <a:r>
              <a:rPr lang="en-US" sz="3600" dirty="0" err="1" smtClean="0">
                <a:solidFill>
                  <a:schemeClr val="tx1"/>
                </a:solidFill>
              </a:rPr>
              <a:t>tex</a:t>
            </a:r>
            <a:endParaRPr lang="en-US" sz="3600" dirty="0">
              <a:solidFill>
                <a:schemeClr val="tx1"/>
              </a:solidFill>
            </a:endParaRPr>
          </a:p>
        </p:txBody>
      </p:sp>
      <p:sp>
        <p:nvSpPr>
          <p:cNvPr id="5" name="Hexagon 4"/>
          <p:cNvSpPr/>
          <p:nvPr/>
        </p:nvSpPr>
        <p:spPr>
          <a:xfrm>
            <a:off x="685800" y="1981200"/>
            <a:ext cx="3048000" cy="23622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Professional Development Center</a:t>
            </a:r>
            <a:endParaRPr lang="en-US" dirty="0"/>
          </a:p>
        </p:txBody>
      </p:sp>
      <p:sp>
        <p:nvSpPr>
          <p:cNvPr id="7" name="TextBox 6"/>
          <p:cNvSpPr txBox="1"/>
          <p:nvPr/>
        </p:nvSpPr>
        <p:spPr>
          <a:xfrm>
            <a:off x="4191000" y="1108144"/>
            <a:ext cx="4114800" cy="4832092"/>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Employs PD Specialists assigned to assist local PD Coordinator in planning and performance</a:t>
            </a:r>
          </a:p>
          <a:p>
            <a:pPr marL="285750" indent="-285750">
              <a:buFont typeface="Arial" panose="020B0604020202020204" pitchFamily="34" charset="0"/>
              <a:buChar char="•"/>
            </a:pPr>
            <a:r>
              <a:rPr lang="en-US" dirty="0" smtClean="0"/>
              <a:t>Provides accessible website dedicated to professional development on a local, state, and national level</a:t>
            </a:r>
          </a:p>
          <a:p>
            <a:pPr marL="285750" indent="-285750">
              <a:buFont typeface="Arial" panose="020B0604020202020204" pitchFamily="34" charset="0"/>
              <a:buChar char="•"/>
            </a:pPr>
            <a:r>
              <a:rPr lang="en-US" dirty="0" smtClean="0"/>
              <a:t>Develops training curriculum and content</a:t>
            </a:r>
          </a:p>
          <a:p>
            <a:pPr marL="285750" indent="-285750">
              <a:buFont typeface="Arial" panose="020B0604020202020204" pitchFamily="34" charset="0"/>
              <a:buChar char="•"/>
            </a:pPr>
            <a:r>
              <a:rPr lang="en-US" dirty="0" smtClean="0"/>
              <a:t>Maintains TWC’s Learning Management System</a:t>
            </a:r>
          </a:p>
          <a:p>
            <a:pPr marL="285750" indent="-285750">
              <a:buFont typeface="Arial" panose="020B0604020202020204" pitchFamily="34" charset="0"/>
              <a:buChar char="•"/>
            </a:pPr>
            <a:r>
              <a:rPr lang="en-US" dirty="0" smtClean="0"/>
              <a:t>Schedules training based on TWC direction, as requested by AEL service providers, or in response to an identified need</a:t>
            </a:r>
          </a:p>
          <a:p>
            <a:pPr marL="285750" indent="-285750">
              <a:buFont typeface="Arial" panose="020B0604020202020204" pitchFamily="34" charset="0"/>
              <a:buChar char="•"/>
            </a:pPr>
            <a:r>
              <a:rPr lang="en-US" dirty="0" smtClean="0"/>
              <a:t>Serves as a “hub” to update Contract Trainer Database in coordination with capacity building </a:t>
            </a:r>
            <a:r>
              <a:rPr lang="en-US" sz="2000" dirty="0" smtClean="0"/>
              <a:t>projects</a:t>
            </a:r>
            <a:endParaRPr lang="en-US" sz="2000" dirty="0"/>
          </a:p>
        </p:txBody>
      </p:sp>
      <p:pic>
        <p:nvPicPr>
          <p:cNvPr id="1026" name="Picture 2" descr="C:\Users\slaytlo1\AppData\Local\Microsoft\Windows\Temporary Internet Files\Content.IE5\N88LN04B\stock-vector-curved-endless-train-track-sketch-of-curved-train-track-outlines-289214615[1].jpg"/>
          <p:cNvPicPr>
            <a:picLocks noChangeAspect="1" noChangeArrowheads="1"/>
          </p:cNvPicPr>
          <p:nvPr/>
        </p:nvPicPr>
        <p:blipFill rotWithShape="1">
          <a:blip r:embed="rId3">
            <a:extLst>
              <a:ext uri="{28A0092B-C50C-407E-A947-70E740481C1C}">
                <a14:useLocalDpi xmlns:a14="http://schemas.microsoft.com/office/drawing/2010/main" val="0"/>
              </a:ext>
            </a:extLst>
          </a:blip>
          <a:srcRect b="11954"/>
          <a:stretch/>
        </p:blipFill>
        <p:spPr bwMode="auto">
          <a:xfrm>
            <a:off x="76200" y="4419600"/>
            <a:ext cx="1818639"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046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a:t>Career Pathways </a:t>
            </a:r>
            <a:r>
              <a:rPr lang="en-US" b="1" cap="small" dirty="0" smtClean="0"/>
              <a:t>Expansion</a:t>
            </a:r>
            <a:endParaRPr lang="en-US" dirty="0"/>
          </a:p>
        </p:txBody>
      </p:sp>
      <p:sp>
        <p:nvSpPr>
          <p:cNvPr id="3" name="Content Placeholder 2"/>
          <p:cNvSpPr>
            <a:spLocks noGrp="1"/>
          </p:cNvSpPr>
          <p:nvPr>
            <p:ph idx="1"/>
          </p:nvPr>
        </p:nvSpPr>
        <p:spPr>
          <a:xfrm>
            <a:off x="768096" y="2286000"/>
            <a:ext cx="7290055" cy="4572000"/>
          </a:xfrm>
        </p:spPr>
        <p:txBody>
          <a:bodyPr/>
          <a:lstStyle/>
          <a:p>
            <a:r>
              <a:rPr lang="en-US" sz="2400" b="1" dirty="0" smtClean="0"/>
              <a:t>Purpose</a:t>
            </a:r>
            <a:r>
              <a:rPr lang="en-US" sz="2400" b="1" dirty="0"/>
              <a:t>: </a:t>
            </a:r>
            <a:r>
              <a:rPr lang="en-US" sz="2400" b="1" dirty="0" smtClean="0"/>
              <a:t>	</a:t>
            </a:r>
            <a:r>
              <a:rPr lang="en-US" sz="2400" dirty="0" smtClean="0"/>
              <a:t>To </a:t>
            </a:r>
            <a:r>
              <a:rPr lang="en-US" sz="2400" dirty="0"/>
              <a:t>provide mentoring services to TWC AEL </a:t>
            </a:r>
            <a:r>
              <a:rPr lang="en-US" sz="2400" dirty="0" smtClean="0"/>
              <a:t>		Grantees and </a:t>
            </a:r>
            <a:r>
              <a:rPr lang="en-US" sz="2400" dirty="0"/>
              <a:t>TWC Accelerate Texas </a:t>
            </a:r>
            <a:r>
              <a:rPr lang="en-US" sz="2400" dirty="0" smtClean="0"/>
              <a:t>		Colleges </a:t>
            </a:r>
            <a:r>
              <a:rPr lang="en-US" sz="2400" dirty="0"/>
              <a:t>to expand </a:t>
            </a:r>
            <a:r>
              <a:rPr lang="en-US" sz="2400" dirty="0" smtClean="0"/>
              <a:t>Integrated </a:t>
            </a:r>
            <a:r>
              <a:rPr lang="en-US" sz="2400" dirty="0"/>
              <a:t>Education </a:t>
            </a:r>
            <a:r>
              <a:rPr lang="en-US" sz="2400" dirty="0" smtClean="0"/>
              <a:t>		and </a:t>
            </a:r>
            <a:r>
              <a:rPr lang="en-US" sz="2400" dirty="0"/>
              <a:t>Training Career Pathways </a:t>
            </a:r>
            <a:r>
              <a:rPr lang="en-US" sz="2400" dirty="0" smtClean="0"/>
              <a:t>Programs </a:t>
            </a:r>
            <a:r>
              <a:rPr lang="en-US" sz="2400" dirty="0"/>
              <a:t>in </a:t>
            </a:r>
            <a:r>
              <a:rPr lang="en-US" sz="2400" dirty="0" smtClean="0"/>
              <a:t>		Texas</a:t>
            </a:r>
          </a:p>
          <a:p>
            <a:r>
              <a:rPr lang="en-US" sz="2400" b="1" dirty="0" smtClean="0"/>
              <a:t>Deliverables: </a:t>
            </a:r>
            <a:r>
              <a:rPr lang="en-US" sz="2400" dirty="0" smtClean="0"/>
              <a:t>Provide mentoring to ten integrated 			education and training programs  </a:t>
            </a:r>
          </a:p>
          <a:p>
            <a:r>
              <a:rPr lang="en-US" sz="2400" b="1" dirty="0" smtClean="0"/>
              <a:t>Grantee(s</a:t>
            </a:r>
            <a:r>
              <a:rPr lang="en-US" sz="2400" b="1" dirty="0"/>
              <a:t>):   </a:t>
            </a:r>
            <a:r>
              <a:rPr lang="en-US" sz="2400" dirty="0"/>
              <a:t>	</a:t>
            </a:r>
            <a:r>
              <a:rPr lang="en-US" sz="2400" dirty="0" smtClean="0"/>
              <a:t>Houston Community College System (HCCS)</a:t>
            </a:r>
            <a:endParaRPr lang="en-US" sz="2400" dirty="0"/>
          </a:p>
          <a:p>
            <a:r>
              <a:rPr lang="en-US" sz="2400" b="1" dirty="0"/>
              <a:t>Investment:  </a:t>
            </a:r>
            <a:r>
              <a:rPr lang="en-US" sz="2400" dirty="0"/>
              <a:t>	$500,000 for approximately 12 months</a:t>
            </a:r>
          </a:p>
          <a:p>
            <a:endParaRPr lang="en-US" dirty="0"/>
          </a:p>
        </p:txBody>
      </p:sp>
    </p:spTree>
    <p:extLst>
      <p:ext uri="{BB962C8B-B14F-4D97-AF65-F5344CB8AC3E}">
        <p14:creationId xmlns:p14="http://schemas.microsoft.com/office/powerpoint/2010/main" val="3766845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461504" cy="1499616"/>
          </a:xfrm>
        </p:spPr>
        <p:txBody>
          <a:bodyPr>
            <a:normAutofit/>
          </a:bodyPr>
          <a:lstStyle/>
          <a:p>
            <a:r>
              <a:rPr lang="en-US" b="1" cap="small" dirty="0"/>
              <a:t>Distance Learning Mentor </a:t>
            </a:r>
            <a:r>
              <a:rPr lang="en-US" b="1" cap="small" dirty="0" smtClean="0"/>
              <a:t>Initiative </a:t>
            </a:r>
            <a:endParaRPr lang="en-US" dirty="0"/>
          </a:p>
        </p:txBody>
      </p:sp>
      <p:sp>
        <p:nvSpPr>
          <p:cNvPr id="3" name="Content Placeholder 2"/>
          <p:cNvSpPr>
            <a:spLocks noGrp="1"/>
          </p:cNvSpPr>
          <p:nvPr>
            <p:ph idx="1"/>
          </p:nvPr>
        </p:nvSpPr>
        <p:spPr/>
        <p:txBody>
          <a:bodyPr>
            <a:normAutofit/>
          </a:bodyPr>
          <a:lstStyle/>
          <a:p>
            <a:r>
              <a:rPr lang="en-US" sz="2400" b="1" dirty="0" smtClean="0"/>
              <a:t>Purpose</a:t>
            </a:r>
            <a:r>
              <a:rPr lang="en-US" sz="2400" b="1" dirty="0"/>
              <a:t>:        </a:t>
            </a:r>
            <a:r>
              <a:rPr lang="en-US" sz="2400" dirty="0" smtClean="0"/>
              <a:t>To </a:t>
            </a:r>
            <a:r>
              <a:rPr lang="en-US" sz="2400" dirty="0"/>
              <a:t>build capacity and expand or improve </a:t>
            </a:r>
            <a:r>
              <a:rPr lang="en-US" sz="2400" dirty="0" smtClean="0"/>
              <a:t>		the </a:t>
            </a:r>
            <a:r>
              <a:rPr lang="en-US" sz="2400" dirty="0"/>
              <a:t>performance of AEL distance learning </a:t>
            </a:r>
            <a:r>
              <a:rPr lang="en-US" sz="2400" dirty="0" smtClean="0"/>
              <a:t>		initiatives </a:t>
            </a:r>
            <a:r>
              <a:rPr lang="en-US" sz="2400" dirty="0"/>
              <a:t>throughout </a:t>
            </a:r>
            <a:r>
              <a:rPr lang="en-US" sz="2400" dirty="0" smtClean="0"/>
              <a:t>Texas</a:t>
            </a:r>
            <a:endParaRPr lang="en-US" sz="2400" dirty="0"/>
          </a:p>
          <a:p>
            <a:r>
              <a:rPr lang="en-US" sz="2400" b="1" dirty="0" smtClean="0"/>
              <a:t>Deliverables: </a:t>
            </a:r>
            <a:r>
              <a:rPr lang="en-US" sz="2400" dirty="0" smtClean="0"/>
              <a:t>Mentor eight mentee </a:t>
            </a:r>
            <a:r>
              <a:rPr lang="en-US" sz="2400" dirty="0"/>
              <a:t>sites to develop,  </a:t>
            </a:r>
            <a:r>
              <a:rPr lang="en-US" sz="2400" dirty="0" smtClean="0"/>
              <a:t>		implement</a:t>
            </a:r>
            <a:r>
              <a:rPr lang="en-US" sz="2400" dirty="0"/>
              <a:t>, </a:t>
            </a:r>
            <a:r>
              <a:rPr lang="en-US" sz="2400" dirty="0" smtClean="0"/>
              <a:t>expand </a:t>
            </a:r>
            <a:r>
              <a:rPr lang="en-US" sz="2400" dirty="0"/>
              <a:t>and/or enhance </a:t>
            </a:r>
            <a:r>
              <a:rPr lang="en-US" sz="2400" dirty="0" smtClean="0"/>
              <a:t>			distance </a:t>
            </a:r>
            <a:r>
              <a:rPr lang="en-US" sz="2400" dirty="0"/>
              <a:t>learning </a:t>
            </a:r>
            <a:r>
              <a:rPr lang="en-US" sz="2400" dirty="0" smtClean="0"/>
              <a:t>services</a:t>
            </a:r>
            <a:endParaRPr lang="en-US" sz="2400" b="1" dirty="0" smtClean="0"/>
          </a:p>
          <a:p>
            <a:r>
              <a:rPr lang="en-US" sz="2400" b="1" dirty="0" smtClean="0"/>
              <a:t>Grantee(s</a:t>
            </a:r>
            <a:r>
              <a:rPr lang="en-US" sz="2400" b="1" dirty="0"/>
              <a:t>):    </a:t>
            </a:r>
            <a:r>
              <a:rPr lang="en-US" sz="2400" dirty="0" smtClean="0"/>
              <a:t>College </a:t>
            </a:r>
            <a:r>
              <a:rPr lang="en-US" sz="2400" dirty="0"/>
              <a:t>of the Mainland and Northside ISD</a:t>
            </a:r>
          </a:p>
          <a:p>
            <a:r>
              <a:rPr lang="en-US" sz="2400" b="1" dirty="0"/>
              <a:t>Investment:</a:t>
            </a:r>
            <a:r>
              <a:rPr lang="en-US" sz="2400" dirty="0"/>
              <a:t>   	$650,000 for approximately 10 months</a:t>
            </a:r>
          </a:p>
          <a:p>
            <a:endParaRPr lang="en-US" dirty="0"/>
          </a:p>
        </p:txBody>
      </p:sp>
    </p:spTree>
    <p:extLst>
      <p:ext uri="{BB962C8B-B14F-4D97-AF65-F5344CB8AC3E}">
        <p14:creationId xmlns:p14="http://schemas.microsoft.com/office/powerpoint/2010/main" val="2637263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7875</TotalTime>
  <Words>1839</Words>
  <Application>Microsoft Office PowerPoint</Application>
  <PresentationFormat>On-screen Show (4:3)</PresentationFormat>
  <Paragraphs>212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Integral</vt:lpstr>
      <vt:lpstr>  </vt:lpstr>
      <vt:lpstr>TRAIN Tex (1)</vt:lpstr>
      <vt:lpstr>Train- Tex</vt:lpstr>
      <vt:lpstr>TRAIN Tex (2)</vt:lpstr>
      <vt:lpstr>TRAIN Tex (4)</vt:lpstr>
      <vt:lpstr>2</vt:lpstr>
      <vt:lpstr>Train tex</vt:lpstr>
      <vt:lpstr>Career Pathways Expansion</vt:lpstr>
      <vt:lpstr>Distance Learning Mentor Initiative </vt:lpstr>
      <vt:lpstr>Focus on the Basics: Reading and Math</vt:lpstr>
      <vt:lpstr>Professional Development Support for Non-Profit Adult Literacy Organizations</vt:lpstr>
      <vt:lpstr>Texas Adult Education and Literacy Standards Revision</vt:lpstr>
      <vt:lpstr>Public Library AEL Expansion</vt:lpstr>
      <vt:lpstr>OneStar AEL Expansion</vt:lpstr>
      <vt:lpstr>Value, Advancement, and Transformation</vt:lpstr>
    </vt:vector>
  </TitlesOfParts>
  <Company>Texas Workforce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Expectations and Reporting</dc:title>
  <dc:creator>Tupa, Carrie</dc:creator>
  <cp:lastModifiedBy>Slayton, Lori</cp:lastModifiedBy>
  <cp:revision>590</cp:revision>
  <cp:lastPrinted>2016-04-09T21:39:54Z</cp:lastPrinted>
  <dcterms:created xsi:type="dcterms:W3CDTF">2014-07-22T09:50:39Z</dcterms:created>
  <dcterms:modified xsi:type="dcterms:W3CDTF">2016-04-09T21:43:15Z</dcterms:modified>
</cp:coreProperties>
</file>